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9" r:id="rId7"/>
    <p:sldId id="273" r:id="rId8"/>
    <p:sldId id="274" r:id="rId9"/>
    <p:sldId id="275" r:id="rId10"/>
    <p:sldId id="276" r:id="rId11"/>
    <p:sldId id="277" r:id="rId12"/>
    <p:sldId id="278" r:id="rId13"/>
    <p:sldId id="279" r:id="rId14"/>
    <p:sldId id="289" r:id="rId15"/>
    <p:sldId id="280" r:id="rId16"/>
    <p:sldId id="290" r:id="rId17"/>
    <p:sldId id="281" r:id="rId18"/>
    <p:sldId id="282" r:id="rId19"/>
    <p:sldId id="283" r:id="rId20"/>
    <p:sldId id="285" r:id="rId21"/>
    <p:sldId id="292" r:id="rId22"/>
    <p:sldId id="291" r:id="rId23"/>
    <p:sldId id="287" r:id="rId24"/>
    <p:sldId id="288" r:id="rId25"/>
    <p:sldId id="27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F50"/>
    <a:srgbClr val="FFFF79"/>
    <a:srgbClr val="FFFF43"/>
    <a:srgbClr val="A8B058"/>
    <a:srgbClr val="2D44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472364-D09F-4E73-905A-03315713D29F}" v="72" dt="2023-10-13T20:34:03.0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27F1-7849-476C-A3D7-8FE282BF00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9732A0-7C08-4DE2-88C3-DB46721C31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888019-B215-434A-931F-1766E151CC92}"/>
              </a:ext>
            </a:extLst>
          </p:cNvPr>
          <p:cNvSpPr>
            <a:spLocks noGrp="1"/>
          </p:cNvSpPr>
          <p:nvPr>
            <p:ph type="dt" sz="half" idx="10"/>
          </p:nvPr>
        </p:nvSpPr>
        <p:spPr/>
        <p:txBody>
          <a:bodyPr/>
          <a:lstStyle/>
          <a:p>
            <a:fld id="{D0AACC9E-7EEF-4015-B991-4458CC92C683}" type="datetimeFigureOut">
              <a:rPr lang="en-US" smtClean="0"/>
              <a:t>11/28/2023</a:t>
            </a:fld>
            <a:endParaRPr lang="en-US"/>
          </a:p>
        </p:txBody>
      </p:sp>
      <p:sp>
        <p:nvSpPr>
          <p:cNvPr id="5" name="Footer Placeholder 4">
            <a:extLst>
              <a:ext uri="{FF2B5EF4-FFF2-40B4-BE49-F238E27FC236}">
                <a16:creationId xmlns:a16="http://schemas.microsoft.com/office/drawing/2014/main" id="{ECD6E07A-13F4-4FFF-B041-277DB60C95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68DA4F-DF8E-4090-A7E2-E8E3D1F2A10F}"/>
              </a:ext>
            </a:extLst>
          </p:cNvPr>
          <p:cNvSpPr>
            <a:spLocks noGrp="1"/>
          </p:cNvSpPr>
          <p:nvPr>
            <p:ph type="sldNum" sz="quarter" idx="12"/>
          </p:nvPr>
        </p:nvSpPr>
        <p:spPr/>
        <p:txBody>
          <a:bodyPr/>
          <a:lstStyle/>
          <a:p>
            <a:fld id="{D790CA2C-F8AB-48FD-80B1-7832E4E46753}" type="slidenum">
              <a:rPr lang="en-US" smtClean="0"/>
              <a:t>‹#›</a:t>
            </a:fld>
            <a:endParaRPr lang="en-US"/>
          </a:p>
        </p:txBody>
      </p:sp>
    </p:spTree>
    <p:extLst>
      <p:ext uri="{BB962C8B-B14F-4D97-AF65-F5344CB8AC3E}">
        <p14:creationId xmlns:p14="http://schemas.microsoft.com/office/powerpoint/2010/main" val="3723859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C4E23-99C5-4970-8F66-87E8865CD8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521EA2-1AFC-40D5-86DA-F401380AAD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A273A9-1D17-46BF-AEE5-BA15D899FF60}"/>
              </a:ext>
            </a:extLst>
          </p:cNvPr>
          <p:cNvSpPr>
            <a:spLocks noGrp="1"/>
          </p:cNvSpPr>
          <p:nvPr>
            <p:ph type="dt" sz="half" idx="10"/>
          </p:nvPr>
        </p:nvSpPr>
        <p:spPr/>
        <p:txBody>
          <a:bodyPr/>
          <a:lstStyle/>
          <a:p>
            <a:fld id="{D0AACC9E-7EEF-4015-B991-4458CC92C683}" type="datetimeFigureOut">
              <a:rPr lang="en-US" smtClean="0"/>
              <a:t>11/28/2023</a:t>
            </a:fld>
            <a:endParaRPr lang="en-US"/>
          </a:p>
        </p:txBody>
      </p:sp>
      <p:sp>
        <p:nvSpPr>
          <p:cNvPr id="5" name="Footer Placeholder 4">
            <a:extLst>
              <a:ext uri="{FF2B5EF4-FFF2-40B4-BE49-F238E27FC236}">
                <a16:creationId xmlns:a16="http://schemas.microsoft.com/office/drawing/2014/main" id="{6C227B49-A789-4FCB-A8BB-F38178BB38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54E5EB-4772-4D99-A821-4CBB5A1B97EA}"/>
              </a:ext>
            </a:extLst>
          </p:cNvPr>
          <p:cNvSpPr>
            <a:spLocks noGrp="1"/>
          </p:cNvSpPr>
          <p:nvPr>
            <p:ph type="sldNum" sz="quarter" idx="12"/>
          </p:nvPr>
        </p:nvSpPr>
        <p:spPr/>
        <p:txBody>
          <a:bodyPr/>
          <a:lstStyle/>
          <a:p>
            <a:fld id="{D790CA2C-F8AB-48FD-80B1-7832E4E46753}" type="slidenum">
              <a:rPr lang="en-US" smtClean="0"/>
              <a:t>‹#›</a:t>
            </a:fld>
            <a:endParaRPr lang="en-US"/>
          </a:p>
        </p:txBody>
      </p:sp>
    </p:spTree>
    <p:extLst>
      <p:ext uri="{BB962C8B-B14F-4D97-AF65-F5344CB8AC3E}">
        <p14:creationId xmlns:p14="http://schemas.microsoft.com/office/powerpoint/2010/main" val="197213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DE1D40-205D-427D-AC1B-0FE1AFEF95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E62800-86C2-4F2F-AAD6-2B25EE737D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BA47A0-11ED-417F-8F50-0204A538375F}"/>
              </a:ext>
            </a:extLst>
          </p:cNvPr>
          <p:cNvSpPr>
            <a:spLocks noGrp="1"/>
          </p:cNvSpPr>
          <p:nvPr>
            <p:ph type="dt" sz="half" idx="10"/>
          </p:nvPr>
        </p:nvSpPr>
        <p:spPr/>
        <p:txBody>
          <a:bodyPr/>
          <a:lstStyle/>
          <a:p>
            <a:fld id="{D0AACC9E-7EEF-4015-B991-4458CC92C683}" type="datetimeFigureOut">
              <a:rPr lang="en-US" smtClean="0"/>
              <a:t>11/28/2023</a:t>
            </a:fld>
            <a:endParaRPr lang="en-US"/>
          </a:p>
        </p:txBody>
      </p:sp>
      <p:sp>
        <p:nvSpPr>
          <p:cNvPr id="5" name="Footer Placeholder 4">
            <a:extLst>
              <a:ext uri="{FF2B5EF4-FFF2-40B4-BE49-F238E27FC236}">
                <a16:creationId xmlns:a16="http://schemas.microsoft.com/office/drawing/2014/main" id="{9FBBE4F0-2BB0-4B10-90CC-4240D29383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BAD52C-29A4-496E-912B-951D84FE1715}"/>
              </a:ext>
            </a:extLst>
          </p:cNvPr>
          <p:cNvSpPr>
            <a:spLocks noGrp="1"/>
          </p:cNvSpPr>
          <p:nvPr>
            <p:ph type="sldNum" sz="quarter" idx="12"/>
          </p:nvPr>
        </p:nvSpPr>
        <p:spPr/>
        <p:txBody>
          <a:bodyPr/>
          <a:lstStyle/>
          <a:p>
            <a:fld id="{D790CA2C-F8AB-48FD-80B1-7832E4E46753}" type="slidenum">
              <a:rPr lang="en-US" smtClean="0"/>
              <a:t>‹#›</a:t>
            </a:fld>
            <a:endParaRPr lang="en-US"/>
          </a:p>
        </p:txBody>
      </p:sp>
    </p:spTree>
    <p:extLst>
      <p:ext uri="{BB962C8B-B14F-4D97-AF65-F5344CB8AC3E}">
        <p14:creationId xmlns:p14="http://schemas.microsoft.com/office/powerpoint/2010/main" val="1480210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211D1-0323-4A68-AF7A-0ABBC7070A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7F2191-2DFD-49C9-B252-D39EF915CD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11FAB6-98A9-473A-AF05-A00E33B8B2B5}"/>
              </a:ext>
            </a:extLst>
          </p:cNvPr>
          <p:cNvSpPr>
            <a:spLocks noGrp="1"/>
          </p:cNvSpPr>
          <p:nvPr>
            <p:ph type="dt" sz="half" idx="10"/>
          </p:nvPr>
        </p:nvSpPr>
        <p:spPr/>
        <p:txBody>
          <a:bodyPr/>
          <a:lstStyle/>
          <a:p>
            <a:fld id="{D0AACC9E-7EEF-4015-B991-4458CC92C683}" type="datetimeFigureOut">
              <a:rPr lang="en-US" smtClean="0"/>
              <a:t>11/28/2023</a:t>
            </a:fld>
            <a:endParaRPr lang="en-US"/>
          </a:p>
        </p:txBody>
      </p:sp>
      <p:sp>
        <p:nvSpPr>
          <p:cNvPr id="5" name="Footer Placeholder 4">
            <a:extLst>
              <a:ext uri="{FF2B5EF4-FFF2-40B4-BE49-F238E27FC236}">
                <a16:creationId xmlns:a16="http://schemas.microsoft.com/office/drawing/2014/main" id="{27281280-F9BA-4355-B138-7C7CB6AC82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E1280A-6ED5-4165-B91F-7E5227C22DAD}"/>
              </a:ext>
            </a:extLst>
          </p:cNvPr>
          <p:cNvSpPr>
            <a:spLocks noGrp="1"/>
          </p:cNvSpPr>
          <p:nvPr>
            <p:ph type="sldNum" sz="quarter" idx="12"/>
          </p:nvPr>
        </p:nvSpPr>
        <p:spPr/>
        <p:txBody>
          <a:bodyPr/>
          <a:lstStyle/>
          <a:p>
            <a:fld id="{D790CA2C-F8AB-48FD-80B1-7832E4E46753}" type="slidenum">
              <a:rPr lang="en-US" smtClean="0"/>
              <a:t>‹#›</a:t>
            </a:fld>
            <a:endParaRPr lang="en-US"/>
          </a:p>
        </p:txBody>
      </p:sp>
    </p:spTree>
    <p:extLst>
      <p:ext uri="{BB962C8B-B14F-4D97-AF65-F5344CB8AC3E}">
        <p14:creationId xmlns:p14="http://schemas.microsoft.com/office/powerpoint/2010/main" val="319859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9FF-4B89-4744-9592-7BC72246AF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46FE53-947E-4D59-97C6-1C2EAF78CC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E02A6F-59A4-4C07-A8C4-EC9A1071516B}"/>
              </a:ext>
            </a:extLst>
          </p:cNvPr>
          <p:cNvSpPr>
            <a:spLocks noGrp="1"/>
          </p:cNvSpPr>
          <p:nvPr>
            <p:ph type="dt" sz="half" idx="10"/>
          </p:nvPr>
        </p:nvSpPr>
        <p:spPr/>
        <p:txBody>
          <a:bodyPr/>
          <a:lstStyle/>
          <a:p>
            <a:fld id="{D0AACC9E-7EEF-4015-B991-4458CC92C683}" type="datetimeFigureOut">
              <a:rPr lang="en-US" smtClean="0"/>
              <a:t>11/28/2023</a:t>
            </a:fld>
            <a:endParaRPr lang="en-US"/>
          </a:p>
        </p:txBody>
      </p:sp>
      <p:sp>
        <p:nvSpPr>
          <p:cNvPr id="5" name="Footer Placeholder 4">
            <a:extLst>
              <a:ext uri="{FF2B5EF4-FFF2-40B4-BE49-F238E27FC236}">
                <a16:creationId xmlns:a16="http://schemas.microsoft.com/office/drawing/2014/main" id="{CD3F924B-24A8-48E1-822E-1465AC717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3B44E-7FB9-4251-8560-D7B40D5C61B0}"/>
              </a:ext>
            </a:extLst>
          </p:cNvPr>
          <p:cNvSpPr>
            <a:spLocks noGrp="1"/>
          </p:cNvSpPr>
          <p:nvPr>
            <p:ph type="sldNum" sz="quarter" idx="12"/>
          </p:nvPr>
        </p:nvSpPr>
        <p:spPr/>
        <p:txBody>
          <a:bodyPr/>
          <a:lstStyle/>
          <a:p>
            <a:fld id="{D790CA2C-F8AB-48FD-80B1-7832E4E46753}" type="slidenum">
              <a:rPr lang="en-US" smtClean="0"/>
              <a:t>‹#›</a:t>
            </a:fld>
            <a:endParaRPr lang="en-US"/>
          </a:p>
        </p:txBody>
      </p:sp>
    </p:spTree>
    <p:extLst>
      <p:ext uri="{BB962C8B-B14F-4D97-AF65-F5344CB8AC3E}">
        <p14:creationId xmlns:p14="http://schemas.microsoft.com/office/powerpoint/2010/main" val="1383392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225D5-A096-499E-AAC4-DFAB5D328B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EF2BC5-32EE-4C34-B2FB-063907208A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122171-0B39-4B37-9E54-770BFC6A56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D18B03-D14E-4604-AE11-785D30DA0200}"/>
              </a:ext>
            </a:extLst>
          </p:cNvPr>
          <p:cNvSpPr>
            <a:spLocks noGrp="1"/>
          </p:cNvSpPr>
          <p:nvPr>
            <p:ph type="dt" sz="half" idx="10"/>
          </p:nvPr>
        </p:nvSpPr>
        <p:spPr/>
        <p:txBody>
          <a:bodyPr/>
          <a:lstStyle/>
          <a:p>
            <a:fld id="{D0AACC9E-7EEF-4015-B991-4458CC92C683}" type="datetimeFigureOut">
              <a:rPr lang="en-US" smtClean="0"/>
              <a:t>11/28/2023</a:t>
            </a:fld>
            <a:endParaRPr lang="en-US"/>
          </a:p>
        </p:txBody>
      </p:sp>
      <p:sp>
        <p:nvSpPr>
          <p:cNvPr id="6" name="Footer Placeholder 5">
            <a:extLst>
              <a:ext uri="{FF2B5EF4-FFF2-40B4-BE49-F238E27FC236}">
                <a16:creationId xmlns:a16="http://schemas.microsoft.com/office/drawing/2014/main" id="{ECFC1C6E-5BBE-4744-B558-EA7E71C9FA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FDC9B4-C34E-4969-A6BD-3E067E3DC6A3}"/>
              </a:ext>
            </a:extLst>
          </p:cNvPr>
          <p:cNvSpPr>
            <a:spLocks noGrp="1"/>
          </p:cNvSpPr>
          <p:nvPr>
            <p:ph type="sldNum" sz="quarter" idx="12"/>
          </p:nvPr>
        </p:nvSpPr>
        <p:spPr/>
        <p:txBody>
          <a:bodyPr/>
          <a:lstStyle/>
          <a:p>
            <a:fld id="{D790CA2C-F8AB-48FD-80B1-7832E4E46753}" type="slidenum">
              <a:rPr lang="en-US" smtClean="0"/>
              <a:t>‹#›</a:t>
            </a:fld>
            <a:endParaRPr lang="en-US"/>
          </a:p>
        </p:txBody>
      </p:sp>
    </p:spTree>
    <p:extLst>
      <p:ext uri="{BB962C8B-B14F-4D97-AF65-F5344CB8AC3E}">
        <p14:creationId xmlns:p14="http://schemas.microsoft.com/office/powerpoint/2010/main" val="233667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C0FD9-3F92-43C8-A15B-45A07B2C6F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8B56A6-5D76-4943-AA8B-BEC3478A61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7BAB3B-F9B0-419B-ACD4-680ED46521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A4EBA9-B712-4990-97D1-5FFCC82F71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9DAA49-2BF2-475F-87EA-E070BD292B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7B29F5-D6E2-4D7C-A83E-F3E15CBB166F}"/>
              </a:ext>
            </a:extLst>
          </p:cNvPr>
          <p:cNvSpPr>
            <a:spLocks noGrp="1"/>
          </p:cNvSpPr>
          <p:nvPr>
            <p:ph type="dt" sz="half" idx="10"/>
          </p:nvPr>
        </p:nvSpPr>
        <p:spPr/>
        <p:txBody>
          <a:bodyPr/>
          <a:lstStyle/>
          <a:p>
            <a:fld id="{D0AACC9E-7EEF-4015-B991-4458CC92C683}" type="datetimeFigureOut">
              <a:rPr lang="en-US" smtClean="0"/>
              <a:t>11/28/2023</a:t>
            </a:fld>
            <a:endParaRPr lang="en-US"/>
          </a:p>
        </p:txBody>
      </p:sp>
      <p:sp>
        <p:nvSpPr>
          <p:cNvPr id="8" name="Footer Placeholder 7">
            <a:extLst>
              <a:ext uri="{FF2B5EF4-FFF2-40B4-BE49-F238E27FC236}">
                <a16:creationId xmlns:a16="http://schemas.microsoft.com/office/drawing/2014/main" id="{9F9343C0-37D7-4171-AB74-148CAA2F76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FBB98A-A5BB-4BC5-BA53-2846E0947610}"/>
              </a:ext>
            </a:extLst>
          </p:cNvPr>
          <p:cNvSpPr>
            <a:spLocks noGrp="1"/>
          </p:cNvSpPr>
          <p:nvPr>
            <p:ph type="sldNum" sz="quarter" idx="12"/>
          </p:nvPr>
        </p:nvSpPr>
        <p:spPr/>
        <p:txBody>
          <a:bodyPr/>
          <a:lstStyle/>
          <a:p>
            <a:fld id="{D790CA2C-F8AB-48FD-80B1-7832E4E46753}" type="slidenum">
              <a:rPr lang="en-US" smtClean="0"/>
              <a:t>‹#›</a:t>
            </a:fld>
            <a:endParaRPr lang="en-US"/>
          </a:p>
        </p:txBody>
      </p:sp>
    </p:spTree>
    <p:extLst>
      <p:ext uri="{BB962C8B-B14F-4D97-AF65-F5344CB8AC3E}">
        <p14:creationId xmlns:p14="http://schemas.microsoft.com/office/powerpoint/2010/main" val="2034313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73D51-4BA3-4313-BCC0-62E39D18D4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0A176B-7BB3-4780-8028-37411EB5C583}"/>
              </a:ext>
            </a:extLst>
          </p:cNvPr>
          <p:cNvSpPr>
            <a:spLocks noGrp="1"/>
          </p:cNvSpPr>
          <p:nvPr>
            <p:ph type="dt" sz="half" idx="10"/>
          </p:nvPr>
        </p:nvSpPr>
        <p:spPr/>
        <p:txBody>
          <a:bodyPr/>
          <a:lstStyle/>
          <a:p>
            <a:fld id="{D0AACC9E-7EEF-4015-B991-4458CC92C683}" type="datetimeFigureOut">
              <a:rPr lang="en-US" smtClean="0"/>
              <a:t>11/28/2023</a:t>
            </a:fld>
            <a:endParaRPr lang="en-US"/>
          </a:p>
        </p:txBody>
      </p:sp>
      <p:sp>
        <p:nvSpPr>
          <p:cNvPr id="4" name="Footer Placeholder 3">
            <a:extLst>
              <a:ext uri="{FF2B5EF4-FFF2-40B4-BE49-F238E27FC236}">
                <a16:creationId xmlns:a16="http://schemas.microsoft.com/office/drawing/2014/main" id="{316DF66E-BF8D-418B-8852-AF8EA78E79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171348-B50E-4C15-825C-40CBE3F77464}"/>
              </a:ext>
            </a:extLst>
          </p:cNvPr>
          <p:cNvSpPr>
            <a:spLocks noGrp="1"/>
          </p:cNvSpPr>
          <p:nvPr>
            <p:ph type="sldNum" sz="quarter" idx="12"/>
          </p:nvPr>
        </p:nvSpPr>
        <p:spPr/>
        <p:txBody>
          <a:bodyPr/>
          <a:lstStyle/>
          <a:p>
            <a:fld id="{D790CA2C-F8AB-48FD-80B1-7832E4E46753}" type="slidenum">
              <a:rPr lang="en-US" smtClean="0"/>
              <a:t>‹#›</a:t>
            </a:fld>
            <a:endParaRPr lang="en-US"/>
          </a:p>
        </p:txBody>
      </p:sp>
    </p:spTree>
    <p:extLst>
      <p:ext uri="{BB962C8B-B14F-4D97-AF65-F5344CB8AC3E}">
        <p14:creationId xmlns:p14="http://schemas.microsoft.com/office/powerpoint/2010/main" val="1325628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F647CC-1A4D-4B0B-9FA6-646F6ED0AD16}"/>
              </a:ext>
            </a:extLst>
          </p:cNvPr>
          <p:cNvSpPr>
            <a:spLocks noGrp="1"/>
          </p:cNvSpPr>
          <p:nvPr>
            <p:ph type="dt" sz="half" idx="10"/>
          </p:nvPr>
        </p:nvSpPr>
        <p:spPr/>
        <p:txBody>
          <a:bodyPr/>
          <a:lstStyle/>
          <a:p>
            <a:fld id="{D0AACC9E-7EEF-4015-B991-4458CC92C683}" type="datetimeFigureOut">
              <a:rPr lang="en-US" smtClean="0"/>
              <a:t>11/28/2023</a:t>
            </a:fld>
            <a:endParaRPr lang="en-US"/>
          </a:p>
        </p:txBody>
      </p:sp>
      <p:sp>
        <p:nvSpPr>
          <p:cNvPr id="3" name="Footer Placeholder 2">
            <a:extLst>
              <a:ext uri="{FF2B5EF4-FFF2-40B4-BE49-F238E27FC236}">
                <a16:creationId xmlns:a16="http://schemas.microsoft.com/office/drawing/2014/main" id="{BEE91BA0-FC7E-4D89-AB8F-8A3233407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5197D9-2954-4D50-9D3E-69B015106C02}"/>
              </a:ext>
            </a:extLst>
          </p:cNvPr>
          <p:cNvSpPr>
            <a:spLocks noGrp="1"/>
          </p:cNvSpPr>
          <p:nvPr>
            <p:ph type="sldNum" sz="quarter" idx="12"/>
          </p:nvPr>
        </p:nvSpPr>
        <p:spPr/>
        <p:txBody>
          <a:bodyPr/>
          <a:lstStyle/>
          <a:p>
            <a:fld id="{D790CA2C-F8AB-48FD-80B1-7832E4E46753}" type="slidenum">
              <a:rPr lang="en-US" smtClean="0"/>
              <a:t>‹#›</a:t>
            </a:fld>
            <a:endParaRPr lang="en-US"/>
          </a:p>
        </p:txBody>
      </p:sp>
    </p:spTree>
    <p:extLst>
      <p:ext uri="{BB962C8B-B14F-4D97-AF65-F5344CB8AC3E}">
        <p14:creationId xmlns:p14="http://schemas.microsoft.com/office/powerpoint/2010/main" val="2438541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4F0BB-00A2-4811-9F82-6A7331CA8D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74D424-B140-4402-9575-AC9B2F51AF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16882D-FDAC-492F-B1C7-D2BBC32B6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F3D1DC-8BFB-4430-BEB1-C1953CF604C3}"/>
              </a:ext>
            </a:extLst>
          </p:cNvPr>
          <p:cNvSpPr>
            <a:spLocks noGrp="1"/>
          </p:cNvSpPr>
          <p:nvPr>
            <p:ph type="dt" sz="half" idx="10"/>
          </p:nvPr>
        </p:nvSpPr>
        <p:spPr/>
        <p:txBody>
          <a:bodyPr/>
          <a:lstStyle/>
          <a:p>
            <a:fld id="{D0AACC9E-7EEF-4015-B991-4458CC92C683}" type="datetimeFigureOut">
              <a:rPr lang="en-US" smtClean="0"/>
              <a:t>11/28/2023</a:t>
            </a:fld>
            <a:endParaRPr lang="en-US"/>
          </a:p>
        </p:txBody>
      </p:sp>
      <p:sp>
        <p:nvSpPr>
          <p:cNvPr id="6" name="Footer Placeholder 5">
            <a:extLst>
              <a:ext uri="{FF2B5EF4-FFF2-40B4-BE49-F238E27FC236}">
                <a16:creationId xmlns:a16="http://schemas.microsoft.com/office/drawing/2014/main" id="{A6A34580-1A13-48A2-AF02-AE2D6F33F6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D236B3-8E10-4F23-843F-B84E0B74A762}"/>
              </a:ext>
            </a:extLst>
          </p:cNvPr>
          <p:cNvSpPr>
            <a:spLocks noGrp="1"/>
          </p:cNvSpPr>
          <p:nvPr>
            <p:ph type="sldNum" sz="quarter" idx="12"/>
          </p:nvPr>
        </p:nvSpPr>
        <p:spPr/>
        <p:txBody>
          <a:bodyPr/>
          <a:lstStyle/>
          <a:p>
            <a:fld id="{D790CA2C-F8AB-48FD-80B1-7832E4E46753}" type="slidenum">
              <a:rPr lang="en-US" smtClean="0"/>
              <a:t>‹#›</a:t>
            </a:fld>
            <a:endParaRPr lang="en-US"/>
          </a:p>
        </p:txBody>
      </p:sp>
    </p:spTree>
    <p:extLst>
      <p:ext uri="{BB962C8B-B14F-4D97-AF65-F5344CB8AC3E}">
        <p14:creationId xmlns:p14="http://schemas.microsoft.com/office/powerpoint/2010/main" val="3399540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89F9A-6175-4616-BEF8-8FAB3BAF23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090856-D7BE-4F15-985E-E5918B794B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9F95F3-6BF4-4CEA-9D0B-C59B0FF63F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CFCF90-E48E-412D-BA10-F713031C130A}"/>
              </a:ext>
            </a:extLst>
          </p:cNvPr>
          <p:cNvSpPr>
            <a:spLocks noGrp="1"/>
          </p:cNvSpPr>
          <p:nvPr>
            <p:ph type="dt" sz="half" idx="10"/>
          </p:nvPr>
        </p:nvSpPr>
        <p:spPr/>
        <p:txBody>
          <a:bodyPr/>
          <a:lstStyle/>
          <a:p>
            <a:fld id="{D0AACC9E-7EEF-4015-B991-4458CC92C683}" type="datetimeFigureOut">
              <a:rPr lang="en-US" smtClean="0"/>
              <a:t>11/28/2023</a:t>
            </a:fld>
            <a:endParaRPr lang="en-US"/>
          </a:p>
        </p:txBody>
      </p:sp>
      <p:sp>
        <p:nvSpPr>
          <p:cNvPr id="6" name="Footer Placeholder 5">
            <a:extLst>
              <a:ext uri="{FF2B5EF4-FFF2-40B4-BE49-F238E27FC236}">
                <a16:creationId xmlns:a16="http://schemas.microsoft.com/office/drawing/2014/main" id="{B03C8978-122C-48FF-BA28-B9E762F4D5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9053F8-B0BC-48F8-9DA2-ABA82CB029C1}"/>
              </a:ext>
            </a:extLst>
          </p:cNvPr>
          <p:cNvSpPr>
            <a:spLocks noGrp="1"/>
          </p:cNvSpPr>
          <p:nvPr>
            <p:ph type="sldNum" sz="quarter" idx="12"/>
          </p:nvPr>
        </p:nvSpPr>
        <p:spPr/>
        <p:txBody>
          <a:bodyPr/>
          <a:lstStyle/>
          <a:p>
            <a:fld id="{D790CA2C-F8AB-48FD-80B1-7832E4E46753}" type="slidenum">
              <a:rPr lang="en-US" smtClean="0"/>
              <a:t>‹#›</a:t>
            </a:fld>
            <a:endParaRPr lang="en-US"/>
          </a:p>
        </p:txBody>
      </p:sp>
    </p:spTree>
    <p:extLst>
      <p:ext uri="{BB962C8B-B14F-4D97-AF65-F5344CB8AC3E}">
        <p14:creationId xmlns:p14="http://schemas.microsoft.com/office/powerpoint/2010/main" val="3855233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347FE9-0FC4-4252-9D81-C762969CAB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58E546-870B-415F-AB71-94474AA340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7003E9-D6F3-48AD-ADC7-80558E0744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AACC9E-7EEF-4015-B991-4458CC92C683}" type="datetimeFigureOut">
              <a:rPr lang="en-US" smtClean="0"/>
              <a:t>11/28/2023</a:t>
            </a:fld>
            <a:endParaRPr lang="en-US"/>
          </a:p>
        </p:txBody>
      </p:sp>
      <p:sp>
        <p:nvSpPr>
          <p:cNvPr id="5" name="Footer Placeholder 4">
            <a:extLst>
              <a:ext uri="{FF2B5EF4-FFF2-40B4-BE49-F238E27FC236}">
                <a16:creationId xmlns:a16="http://schemas.microsoft.com/office/drawing/2014/main" id="{EF0738CA-FFAE-466A-9D37-9443318625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28415A-130B-4471-98B9-1E5DDD88C0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90CA2C-F8AB-48FD-80B1-7832E4E46753}" type="slidenum">
              <a:rPr lang="en-US" smtClean="0"/>
              <a:t>‹#›</a:t>
            </a:fld>
            <a:endParaRPr lang="en-US"/>
          </a:p>
        </p:txBody>
      </p:sp>
    </p:spTree>
    <p:extLst>
      <p:ext uri="{BB962C8B-B14F-4D97-AF65-F5344CB8AC3E}">
        <p14:creationId xmlns:p14="http://schemas.microsoft.com/office/powerpoint/2010/main" val="1663053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nvfc.org/" TargetMode="Externa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meg@nvfc.org"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s://www.nvfc.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F24A09B-713F-43FC-AB6E-B88083968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2D4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90B96DE-BE1C-4A37-86B8-562AC7DBC3CC}"/>
              </a:ext>
            </a:extLst>
          </p:cNvPr>
          <p:cNvSpPr txBox="1"/>
          <p:nvPr/>
        </p:nvSpPr>
        <p:spPr>
          <a:xfrm>
            <a:off x="646744" y="1362075"/>
            <a:ext cx="4173905" cy="3905250"/>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000" kern="1200" dirty="0">
                <a:solidFill>
                  <a:srgbClr val="FFFFFF"/>
                </a:solidFill>
                <a:latin typeface="+mj-lt"/>
                <a:ea typeface="+mj-ea"/>
                <a:cs typeface="+mj-cs"/>
              </a:rPr>
              <a:t>Reach</a:t>
            </a:r>
          </a:p>
          <a:p>
            <a:pPr algn="r">
              <a:lnSpc>
                <a:spcPct val="90000"/>
              </a:lnSpc>
              <a:spcBef>
                <a:spcPct val="0"/>
              </a:spcBef>
              <a:spcAft>
                <a:spcPts val="600"/>
              </a:spcAft>
            </a:pPr>
            <a:r>
              <a:rPr lang="en-US" sz="4000" kern="1200" dirty="0">
                <a:solidFill>
                  <a:srgbClr val="FFFFFF"/>
                </a:solidFill>
                <a:latin typeface="+mj-lt"/>
                <a:ea typeface="+mj-ea"/>
                <a:cs typeface="+mj-cs"/>
              </a:rPr>
              <a:t> the </a:t>
            </a:r>
          </a:p>
          <a:p>
            <a:pPr algn="r">
              <a:lnSpc>
                <a:spcPct val="90000"/>
              </a:lnSpc>
              <a:spcBef>
                <a:spcPct val="0"/>
              </a:spcBef>
              <a:spcAft>
                <a:spcPts val="600"/>
              </a:spcAft>
            </a:pPr>
            <a:r>
              <a:rPr lang="en-US" sz="4000" dirty="0">
                <a:solidFill>
                  <a:srgbClr val="FFFFFF"/>
                </a:solidFill>
                <a:latin typeface="+mj-lt"/>
                <a:ea typeface="+mj-ea"/>
                <a:cs typeface="+mj-cs"/>
              </a:rPr>
              <a:t>Volunteer </a:t>
            </a:r>
          </a:p>
          <a:p>
            <a:pPr algn="r">
              <a:lnSpc>
                <a:spcPct val="90000"/>
              </a:lnSpc>
              <a:spcBef>
                <a:spcPct val="0"/>
              </a:spcBef>
              <a:spcAft>
                <a:spcPts val="600"/>
              </a:spcAft>
            </a:pPr>
            <a:r>
              <a:rPr lang="en-US" sz="4000" dirty="0">
                <a:solidFill>
                  <a:srgbClr val="FFFFFF"/>
                </a:solidFill>
                <a:latin typeface="+mj-lt"/>
                <a:ea typeface="+mj-ea"/>
                <a:cs typeface="+mj-cs"/>
              </a:rPr>
              <a:t>Boots on the Ground</a:t>
            </a:r>
            <a:endParaRPr lang="en-US" sz="2400" kern="1200" dirty="0">
              <a:solidFill>
                <a:srgbClr val="FFFFFF"/>
              </a:solidFill>
              <a:latin typeface="Modern Love" panose="04090805081005020601" pitchFamily="82" charset="0"/>
              <a:ea typeface="+mj-ea"/>
              <a:cs typeface="+mj-cs"/>
            </a:endParaRPr>
          </a:p>
        </p:txBody>
      </p:sp>
      <p:cxnSp>
        <p:nvCxnSpPr>
          <p:cNvPr id="19" name="Straight Connector 18">
            <a:extLst>
              <a:ext uri="{FF2B5EF4-FFF2-40B4-BE49-F238E27FC236}">
                <a16:creationId xmlns:a16="http://schemas.microsoft.com/office/drawing/2014/main" id="{0B91AB35-C3B4-4B70-B3DD-13D63B7DA2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3975"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hlinkClick r:id="rId2"/>
            <a:extLst>
              <a:ext uri="{FF2B5EF4-FFF2-40B4-BE49-F238E27FC236}">
                <a16:creationId xmlns:a16="http://schemas.microsoft.com/office/drawing/2014/main" id="{B96C6A7A-39C3-4A09-908C-0367148CA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3696" y="5514976"/>
            <a:ext cx="2415030" cy="742622"/>
          </a:xfrm>
          <a:prstGeom prst="rect">
            <a:avLst/>
          </a:prstGeom>
        </p:spPr>
      </p:pic>
      <p:sp>
        <p:nvSpPr>
          <p:cNvPr id="9" name="TextBox 8">
            <a:extLst>
              <a:ext uri="{FF2B5EF4-FFF2-40B4-BE49-F238E27FC236}">
                <a16:creationId xmlns:a16="http://schemas.microsoft.com/office/drawing/2014/main" id="{644C8E2B-3835-433A-89CC-45B5D1397CB2}"/>
              </a:ext>
            </a:extLst>
          </p:cNvPr>
          <p:cNvSpPr txBox="1"/>
          <p:nvPr/>
        </p:nvSpPr>
        <p:spPr>
          <a:xfrm>
            <a:off x="837244" y="743268"/>
            <a:ext cx="4173905" cy="400110"/>
          </a:xfrm>
          <a:prstGeom prst="rect">
            <a:avLst/>
          </a:prstGeom>
          <a:noFill/>
        </p:spPr>
        <p:txBody>
          <a:bodyPr wrap="square" rtlCol="0">
            <a:spAutoFit/>
          </a:bodyPr>
          <a:lstStyle/>
          <a:p>
            <a:r>
              <a:rPr lang="en-US" sz="2000">
                <a:solidFill>
                  <a:srgbClr val="FFFF00"/>
                </a:solidFill>
              </a:rPr>
              <a:t>NATIONAL VOLUNTEER FIRE COUNCIL</a:t>
            </a:r>
          </a:p>
        </p:txBody>
      </p:sp>
      <p:sp>
        <p:nvSpPr>
          <p:cNvPr id="11" name="TextBox 10">
            <a:extLst>
              <a:ext uri="{FF2B5EF4-FFF2-40B4-BE49-F238E27FC236}">
                <a16:creationId xmlns:a16="http://schemas.microsoft.com/office/drawing/2014/main" id="{1D4FFC1F-EC79-49F3-8AEB-4A4F4C4C329A}"/>
              </a:ext>
            </a:extLst>
          </p:cNvPr>
          <p:cNvSpPr txBox="1"/>
          <p:nvPr/>
        </p:nvSpPr>
        <p:spPr>
          <a:xfrm>
            <a:off x="5923906" y="404714"/>
            <a:ext cx="5621350" cy="1292662"/>
          </a:xfrm>
          <a:prstGeom prst="rect">
            <a:avLst/>
          </a:prstGeom>
          <a:noFill/>
        </p:spPr>
        <p:txBody>
          <a:bodyPr wrap="square" rtlCol="0">
            <a:spAutoFit/>
          </a:bodyPr>
          <a:lstStyle/>
          <a:p>
            <a:pPr eaLnBrk="1" hangingPunct="1">
              <a:spcBef>
                <a:spcPct val="0"/>
              </a:spcBef>
              <a:buFontTx/>
              <a:buNone/>
            </a:pPr>
            <a:r>
              <a:rPr lang="en-US" altLang="en-US" sz="3600" b="1" dirty="0">
                <a:solidFill>
                  <a:srgbClr val="C00000"/>
                </a:solidFill>
                <a:latin typeface="Arial Nova" panose="020B0504020202020204" pitchFamily="34" charset="0"/>
                <a:cs typeface="Arial" panose="020B0604020202020204" pitchFamily="34" charset="0"/>
              </a:rPr>
              <a:t>Marketing Toolkit </a:t>
            </a:r>
          </a:p>
          <a:p>
            <a:pPr eaLnBrk="1" hangingPunct="1">
              <a:spcBef>
                <a:spcPct val="0"/>
              </a:spcBef>
              <a:buFontTx/>
              <a:buNone/>
            </a:pPr>
            <a:r>
              <a:rPr lang="en-US" altLang="en-US" sz="2400" b="1" dirty="0">
                <a:solidFill>
                  <a:srgbClr val="C00000"/>
                </a:solidFill>
                <a:latin typeface="Arial Nova" panose="020B0504020202020204" pitchFamily="34" charset="0"/>
                <a:cs typeface="Arial" panose="020B0604020202020204" pitchFamily="34" charset="0"/>
              </a:rPr>
              <a:t>2024 Sponsorship Programs</a:t>
            </a:r>
            <a:endParaRPr lang="en-US" altLang="en-US" sz="1600" b="1" dirty="0">
              <a:solidFill>
                <a:srgbClr val="C00000"/>
              </a:solidFill>
              <a:latin typeface="Arial Nova" panose="020B0504020202020204" pitchFamily="34" charset="0"/>
              <a:cs typeface="Arial" panose="020B0604020202020204" pitchFamily="34" charset="0"/>
            </a:endParaRPr>
          </a:p>
          <a:p>
            <a:pPr eaLnBrk="1" hangingPunct="1">
              <a:spcBef>
                <a:spcPct val="0"/>
              </a:spcBef>
              <a:buFontTx/>
              <a:buNone/>
            </a:pPr>
            <a:endParaRPr lang="en-US" dirty="0">
              <a:solidFill>
                <a:srgbClr val="C00000"/>
              </a:solidFill>
            </a:endParaRPr>
          </a:p>
        </p:txBody>
      </p:sp>
      <p:pic>
        <p:nvPicPr>
          <p:cNvPr id="15" name="Picture 14" descr="A firefighter holding a paper&#10;&#10;Description automatically generated">
            <a:extLst>
              <a:ext uri="{FF2B5EF4-FFF2-40B4-BE49-F238E27FC236}">
                <a16:creationId xmlns:a16="http://schemas.microsoft.com/office/drawing/2014/main" id="{1AFDD469-1253-793A-F674-16ED6751A8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8548" y="2082929"/>
            <a:ext cx="6734562" cy="4775071"/>
          </a:xfrm>
          <a:prstGeom prst="rect">
            <a:avLst/>
          </a:prstGeom>
        </p:spPr>
      </p:pic>
    </p:spTree>
    <p:extLst>
      <p:ext uri="{BB962C8B-B14F-4D97-AF65-F5344CB8AC3E}">
        <p14:creationId xmlns:p14="http://schemas.microsoft.com/office/powerpoint/2010/main" val="3235397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B6B66-849C-4C2F-ACFD-8D7A60E18765}"/>
              </a:ext>
            </a:extLst>
          </p:cNvPr>
          <p:cNvSpPr>
            <a:spLocks noGrp="1"/>
          </p:cNvSpPr>
          <p:nvPr>
            <p:ph type="title"/>
          </p:nvPr>
        </p:nvSpPr>
        <p:spPr>
          <a:xfrm>
            <a:off x="2517140" y="178891"/>
            <a:ext cx="7157720" cy="892810"/>
          </a:xfrm>
        </p:spPr>
        <p:txBody>
          <a:bodyPr/>
          <a:lstStyle/>
          <a:p>
            <a:r>
              <a:rPr lang="en-US">
                <a:solidFill>
                  <a:srgbClr val="C00000"/>
                </a:solidFill>
                <a:latin typeface="+mn-lt"/>
              </a:rPr>
              <a:t>NVFC Board Meetings</a:t>
            </a:r>
          </a:p>
        </p:txBody>
      </p:sp>
      <p:pic>
        <p:nvPicPr>
          <p:cNvPr id="8" name="Content Placeholder 7" descr="A picture containing drawing, clock&#10;&#10;Description automatically generated">
            <a:extLst>
              <a:ext uri="{FF2B5EF4-FFF2-40B4-BE49-F238E27FC236}">
                <a16:creationId xmlns:a16="http://schemas.microsoft.com/office/drawing/2014/main" id="{B49514D5-AE0D-4F37-A6C2-E554DADCB9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560" y="5111585"/>
            <a:ext cx="1346200" cy="399884"/>
          </a:xfrm>
        </p:spPr>
      </p:pic>
      <p:sp>
        <p:nvSpPr>
          <p:cNvPr id="4" name="Rectangle 3">
            <a:extLst>
              <a:ext uri="{FF2B5EF4-FFF2-40B4-BE49-F238E27FC236}">
                <a16:creationId xmlns:a16="http://schemas.microsoft.com/office/drawing/2014/main" id="{EDBDA698-2F8F-4A9D-8145-16E519888D3C}"/>
              </a:ext>
            </a:extLst>
          </p:cNvPr>
          <p:cNvSpPr/>
          <p:nvPr/>
        </p:nvSpPr>
        <p:spPr>
          <a:xfrm>
            <a:off x="0" y="0"/>
            <a:ext cx="1695450" cy="6858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29EA776-FEC3-4F47-90B5-EE6BD12B24B5}"/>
              </a:ext>
            </a:extLst>
          </p:cNvPr>
          <p:cNvSpPr txBox="1"/>
          <p:nvPr/>
        </p:nvSpPr>
        <p:spPr>
          <a:xfrm>
            <a:off x="960120" y="217658"/>
            <a:ext cx="751840" cy="369332"/>
          </a:xfrm>
          <a:prstGeom prst="rect">
            <a:avLst/>
          </a:prstGeom>
          <a:noFill/>
        </p:spPr>
        <p:txBody>
          <a:bodyPr wrap="square" rtlCol="0">
            <a:spAutoFit/>
          </a:bodyPr>
          <a:lstStyle/>
          <a:p>
            <a:r>
              <a:rPr lang="en-US">
                <a:solidFill>
                  <a:srgbClr val="FFFF00"/>
                </a:solidFill>
              </a:rPr>
              <a:t>NVFC</a:t>
            </a:r>
          </a:p>
        </p:txBody>
      </p:sp>
      <p:sp>
        <p:nvSpPr>
          <p:cNvPr id="6" name="TextBox 5">
            <a:extLst>
              <a:ext uri="{FF2B5EF4-FFF2-40B4-BE49-F238E27FC236}">
                <a16:creationId xmlns:a16="http://schemas.microsoft.com/office/drawing/2014/main" id="{047CE8EC-509C-4401-8211-0F8A6AC923B7}"/>
              </a:ext>
            </a:extLst>
          </p:cNvPr>
          <p:cNvSpPr txBox="1"/>
          <p:nvPr/>
        </p:nvSpPr>
        <p:spPr>
          <a:xfrm>
            <a:off x="0" y="625296"/>
            <a:ext cx="1695450" cy="1915909"/>
          </a:xfrm>
          <a:prstGeom prst="rect">
            <a:avLst/>
          </a:prstGeom>
          <a:noFill/>
        </p:spPr>
        <p:txBody>
          <a:bodyPr wrap="square" rtlCol="0">
            <a:spAutoFit/>
          </a:bodyPr>
          <a:lstStyle/>
          <a:p>
            <a:pPr algn="r"/>
            <a:r>
              <a:rPr lang="en-US" dirty="0">
                <a:solidFill>
                  <a:schemeClr val="bg1"/>
                </a:solidFill>
              </a:rPr>
              <a:t>Corporate Sponsorship</a:t>
            </a:r>
          </a:p>
          <a:p>
            <a:pPr algn="r"/>
            <a:endParaRPr lang="en-US" sz="1050" dirty="0">
              <a:solidFill>
                <a:schemeClr val="bg1"/>
              </a:solidFill>
            </a:endParaRPr>
          </a:p>
          <a:p>
            <a:pPr algn="r">
              <a:lnSpc>
                <a:spcPct val="90000"/>
              </a:lnSpc>
              <a:spcBef>
                <a:spcPct val="0"/>
              </a:spcBef>
              <a:spcAft>
                <a:spcPts val="600"/>
              </a:spcAft>
            </a:pPr>
            <a:r>
              <a:rPr lang="en-US" sz="2000" dirty="0">
                <a:solidFill>
                  <a:srgbClr val="FFFFFF"/>
                </a:solidFill>
                <a:ea typeface="+mj-ea"/>
                <a:cs typeface="+mj-cs"/>
              </a:rPr>
              <a:t>NETWORK WITH STATE ASSOCIATION LEADERSHIP</a:t>
            </a:r>
            <a:endParaRPr lang="en-US" sz="2000" kern="1200" dirty="0">
              <a:solidFill>
                <a:srgbClr val="FFFFFF"/>
              </a:solidFill>
              <a:ea typeface="+mj-ea"/>
              <a:cs typeface="+mj-cs"/>
            </a:endParaRPr>
          </a:p>
        </p:txBody>
      </p:sp>
      <p:pic>
        <p:nvPicPr>
          <p:cNvPr id="10" name="Picture 9" descr="A picture containing drawing, clock&#10;&#10;Description automatically generated">
            <a:extLst>
              <a:ext uri="{FF2B5EF4-FFF2-40B4-BE49-F238E27FC236}">
                <a16:creationId xmlns:a16="http://schemas.microsoft.com/office/drawing/2014/main" id="{0421975F-FE0C-4854-A665-311724D09F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80" y="6342543"/>
            <a:ext cx="1127760" cy="334998"/>
          </a:xfrm>
          <a:prstGeom prst="rect">
            <a:avLst/>
          </a:prstGeom>
        </p:spPr>
      </p:pic>
      <p:sp>
        <p:nvSpPr>
          <p:cNvPr id="3" name="TextBox 2">
            <a:extLst>
              <a:ext uri="{FF2B5EF4-FFF2-40B4-BE49-F238E27FC236}">
                <a16:creationId xmlns:a16="http://schemas.microsoft.com/office/drawing/2014/main" id="{365D62D8-6C2C-4A77-B588-F6FB0319ECA7}"/>
              </a:ext>
            </a:extLst>
          </p:cNvPr>
          <p:cNvSpPr txBox="1"/>
          <p:nvPr/>
        </p:nvSpPr>
        <p:spPr>
          <a:xfrm>
            <a:off x="2517139" y="911539"/>
            <a:ext cx="8062255" cy="5224507"/>
          </a:xfrm>
          <a:prstGeom prst="rect">
            <a:avLst/>
          </a:prstGeom>
          <a:noFill/>
        </p:spPr>
        <p:txBody>
          <a:bodyPr wrap="square" rtlCol="0">
            <a:spAutoFit/>
          </a:bodyPr>
          <a:lstStyle/>
          <a:p>
            <a:r>
              <a:rPr lang="en-US" sz="2800" b="1" dirty="0">
                <a:effectLst/>
                <a:latin typeface="Calibri" panose="020F0502020204030204" pitchFamily="34" charset="0"/>
                <a:ea typeface="Calibri" panose="020F0502020204030204" pitchFamily="34" charset="0"/>
                <a:cs typeface="Times New Roman" panose="02020603050405020304" pitchFamily="18" charset="0"/>
              </a:rPr>
              <a:t>The NVFC Spring and Fall Meetings </a:t>
            </a:r>
            <a:r>
              <a:rPr lang="en-US" b="1" dirty="0">
                <a:latin typeface="Calibri" panose="020F0502020204030204" pitchFamily="34" charset="0"/>
                <a:ea typeface="Calibri" panose="020F0502020204030204" pitchFamily="34" charset="0"/>
                <a:cs typeface="Times New Roman" panose="02020603050405020304" pitchFamily="18" charset="0"/>
              </a:rPr>
              <a:t>are a gathering of 100 influential national leaders – NVFC board of directors (state fire service association representatives), corporate members, fire service partners, allied association executives and officers, and government officials. </a:t>
            </a:r>
            <a:r>
              <a:rPr lang="en-US" sz="1800" dirty="0">
                <a:effectLst/>
                <a:latin typeface="Calibri" panose="020F0502020204030204" pitchFamily="34" charset="0"/>
                <a:ea typeface="Calibri" panose="020F0502020204030204" pitchFamily="34" charset="0"/>
                <a:cs typeface="Times New Roman" panose="02020603050405020304" pitchFamily="18" charset="0"/>
              </a:rPr>
              <a:t>Being a part of an NVFC board meeting is a key strategy to meet with state association influencers all at one time and get the pulse of the volunteer community. </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Meeting sponsors receive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r>
              <a:rPr lang="en-US" sz="1600" dirty="0"/>
              <a:t>Meet and network with state fire service association leadership</a:t>
            </a:r>
          </a:p>
          <a:p>
            <a:pPr marL="742950" lvl="1" indent="-285750">
              <a:buFont typeface="Arial" panose="020B0604020202020204" pitchFamily="34" charset="0"/>
              <a:buChar char="•"/>
            </a:pPr>
            <a:r>
              <a:rPr lang="en-US" sz="1600" dirty="0"/>
              <a:t>Logo recognition on all meeting materials</a:t>
            </a:r>
          </a:p>
          <a:p>
            <a:pPr marL="742950" lvl="1" indent="-285750">
              <a:buFont typeface="Arial" panose="020B0604020202020204" pitchFamily="34" charset="0"/>
              <a:buChar char="•"/>
            </a:pPr>
            <a:r>
              <a:rPr lang="en-US" sz="1600" dirty="0"/>
              <a:t>Meeting visibility with signage &amp; podium recognition</a:t>
            </a:r>
          </a:p>
          <a:p>
            <a:pPr marL="742950" lvl="1" indent="-285750">
              <a:buFont typeface="Arial" panose="020B0604020202020204" pitchFamily="34" charset="0"/>
              <a:buChar char="•"/>
            </a:pPr>
            <a:r>
              <a:rPr lang="en-US" sz="1600" dirty="0"/>
              <a:t>Complimentary registration</a:t>
            </a:r>
            <a:r>
              <a:rPr lang="en-US" dirty="0"/>
              <a:t> </a:t>
            </a:r>
            <a:r>
              <a:rPr lang="en-US" sz="1200" dirty="0"/>
              <a:t>(number based on sponsor level)</a:t>
            </a:r>
            <a:endParaRPr lang="en-US" dirty="0"/>
          </a:p>
          <a:p>
            <a:pPr marL="742950" lvl="1" indent="-285750">
              <a:buFont typeface="Arial" panose="020B0604020202020204" pitchFamily="34" charset="0"/>
              <a:buChar char="•"/>
            </a:pPr>
            <a:r>
              <a:rPr lang="en-US" sz="1600" dirty="0"/>
              <a:t>Opportunity to speak</a:t>
            </a:r>
          </a:p>
          <a:p>
            <a:pPr marL="742950" lvl="1" indent="-285750">
              <a:buFont typeface="Arial" panose="020B0604020202020204" pitchFamily="34" charset="0"/>
              <a:buChar char="•"/>
            </a:pPr>
            <a:r>
              <a:rPr lang="en-US" sz="1600" dirty="0"/>
              <a:t>And more</a:t>
            </a:r>
          </a:p>
          <a:p>
            <a:pPr marL="742950" lvl="1" indent="-285750">
              <a:buFont typeface="Arial" panose="020B0604020202020204" pitchFamily="34" charset="0"/>
              <a:buChar char="•"/>
            </a:pPr>
            <a:endParaRPr lang="en-US" sz="1050" dirty="0"/>
          </a:p>
          <a:p>
            <a:r>
              <a:rPr lang="en-US"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Available sponsorships</a:t>
            </a:r>
            <a:endParaRPr lang="en-US" dirty="0">
              <a:latin typeface="Calibri" panose="020F0502020204030204" pitchFamily="34" charset="0"/>
              <a:ea typeface="Calibri" panose="020F0502020204030204" pitchFamily="34" charset="0"/>
              <a:cs typeface="Times New Roman" panose="02020603050405020304" pitchFamily="18" charset="0"/>
            </a:endParaRPr>
          </a:p>
          <a:p>
            <a:pPr lvl="1"/>
            <a:r>
              <a:rPr lang="en-US" sz="1400" dirty="0"/>
              <a:t>Technology ($3,000) * Break ($2,000) * Speaking Opp (Breakfast $5,000 | </a:t>
            </a:r>
          </a:p>
          <a:p>
            <a:pPr lvl="1"/>
            <a:r>
              <a:rPr lang="en-US" sz="1400" dirty="0"/>
              <a:t>Lunch ($5,500) * Keynote Speaker ($5,000) * Panel ($1,500) * Registration ($2,500) * </a:t>
            </a:r>
          </a:p>
          <a:p>
            <a:pPr lvl="1"/>
            <a:r>
              <a:rPr lang="en-US" sz="1400" dirty="0"/>
              <a:t>Demo Table ($1,000) * Special Event Co-Sponsorship ($3,500)</a:t>
            </a:r>
          </a:p>
        </p:txBody>
      </p:sp>
      <p:sp>
        <p:nvSpPr>
          <p:cNvPr id="7" name="Text Box 2">
            <a:extLst>
              <a:ext uri="{FF2B5EF4-FFF2-40B4-BE49-F238E27FC236}">
                <a16:creationId xmlns:a16="http://schemas.microsoft.com/office/drawing/2014/main" id="{538D8493-D9B6-4540-9E92-5ED8EFF176FA}"/>
              </a:ext>
            </a:extLst>
          </p:cNvPr>
          <p:cNvSpPr txBox="1">
            <a:spLocks noChangeArrowheads="1"/>
          </p:cNvSpPr>
          <p:nvPr/>
        </p:nvSpPr>
        <p:spPr bwMode="auto">
          <a:xfrm>
            <a:off x="9260958" y="2792434"/>
            <a:ext cx="2768482" cy="3245588"/>
          </a:xfrm>
          <a:prstGeom prst="rect">
            <a:avLst/>
          </a:prstGeom>
          <a:solidFill>
            <a:schemeClr val="accent1">
              <a:lumMod val="20000"/>
              <a:lumOff val="80000"/>
            </a:schemeClr>
          </a:solidFill>
          <a:ln w="9525" algn="in">
            <a:solidFill>
              <a:srgbClr val="2D446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effectLst/>
                <a:latin typeface="Cambria" panose="02040503050406030204" pitchFamily="18" charset="0"/>
              </a:rPr>
              <a:t>“Networking and building relationships is key to our success. By sponsoring NVFC Board Meetings I have direct access to state leadership while providing support to the NVFC and keeping California Casualty in front of meeting attendees.”</a:t>
            </a:r>
          </a:p>
          <a:p>
            <a:pPr lvl="1" eaLnBrk="0" fontAlgn="base" hangingPunct="0">
              <a:spcBef>
                <a:spcPct val="0"/>
              </a:spcBef>
              <a:spcAft>
                <a:spcPct val="0"/>
              </a:spcAft>
            </a:pPr>
            <a:r>
              <a:rPr kumimoji="0" lang="en-US" altLang="en-US" sz="1200" b="0" i="1" u="none" strike="noStrike" cap="none" normalizeH="0" baseline="0" dirty="0">
                <a:ln>
                  <a:noFill/>
                </a:ln>
                <a:effectLst/>
                <a:latin typeface="Cambria" panose="02040503050406030204" pitchFamily="18" charset="0"/>
              </a:rPr>
              <a:t>Roxanne Dean</a:t>
            </a:r>
          </a:p>
          <a:p>
            <a:pPr lvl="1" eaLnBrk="0" fontAlgn="base" hangingPunct="0">
              <a:spcBef>
                <a:spcPct val="0"/>
              </a:spcBef>
              <a:spcAft>
                <a:spcPct val="0"/>
              </a:spcAft>
            </a:pPr>
            <a:r>
              <a:rPr kumimoji="0" lang="en-US" altLang="en-US" sz="1200" b="0" i="1" u="none" strike="noStrike" cap="none" normalizeH="0" baseline="0" dirty="0">
                <a:ln>
                  <a:noFill/>
                </a:ln>
                <a:effectLst/>
                <a:latin typeface="Cambria" panose="02040503050406030204" pitchFamily="18" charset="0"/>
              </a:rPr>
              <a:t>AVP Group Relations and Business Development</a:t>
            </a:r>
          </a:p>
          <a:p>
            <a:pPr lvl="1" eaLnBrk="0" fontAlgn="base" hangingPunct="0">
              <a:spcBef>
                <a:spcPct val="0"/>
              </a:spcBef>
              <a:spcAft>
                <a:spcPct val="0"/>
              </a:spcAft>
            </a:pPr>
            <a:r>
              <a:rPr kumimoji="0" lang="en-US" altLang="en-US" sz="1200" b="0" i="1" u="none" strike="noStrike" cap="none" normalizeH="0" baseline="0" dirty="0">
                <a:ln>
                  <a:noFill/>
                </a:ln>
                <a:effectLst/>
                <a:latin typeface="Cambria" panose="02040503050406030204" pitchFamily="18" charset="0"/>
              </a:rPr>
              <a:t>California Casualty Management Company</a:t>
            </a:r>
            <a:endParaRPr kumimoji="0" lang="en-US" altLang="en-US" sz="3600" b="0" i="0" u="none" strike="noStrike" cap="none" normalizeH="0" baseline="0" dirty="0">
              <a:ln>
                <a:noFill/>
              </a:ln>
              <a:effectLst/>
              <a:latin typeface="Arial" panose="020B0604020202020204" pitchFamily="34" charset="0"/>
            </a:endParaRPr>
          </a:p>
        </p:txBody>
      </p:sp>
      <p:sp>
        <p:nvSpPr>
          <p:cNvPr id="9" name="TextBox 8">
            <a:extLst>
              <a:ext uri="{FF2B5EF4-FFF2-40B4-BE49-F238E27FC236}">
                <a16:creationId xmlns:a16="http://schemas.microsoft.com/office/drawing/2014/main" id="{9FE93C88-66DE-4562-850F-4EC670C629F3}"/>
              </a:ext>
            </a:extLst>
          </p:cNvPr>
          <p:cNvSpPr txBox="1"/>
          <p:nvPr/>
        </p:nvSpPr>
        <p:spPr>
          <a:xfrm>
            <a:off x="162560" y="2647950"/>
            <a:ext cx="1346200" cy="2800767"/>
          </a:xfrm>
          <a:prstGeom prst="rect">
            <a:avLst/>
          </a:prstGeom>
          <a:noFill/>
        </p:spPr>
        <p:txBody>
          <a:bodyPr wrap="square" rtlCol="0">
            <a:spAutoFit/>
          </a:bodyPr>
          <a:lstStyle/>
          <a:p>
            <a:pPr algn="r"/>
            <a:r>
              <a:rPr lang="en-US" sz="1600" b="1" dirty="0">
                <a:solidFill>
                  <a:srgbClr val="FFFF00"/>
                </a:solidFill>
              </a:rPr>
              <a:t>SPRING</a:t>
            </a:r>
          </a:p>
          <a:p>
            <a:pPr algn="r"/>
            <a:r>
              <a:rPr lang="en-US" sz="1600" dirty="0">
                <a:solidFill>
                  <a:schemeClr val="bg1"/>
                </a:solidFill>
              </a:rPr>
              <a:t>April 25-27, 2024</a:t>
            </a:r>
          </a:p>
          <a:p>
            <a:pPr algn="r"/>
            <a:r>
              <a:rPr lang="en-US" sz="1600" dirty="0">
                <a:solidFill>
                  <a:schemeClr val="bg1"/>
                </a:solidFill>
              </a:rPr>
              <a:t>Arlington, VA</a:t>
            </a:r>
          </a:p>
          <a:p>
            <a:pPr algn="r"/>
            <a:endParaRPr lang="en-US" sz="1600" dirty="0"/>
          </a:p>
          <a:p>
            <a:pPr algn="r"/>
            <a:r>
              <a:rPr lang="en-US" sz="1600" b="1" dirty="0">
                <a:solidFill>
                  <a:srgbClr val="FFFF00"/>
                </a:solidFill>
              </a:rPr>
              <a:t>FAL</a:t>
            </a:r>
            <a:r>
              <a:rPr lang="en-US" sz="1600" b="1" dirty="0">
                <a:solidFill>
                  <a:srgbClr val="FFC000"/>
                </a:solidFill>
              </a:rPr>
              <a:t>L</a:t>
            </a:r>
          </a:p>
          <a:p>
            <a:pPr algn="r"/>
            <a:r>
              <a:rPr lang="en-US" sz="1600" dirty="0">
                <a:solidFill>
                  <a:schemeClr val="bg1"/>
                </a:solidFill>
              </a:rPr>
              <a:t>Sept. 18-20,</a:t>
            </a:r>
          </a:p>
          <a:p>
            <a:pPr algn="r"/>
            <a:r>
              <a:rPr lang="en-US" sz="1600" dirty="0">
                <a:solidFill>
                  <a:schemeClr val="bg1"/>
                </a:solidFill>
              </a:rPr>
              <a:t>2024</a:t>
            </a:r>
          </a:p>
          <a:p>
            <a:pPr algn="r"/>
            <a:r>
              <a:rPr lang="en-US" sz="1600" dirty="0">
                <a:solidFill>
                  <a:schemeClr val="bg1"/>
                </a:solidFill>
              </a:rPr>
              <a:t>Kansas City, MO</a:t>
            </a:r>
          </a:p>
          <a:p>
            <a:endParaRPr lang="en-US" sz="1600" dirty="0"/>
          </a:p>
        </p:txBody>
      </p:sp>
    </p:spTree>
    <p:extLst>
      <p:ext uri="{BB962C8B-B14F-4D97-AF65-F5344CB8AC3E}">
        <p14:creationId xmlns:p14="http://schemas.microsoft.com/office/powerpoint/2010/main" val="773322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B6B66-849C-4C2F-ACFD-8D7A60E18765}"/>
              </a:ext>
            </a:extLst>
          </p:cNvPr>
          <p:cNvSpPr>
            <a:spLocks noGrp="1"/>
          </p:cNvSpPr>
          <p:nvPr>
            <p:ph type="title"/>
          </p:nvPr>
        </p:nvSpPr>
        <p:spPr>
          <a:xfrm>
            <a:off x="1998463" y="194029"/>
            <a:ext cx="4430233" cy="892810"/>
          </a:xfrm>
        </p:spPr>
        <p:txBody>
          <a:bodyPr>
            <a:normAutofit/>
          </a:bodyPr>
          <a:lstStyle/>
          <a:p>
            <a:r>
              <a:rPr lang="en-US" dirty="0">
                <a:solidFill>
                  <a:srgbClr val="C00000"/>
                </a:solidFill>
                <a:latin typeface="+mn-lt"/>
              </a:rPr>
              <a:t>Education</a:t>
            </a:r>
          </a:p>
        </p:txBody>
      </p:sp>
      <p:pic>
        <p:nvPicPr>
          <p:cNvPr id="8" name="Content Placeholder 7" descr="A picture containing drawing, clock&#10;&#10;Description automatically generated">
            <a:extLst>
              <a:ext uri="{FF2B5EF4-FFF2-40B4-BE49-F238E27FC236}">
                <a16:creationId xmlns:a16="http://schemas.microsoft.com/office/drawing/2014/main" id="{B49514D5-AE0D-4F37-A6C2-E554DADCB9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560" y="5111585"/>
            <a:ext cx="1346200" cy="399884"/>
          </a:xfrm>
        </p:spPr>
      </p:pic>
      <p:sp>
        <p:nvSpPr>
          <p:cNvPr id="4" name="Rectangle 3">
            <a:extLst>
              <a:ext uri="{FF2B5EF4-FFF2-40B4-BE49-F238E27FC236}">
                <a16:creationId xmlns:a16="http://schemas.microsoft.com/office/drawing/2014/main" id="{EDBDA698-2F8F-4A9D-8145-16E519888D3C}"/>
              </a:ext>
            </a:extLst>
          </p:cNvPr>
          <p:cNvSpPr/>
          <p:nvPr/>
        </p:nvSpPr>
        <p:spPr>
          <a:xfrm>
            <a:off x="-1" y="0"/>
            <a:ext cx="1647825" cy="6858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29EA776-FEC3-4F47-90B5-EE6BD12B24B5}"/>
              </a:ext>
            </a:extLst>
          </p:cNvPr>
          <p:cNvSpPr txBox="1"/>
          <p:nvPr/>
        </p:nvSpPr>
        <p:spPr>
          <a:xfrm>
            <a:off x="756920" y="180459"/>
            <a:ext cx="751840" cy="369332"/>
          </a:xfrm>
          <a:prstGeom prst="rect">
            <a:avLst/>
          </a:prstGeom>
          <a:noFill/>
        </p:spPr>
        <p:txBody>
          <a:bodyPr wrap="square" rtlCol="0">
            <a:spAutoFit/>
          </a:bodyPr>
          <a:lstStyle/>
          <a:p>
            <a:r>
              <a:rPr lang="en-US">
                <a:solidFill>
                  <a:srgbClr val="FFFF00"/>
                </a:solidFill>
              </a:rPr>
              <a:t>NVFC</a:t>
            </a:r>
          </a:p>
        </p:txBody>
      </p:sp>
      <p:sp>
        <p:nvSpPr>
          <p:cNvPr id="6" name="TextBox 5">
            <a:extLst>
              <a:ext uri="{FF2B5EF4-FFF2-40B4-BE49-F238E27FC236}">
                <a16:creationId xmlns:a16="http://schemas.microsoft.com/office/drawing/2014/main" id="{047CE8EC-509C-4401-8211-0F8A6AC923B7}"/>
              </a:ext>
            </a:extLst>
          </p:cNvPr>
          <p:cNvSpPr txBox="1"/>
          <p:nvPr/>
        </p:nvSpPr>
        <p:spPr>
          <a:xfrm>
            <a:off x="0" y="625296"/>
            <a:ext cx="1647824" cy="1877437"/>
          </a:xfrm>
          <a:prstGeom prst="rect">
            <a:avLst/>
          </a:prstGeom>
          <a:noFill/>
        </p:spPr>
        <p:txBody>
          <a:bodyPr wrap="square" rtlCol="0">
            <a:spAutoFit/>
          </a:bodyPr>
          <a:lstStyle/>
          <a:p>
            <a:pPr algn="r"/>
            <a:r>
              <a:rPr lang="en-US" dirty="0">
                <a:solidFill>
                  <a:schemeClr val="bg1"/>
                </a:solidFill>
              </a:rPr>
              <a:t>Corporate Sponsorship</a:t>
            </a:r>
          </a:p>
          <a:p>
            <a:pPr algn="r"/>
            <a:endParaRPr lang="en-US" sz="1050" dirty="0">
              <a:solidFill>
                <a:schemeClr val="bg1"/>
              </a:solidFill>
            </a:endParaRPr>
          </a:p>
          <a:p>
            <a:pPr algn="r"/>
            <a:endParaRPr lang="en-US" sz="1050" dirty="0">
              <a:solidFill>
                <a:schemeClr val="bg1"/>
              </a:solidFill>
            </a:endParaRPr>
          </a:p>
          <a:p>
            <a:pPr algn="r">
              <a:lnSpc>
                <a:spcPct val="90000"/>
              </a:lnSpc>
              <a:spcBef>
                <a:spcPct val="0"/>
              </a:spcBef>
              <a:spcAft>
                <a:spcPts val="600"/>
              </a:spcAft>
            </a:pPr>
            <a:r>
              <a:rPr lang="en-US" sz="2000" kern="1200" dirty="0">
                <a:solidFill>
                  <a:srgbClr val="FFFFFF"/>
                </a:solidFill>
                <a:ea typeface="+mj-ea"/>
                <a:cs typeface="+mj-cs"/>
              </a:rPr>
              <a:t>DIRECT </a:t>
            </a:r>
            <a:r>
              <a:rPr lang="en-US" sz="2000" dirty="0">
                <a:solidFill>
                  <a:srgbClr val="FFFFFF"/>
                </a:solidFill>
                <a:ea typeface="+mj-ea"/>
                <a:cs typeface="+mj-cs"/>
              </a:rPr>
              <a:t>ACCESS TO</a:t>
            </a:r>
          </a:p>
          <a:p>
            <a:pPr algn="r">
              <a:lnSpc>
                <a:spcPct val="90000"/>
              </a:lnSpc>
              <a:spcBef>
                <a:spcPct val="0"/>
              </a:spcBef>
              <a:spcAft>
                <a:spcPts val="600"/>
              </a:spcAft>
            </a:pPr>
            <a:r>
              <a:rPr lang="en-US" sz="2000" dirty="0">
                <a:solidFill>
                  <a:srgbClr val="FFFFFF"/>
                </a:solidFill>
                <a:ea typeface="+mj-ea"/>
                <a:cs typeface="+mj-cs"/>
              </a:rPr>
              <a:t>ATTENDEES</a:t>
            </a:r>
            <a:endParaRPr lang="en-US" sz="2000" kern="1200" dirty="0">
              <a:solidFill>
                <a:srgbClr val="FFFFFF"/>
              </a:solidFill>
              <a:ea typeface="+mj-ea"/>
              <a:cs typeface="+mj-cs"/>
            </a:endParaRPr>
          </a:p>
        </p:txBody>
      </p:sp>
      <p:pic>
        <p:nvPicPr>
          <p:cNvPr id="10" name="Picture 9" descr="A picture containing drawing, clock&#10;&#10;Description automatically generated">
            <a:extLst>
              <a:ext uri="{FF2B5EF4-FFF2-40B4-BE49-F238E27FC236}">
                <a16:creationId xmlns:a16="http://schemas.microsoft.com/office/drawing/2014/main" id="{0421975F-FE0C-4854-A665-311724D09F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80" y="6342543"/>
            <a:ext cx="1127760" cy="334998"/>
          </a:xfrm>
          <a:prstGeom prst="rect">
            <a:avLst/>
          </a:prstGeom>
        </p:spPr>
      </p:pic>
      <p:sp>
        <p:nvSpPr>
          <p:cNvPr id="3" name="TextBox 2">
            <a:extLst>
              <a:ext uri="{FF2B5EF4-FFF2-40B4-BE49-F238E27FC236}">
                <a16:creationId xmlns:a16="http://schemas.microsoft.com/office/drawing/2014/main" id="{365D62D8-6C2C-4A77-B588-F6FB0319ECA7}"/>
              </a:ext>
            </a:extLst>
          </p:cNvPr>
          <p:cNvSpPr txBox="1"/>
          <p:nvPr/>
        </p:nvSpPr>
        <p:spPr>
          <a:xfrm>
            <a:off x="5865618" y="523024"/>
            <a:ext cx="5474385" cy="5755422"/>
          </a:xfrm>
          <a:prstGeom prst="rect">
            <a:avLst/>
          </a:prstGeom>
          <a:noFill/>
        </p:spPr>
        <p:txBody>
          <a:bodyPr wrap="square" rtlCol="0">
            <a:spAutoFit/>
          </a:bodyPr>
          <a:lstStyle/>
          <a:p>
            <a:r>
              <a:rPr lang="en-US" sz="2400" b="1" dirty="0">
                <a:effectLst/>
                <a:latin typeface="Calibri" panose="020F0502020204030204" pitchFamily="34" charset="0"/>
                <a:ea typeface="Calibri" panose="020F0502020204030204" pitchFamily="34" charset="0"/>
                <a:cs typeface="Times New Roman" panose="02020603050405020304" pitchFamily="18" charset="0"/>
              </a:rPr>
              <a:t>The Training Summit </a:t>
            </a:r>
            <a:r>
              <a:rPr lang="en-US" sz="1600" b="1" dirty="0">
                <a:latin typeface="Calibri" panose="020F0502020204030204" pitchFamily="34" charset="0"/>
                <a:ea typeface="Calibri" panose="020F0502020204030204" pitchFamily="34" charset="0"/>
                <a:cs typeface="Times New Roman" panose="02020603050405020304" pitchFamily="18" charset="0"/>
              </a:rPr>
              <a:t>is a 2-day event that focuses on critical fire and emergency service topics including leadership, responder health &amp; safety, and volunteer recruitment &amp; retention. </a:t>
            </a:r>
            <a:r>
              <a:rPr lang="en-US" sz="1600" dirty="0">
                <a:effectLst/>
                <a:latin typeface="Calibri" panose="020F0502020204030204" pitchFamily="34" charset="0"/>
                <a:ea typeface="Calibri" panose="020F0502020204030204" pitchFamily="34" charset="0"/>
                <a:cs typeface="Times New Roman" panose="02020603050405020304" pitchFamily="18" charset="0"/>
              </a:rPr>
              <a:t>This is a popular event for fire chie</a:t>
            </a:r>
            <a:r>
              <a:rPr lang="en-US" sz="1600" dirty="0">
                <a:latin typeface="Calibri" panose="020F0502020204030204" pitchFamily="34" charset="0"/>
                <a:ea typeface="Calibri" panose="020F0502020204030204" pitchFamily="34" charset="0"/>
                <a:cs typeface="Times New Roman" panose="02020603050405020304" pitchFamily="18" charset="0"/>
              </a:rPr>
              <a:t>fs, firefighters, and department leadership that come from across the U.S. Sponsors have direct access to attendees at featured social events.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6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Sponsors receive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r>
              <a:rPr lang="en-US" sz="1600" dirty="0"/>
              <a:t>Logo recognition on all meeting materials &amp; web site</a:t>
            </a:r>
          </a:p>
          <a:p>
            <a:pPr marL="742950" lvl="1" indent="-285750">
              <a:buFont typeface="Arial" panose="020B0604020202020204" pitchFamily="34" charset="0"/>
              <a:buChar char="•"/>
            </a:pPr>
            <a:r>
              <a:rPr lang="en-US" sz="1600" dirty="0"/>
              <a:t>Meeting visibility with signage &amp; podium recognition</a:t>
            </a:r>
          </a:p>
          <a:p>
            <a:pPr marL="742950" lvl="1" indent="-285750">
              <a:buFont typeface="Arial" panose="020B0604020202020204" pitchFamily="34" charset="0"/>
              <a:buChar char="•"/>
            </a:pPr>
            <a:r>
              <a:rPr lang="en-US" sz="1600" dirty="0"/>
              <a:t>1 Complimentary registration</a:t>
            </a:r>
          </a:p>
          <a:p>
            <a:pPr marL="742950" lvl="1" indent="-285750">
              <a:buFont typeface="Arial" panose="020B0604020202020204" pitchFamily="34" charset="0"/>
              <a:buChar char="•"/>
            </a:pPr>
            <a:r>
              <a:rPr lang="en-US" sz="1600" dirty="0"/>
              <a:t>Company information on resource table and in Meeting App</a:t>
            </a:r>
          </a:p>
          <a:p>
            <a:pPr marL="742950" lvl="1" indent="-285750">
              <a:buFont typeface="Arial" panose="020B0604020202020204" pitchFamily="34" charset="0"/>
              <a:buChar char="•"/>
            </a:pPr>
            <a:r>
              <a:rPr lang="en-US" sz="1600" dirty="0"/>
              <a:t>Speaking opportunities</a:t>
            </a:r>
          </a:p>
          <a:p>
            <a:pPr marL="742950" lvl="1" indent="-285750">
              <a:buFont typeface="Arial" panose="020B0604020202020204" pitchFamily="34" charset="0"/>
              <a:buChar char="•"/>
            </a:pPr>
            <a:r>
              <a:rPr lang="en-US" sz="1600" dirty="0"/>
              <a:t>Table to demonstrate, pass out material, and speak to attendees</a:t>
            </a:r>
          </a:p>
          <a:p>
            <a:pPr marL="742950" lvl="1" indent="-285750">
              <a:buFont typeface="Arial" panose="020B0604020202020204" pitchFamily="34" charset="0"/>
              <a:buChar char="•"/>
            </a:pPr>
            <a:r>
              <a:rPr lang="en-US" sz="1600" dirty="0"/>
              <a:t>Opt-in registration list (pre- &amp; post-event)</a:t>
            </a:r>
          </a:p>
          <a:p>
            <a:endParaRPr lang="en-US" sz="1200" dirty="0"/>
          </a:p>
          <a:p>
            <a:r>
              <a:rPr lang="en-US" sz="16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Available sponsorships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lvl="1"/>
            <a:r>
              <a:rPr lang="en-US" sz="1600" dirty="0"/>
              <a:t>Exhibits ($1,000) * Break ($2,000) * Lunch ($3,500) * Keynote Speaker ($2,500) * Registration ($1,500) * Welcome Reception ($1,500)</a:t>
            </a:r>
            <a:endParaRPr lang="en-US" dirty="0"/>
          </a:p>
        </p:txBody>
      </p:sp>
      <p:sp>
        <p:nvSpPr>
          <p:cNvPr id="11" name="TextBox 10">
            <a:extLst>
              <a:ext uri="{FF2B5EF4-FFF2-40B4-BE49-F238E27FC236}">
                <a16:creationId xmlns:a16="http://schemas.microsoft.com/office/drawing/2014/main" id="{71B779E2-5CC5-4B70-BDDB-C9231F018E66}"/>
              </a:ext>
            </a:extLst>
          </p:cNvPr>
          <p:cNvSpPr txBox="1"/>
          <p:nvPr/>
        </p:nvSpPr>
        <p:spPr>
          <a:xfrm>
            <a:off x="1" y="2690336"/>
            <a:ext cx="1554480" cy="1477328"/>
          </a:xfrm>
          <a:prstGeom prst="rect">
            <a:avLst/>
          </a:prstGeom>
          <a:noFill/>
        </p:spPr>
        <p:txBody>
          <a:bodyPr wrap="square" rtlCol="0">
            <a:spAutoFit/>
          </a:bodyPr>
          <a:lstStyle/>
          <a:p>
            <a:pPr algn="r"/>
            <a:r>
              <a:rPr lang="en-US" b="1" dirty="0">
                <a:solidFill>
                  <a:srgbClr val="FFFF00"/>
                </a:solidFill>
              </a:rPr>
              <a:t>TRAINING SUMMIT</a:t>
            </a:r>
          </a:p>
          <a:p>
            <a:pPr algn="r"/>
            <a:r>
              <a:rPr lang="en-US" dirty="0">
                <a:solidFill>
                  <a:schemeClr val="bg1"/>
                </a:solidFill>
              </a:rPr>
              <a:t>June 21-22,</a:t>
            </a:r>
          </a:p>
          <a:p>
            <a:pPr algn="r"/>
            <a:r>
              <a:rPr lang="en-US" dirty="0">
                <a:solidFill>
                  <a:schemeClr val="bg1"/>
                </a:solidFill>
              </a:rPr>
              <a:t>2024</a:t>
            </a:r>
          </a:p>
          <a:p>
            <a:pPr algn="r"/>
            <a:r>
              <a:rPr lang="en-US" dirty="0">
                <a:solidFill>
                  <a:schemeClr val="bg1"/>
                </a:solidFill>
              </a:rPr>
              <a:t>Buffalo, NY</a:t>
            </a:r>
          </a:p>
        </p:txBody>
      </p:sp>
      <p:pic>
        <p:nvPicPr>
          <p:cNvPr id="15" name="Picture 14" descr="A group of people in a classroom&#10;&#10;Description automatically generated">
            <a:extLst>
              <a:ext uri="{FF2B5EF4-FFF2-40B4-BE49-F238E27FC236}">
                <a16:creationId xmlns:a16="http://schemas.microsoft.com/office/drawing/2014/main" id="{225FC995-C054-4D47-0A66-0A656ACE34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0967" y="3024194"/>
            <a:ext cx="2614386" cy="3485848"/>
          </a:xfrm>
          <a:prstGeom prst="rect">
            <a:avLst/>
          </a:prstGeom>
        </p:spPr>
      </p:pic>
      <p:pic>
        <p:nvPicPr>
          <p:cNvPr id="9" name="Picture 8">
            <a:extLst>
              <a:ext uri="{FF2B5EF4-FFF2-40B4-BE49-F238E27FC236}">
                <a16:creationId xmlns:a16="http://schemas.microsoft.com/office/drawing/2014/main" id="{D0EAE317-57C1-FA08-7E60-F536ABBDB1D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98463" y="1052773"/>
            <a:ext cx="3635488" cy="1022480"/>
          </a:xfrm>
          <a:prstGeom prst="rect">
            <a:avLst/>
          </a:prstGeom>
        </p:spPr>
      </p:pic>
    </p:spTree>
    <p:extLst>
      <p:ext uri="{BB962C8B-B14F-4D97-AF65-F5344CB8AC3E}">
        <p14:creationId xmlns:p14="http://schemas.microsoft.com/office/powerpoint/2010/main" val="4158906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F24A09B-713F-43FC-AB6E-B88083968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2D4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90B96DE-BE1C-4A37-86B8-562AC7DBC3CC}"/>
              </a:ext>
            </a:extLst>
          </p:cNvPr>
          <p:cNvSpPr txBox="1"/>
          <p:nvPr/>
        </p:nvSpPr>
        <p:spPr>
          <a:xfrm>
            <a:off x="646744" y="640080"/>
            <a:ext cx="4173905" cy="5577818"/>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5400" kern="1200" dirty="0">
                <a:solidFill>
                  <a:srgbClr val="FFFFFF"/>
                </a:solidFill>
                <a:latin typeface="+mj-lt"/>
                <a:ea typeface="+mj-ea"/>
                <a:cs typeface="+mj-cs"/>
              </a:rPr>
              <a:t>ADVERTISING</a:t>
            </a:r>
          </a:p>
          <a:p>
            <a:pPr algn="r">
              <a:lnSpc>
                <a:spcPct val="90000"/>
              </a:lnSpc>
              <a:spcBef>
                <a:spcPct val="0"/>
              </a:spcBef>
              <a:spcAft>
                <a:spcPts val="600"/>
              </a:spcAft>
            </a:pPr>
            <a:endParaRPr lang="en-US" sz="900" kern="1200" dirty="0">
              <a:solidFill>
                <a:srgbClr val="FFFFFF"/>
              </a:solidFill>
              <a:latin typeface="+mj-lt"/>
              <a:ea typeface="+mj-ea"/>
              <a:cs typeface="+mj-cs"/>
            </a:endParaRPr>
          </a:p>
          <a:p>
            <a:pPr algn="r">
              <a:lnSpc>
                <a:spcPct val="90000"/>
              </a:lnSpc>
              <a:spcBef>
                <a:spcPct val="0"/>
              </a:spcBef>
              <a:spcAft>
                <a:spcPts val="600"/>
              </a:spcAft>
            </a:pPr>
            <a:r>
              <a:rPr lang="en-US" sz="3200" kern="1200" dirty="0">
                <a:solidFill>
                  <a:srgbClr val="FFFFFF"/>
                </a:solidFill>
                <a:ea typeface="+mj-ea"/>
                <a:cs typeface="+mj-cs"/>
              </a:rPr>
              <a:t>Visibility &amp; Market</a:t>
            </a:r>
            <a:r>
              <a:rPr lang="en-US" sz="3200" dirty="0">
                <a:solidFill>
                  <a:srgbClr val="FFFFFF"/>
                </a:solidFill>
                <a:ea typeface="+mj-ea"/>
                <a:cs typeface="+mj-cs"/>
              </a:rPr>
              <a:t> Outreach</a:t>
            </a:r>
            <a:endParaRPr lang="en-US" sz="3200" kern="1200" dirty="0">
              <a:solidFill>
                <a:srgbClr val="FFFFFF"/>
              </a:solidFill>
              <a:ea typeface="+mj-ea"/>
              <a:cs typeface="+mj-cs"/>
            </a:endParaRPr>
          </a:p>
        </p:txBody>
      </p:sp>
      <p:cxnSp>
        <p:nvCxnSpPr>
          <p:cNvPr id="19" name="Straight Connector 18">
            <a:extLst>
              <a:ext uri="{FF2B5EF4-FFF2-40B4-BE49-F238E27FC236}">
                <a16:creationId xmlns:a16="http://schemas.microsoft.com/office/drawing/2014/main" id="{0B91AB35-C3B4-4B70-B3DD-13D63B7DA2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3975"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B96C6A7A-39C3-4A09-908C-0367148CAE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3294" y="5841013"/>
            <a:ext cx="1757427" cy="540409"/>
          </a:xfrm>
          <a:prstGeom prst="rect">
            <a:avLst/>
          </a:prstGeom>
        </p:spPr>
      </p:pic>
      <p:sp>
        <p:nvSpPr>
          <p:cNvPr id="9" name="TextBox 8">
            <a:extLst>
              <a:ext uri="{FF2B5EF4-FFF2-40B4-BE49-F238E27FC236}">
                <a16:creationId xmlns:a16="http://schemas.microsoft.com/office/drawing/2014/main" id="{644C8E2B-3835-433A-89CC-45B5D1397CB2}"/>
              </a:ext>
            </a:extLst>
          </p:cNvPr>
          <p:cNvSpPr txBox="1"/>
          <p:nvPr/>
        </p:nvSpPr>
        <p:spPr>
          <a:xfrm>
            <a:off x="1244510" y="832090"/>
            <a:ext cx="3686175" cy="369332"/>
          </a:xfrm>
          <a:prstGeom prst="rect">
            <a:avLst/>
          </a:prstGeom>
          <a:noFill/>
        </p:spPr>
        <p:txBody>
          <a:bodyPr wrap="square" rtlCol="0">
            <a:spAutoFit/>
          </a:bodyPr>
          <a:lstStyle/>
          <a:p>
            <a:r>
              <a:rPr lang="en-US">
                <a:solidFill>
                  <a:srgbClr val="FFFF00"/>
                </a:solidFill>
              </a:rPr>
              <a:t>NATIONAL VOLUNTEER FIRE COUNCIL</a:t>
            </a:r>
          </a:p>
        </p:txBody>
      </p:sp>
      <p:sp>
        <p:nvSpPr>
          <p:cNvPr id="11" name="TextBox 10">
            <a:extLst>
              <a:ext uri="{FF2B5EF4-FFF2-40B4-BE49-F238E27FC236}">
                <a16:creationId xmlns:a16="http://schemas.microsoft.com/office/drawing/2014/main" id="{1D4FFC1F-EC79-49F3-8AEB-4A4F4C4C329A}"/>
              </a:ext>
            </a:extLst>
          </p:cNvPr>
          <p:cNvSpPr txBox="1"/>
          <p:nvPr/>
        </p:nvSpPr>
        <p:spPr>
          <a:xfrm>
            <a:off x="6303645" y="802879"/>
            <a:ext cx="2392680" cy="738664"/>
          </a:xfrm>
          <a:prstGeom prst="rect">
            <a:avLst/>
          </a:prstGeom>
          <a:noFill/>
        </p:spPr>
        <p:txBody>
          <a:bodyPr wrap="square" rtlCol="0">
            <a:spAutoFit/>
          </a:bodyPr>
          <a:lstStyle/>
          <a:p>
            <a:pPr eaLnBrk="1" hangingPunct="1">
              <a:spcBef>
                <a:spcPct val="0"/>
              </a:spcBef>
              <a:buFontTx/>
              <a:buNone/>
            </a:pPr>
            <a:r>
              <a:rPr lang="en-US" altLang="en-US" sz="2400" b="1">
                <a:solidFill>
                  <a:srgbClr val="C00000"/>
                </a:solidFill>
                <a:latin typeface="Arial Nova" panose="020B0504020202020204" pitchFamily="34" charset="0"/>
                <a:cs typeface="Arial" panose="020B0604020202020204" pitchFamily="34" charset="0"/>
              </a:rPr>
              <a:t>SPONSORSHIP</a:t>
            </a:r>
          </a:p>
          <a:p>
            <a:pPr eaLnBrk="1" hangingPunct="1">
              <a:spcBef>
                <a:spcPct val="0"/>
              </a:spcBef>
              <a:buFontTx/>
              <a:buNone/>
            </a:pPr>
            <a:endParaRPr lang="en-US">
              <a:solidFill>
                <a:srgbClr val="C00000"/>
              </a:solidFill>
            </a:endParaRPr>
          </a:p>
        </p:txBody>
      </p:sp>
      <p:sp>
        <p:nvSpPr>
          <p:cNvPr id="14" name="TextBox 13">
            <a:extLst>
              <a:ext uri="{FF2B5EF4-FFF2-40B4-BE49-F238E27FC236}">
                <a16:creationId xmlns:a16="http://schemas.microsoft.com/office/drawing/2014/main" id="{32891375-877F-4D72-843D-E127CDAFD586}"/>
              </a:ext>
            </a:extLst>
          </p:cNvPr>
          <p:cNvSpPr txBox="1"/>
          <p:nvPr/>
        </p:nvSpPr>
        <p:spPr>
          <a:xfrm>
            <a:off x="6877050" y="1541543"/>
            <a:ext cx="4352925" cy="4154984"/>
          </a:xfrm>
          <a:prstGeom prst="rect">
            <a:avLst/>
          </a:prstGeom>
          <a:noFill/>
        </p:spPr>
        <p:txBody>
          <a:bodyPr wrap="square" rtlCol="0">
            <a:spAutoFit/>
          </a:bodyPr>
          <a:lstStyle/>
          <a:p>
            <a:r>
              <a:rPr lang="en-US" sz="2400" b="1" dirty="0"/>
              <a:t>Dispatch e-Newsletter</a:t>
            </a:r>
          </a:p>
          <a:p>
            <a:endParaRPr lang="en-US" sz="2400" b="1" dirty="0"/>
          </a:p>
          <a:p>
            <a:r>
              <a:rPr lang="en-US" sz="2400" b="1" dirty="0"/>
              <a:t>The Latest e-Newsletter</a:t>
            </a:r>
          </a:p>
          <a:p>
            <a:endParaRPr lang="en-US" sz="2400" b="1" dirty="0"/>
          </a:p>
          <a:p>
            <a:r>
              <a:rPr lang="en-US" sz="2400" b="1" dirty="0"/>
              <a:t>Training e-Newsletter</a:t>
            </a:r>
          </a:p>
          <a:p>
            <a:endParaRPr lang="en-US" sz="2400" b="1" dirty="0"/>
          </a:p>
          <a:p>
            <a:r>
              <a:rPr lang="en-US" sz="2400" b="1" dirty="0"/>
              <a:t>Web Site</a:t>
            </a:r>
          </a:p>
          <a:p>
            <a:endParaRPr lang="en-US" sz="2400" b="1" dirty="0"/>
          </a:p>
          <a:p>
            <a:r>
              <a:rPr lang="en-US" sz="2400" b="1" dirty="0"/>
              <a:t>Firefighter Strong Newsletter</a:t>
            </a:r>
          </a:p>
          <a:p>
            <a:endParaRPr lang="en-US" sz="2400" b="1" dirty="0"/>
          </a:p>
          <a:p>
            <a:endParaRPr lang="en-US" sz="2400" b="1" dirty="0"/>
          </a:p>
        </p:txBody>
      </p:sp>
    </p:spTree>
    <p:extLst>
      <p:ext uri="{BB962C8B-B14F-4D97-AF65-F5344CB8AC3E}">
        <p14:creationId xmlns:p14="http://schemas.microsoft.com/office/powerpoint/2010/main" val="3869083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B6B66-849C-4C2F-ACFD-8D7A60E18765}"/>
              </a:ext>
            </a:extLst>
          </p:cNvPr>
          <p:cNvSpPr>
            <a:spLocks noGrp="1"/>
          </p:cNvSpPr>
          <p:nvPr>
            <p:ph type="title"/>
          </p:nvPr>
        </p:nvSpPr>
        <p:spPr>
          <a:xfrm>
            <a:off x="1962695" y="466209"/>
            <a:ext cx="7157720" cy="892810"/>
          </a:xfrm>
        </p:spPr>
        <p:txBody>
          <a:bodyPr/>
          <a:lstStyle/>
          <a:p>
            <a:r>
              <a:rPr lang="en-US">
                <a:solidFill>
                  <a:srgbClr val="C00000"/>
                </a:solidFill>
                <a:latin typeface="+mn-lt"/>
              </a:rPr>
              <a:t>Advertising</a:t>
            </a:r>
          </a:p>
        </p:txBody>
      </p:sp>
      <p:pic>
        <p:nvPicPr>
          <p:cNvPr id="8" name="Content Placeholder 7" descr="A picture containing drawing, clock&#10;&#10;Description automatically generated">
            <a:extLst>
              <a:ext uri="{FF2B5EF4-FFF2-40B4-BE49-F238E27FC236}">
                <a16:creationId xmlns:a16="http://schemas.microsoft.com/office/drawing/2014/main" id="{B49514D5-AE0D-4F37-A6C2-E554DADCB9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560" y="5111585"/>
            <a:ext cx="1346200" cy="399884"/>
          </a:xfrm>
        </p:spPr>
      </p:pic>
      <p:sp>
        <p:nvSpPr>
          <p:cNvPr id="4" name="Rectangle 3">
            <a:extLst>
              <a:ext uri="{FF2B5EF4-FFF2-40B4-BE49-F238E27FC236}">
                <a16:creationId xmlns:a16="http://schemas.microsoft.com/office/drawing/2014/main" id="{EDBDA698-2F8F-4A9D-8145-16E519888D3C}"/>
              </a:ext>
            </a:extLst>
          </p:cNvPr>
          <p:cNvSpPr/>
          <p:nvPr/>
        </p:nvSpPr>
        <p:spPr>
          <a:xfrm>
            <a:off x="-1" y="0"/>
            <a:ext cx="1647825" cy="6858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29EA776-FEC3-4F47-90B5-EE6BD12B24B5}"/>
              </a:ext>
            </a:extLst>
          </p:cNvPr>
          <p:cNvSpPr txBox="1"/>
          <p:nvPr/>
        </p:nvSpPr>
        <p:spPr>
          <a:xfrm>
            <a:off x="756920" y="180459"/>
            <a:ext cx="751840" cy="369332"/>
          </a:xfrm>
          <a:prstGeom prst="rect">
            <a:avLst/>
          </a:prstGeom>
          <a:noFill/>
        </p:spPr>
        <p:txBody>
          <a:bodyPr wrap="square" rtlCol="0">
            <a:spAutoFit/>
          </a:bodyPr>
          <a:lstStyle/>
          <a:p>
            <a:r>
              <a:rPr lang="en-US">
                <a:solidFill>
                  <a:srgbClr val="FFFF00"/>
                </a:solidFill>
              </a:rPr>
              <a:t>NVFC</a:t>
            </a:r>
          </a:p>
        </p:txBody>
      </p:sp>
      <p:sp>
        <p:nvSpPr>
          <p:cNvPr id="6" name="TextBox 5">
            <a:extLst>
              <a:ext uri="{FF2B5EF4-FFF2-40B4-BE49-F238E27FC236}">
                <a16:creationId xmlns:a16="http://schemas.microsoft.com/office/drawing/2014/main" id="{047CE8EC-509C-4401-8211-0F8A6AC923B7}"/>
              </a:ext>
            </a:extLst>
          </p:cNvPr>
          <p:cNvSpPr txBox="1"/>
          <p:nvPr/>
        </p:nvSpPr>
        <p:spPr>
          <a:xfrm>
            <a:off x="0" y="625296"/>
            <a:ext cx="1647824" cy="1800493"/>
          </a:xfrm>
          <a:prstGeom prst="rect">
            <a:avLst/>
          </a:prstGeom>
          <a:noFill/>
        </p:spPr>
        <p:txBody>
          <a:bodyPr wrap="square" rtlCol="0">
            <a:spAutoFit/>
          </a:bodyPr>
          <a:lstStyle/>
          <a:p>
            <a:pPr algn="r"/>
            <a:r>
              <a:rPr lang="en-US" dirty="0">
                <a:solidFill>
                  <a:schemeClr val="bg1"/>
                </a:solidFill>
              </a:rPr>
              <a:t>Corporate Sponsorship</a:t>
            </a:r>
          </a:p>
          <a:p>
            <a:pPr algn="r"/>
            <a:endParaRPr lang="en-US" sz="1050" dirty="0">
              <a:solidFill>
                <a:schemeClr val="bg1"/>
              </a:solidFill>
            </a:endParaRPr>
          </a:p>
          <a:p>
            <a:pPr algn="r"/>
            <a:endParaRPr lang="en-US" sz="1050" dirty="0">
              <a:solidFill>
                <a:schemeClr val="bg1"/>
              </a:solidFill>
            </a:endParaRPr>
          </a:p>
          <a:p>
            <a:pPr algn="r">
              <a:lnSpc>
                <a:spcPct val="90000"/>
              </a:lnSpc>
              <a:spcBef>
                <a:spcPct val="0"/>
              </a:spcBef>
              <a:spcAft>
                <a:spcPts val="600"/>
              </a:spcAft>
            </a:pPr>
            <a:r>
              <a:rPr lang="en-US" sz="2000" dirty="0">
                <a:solidFill>
                  <a:srgbClr val="FFFFFF"/>
                </a:solidFill>
                <a:ea typeface="+mj-ea"/>
                <a:cs typeface="+mj-cs"/>
              </a:rPr>
              <a:t>Visibility &amp; Market Outreach</a:t>
            </a:r>
            <a:endParaRPr lang="en-US" sz="2000" kern="1200" dirty="0">
              <a:solidFill>
                <a:srgbClr val="FFFFFF"/>
              </a:solidFill>
              <a:ea typeface="+mj-ea"/>
              <a:cs typeface="+mj-cs"/>
            </a:endParaRPr>
          </a:p>
        </p:txBody>
      </p:sp>
      <p:pic>
        <p:nvPicPr>
          <p:cNvPr id="10" name="Picture 9" descr="A picture containing drawing, clock&#10;&#10;Description automatically generated">
            <a:extLst>
              <a:ext uri="{FF2B5EF4-FFF2-40B4-BE49-F238E27FC236}">
                <a16:creationId xmlns:a16="http://schemas.microsoft.com/office/drawing/2014/main" id="{0421975F-FE0C-4854-A665-311724D09F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80" y="6342543"/>
            <a:ext cx="1127760" cy="334998"/>
          </a:xfrm>
          <a:prstGeom prst="rect">
            <a:avLst/>
          </a:prstGeom>
        </p:spPr>
      </p:pic>
      <p:sp>
        <p:nvSpPr>
          <p:cNvPr id="3" name="TextBox 2">
            <a:extLst>
              <a:ext uri="{FF2B5EF4-FFF2-40B4-BE49-F238E27FC236}">
                <a16:creationId xmlns:a16="http://schemas.microsoft.com/office/drawing/2014/main" id="{365D62D8-6C2C-4A77-B588-F6FB0319ECA7}"/>
              </a:ext>
            </a:extLst>
          </p:cNvPr>
          <p:cNvSpPr txBox="1"/>
          <p:nvPr/>
        </p:nvSpPr>
        <p:spPr>
          <a:xfrm>
            <a:off x="5124995" y="375136"/>
            <a:ext cx="6310085" cy="646331"/>
          </a:xfrm>
          <a:prstGeom prst="rect">
            <a:avLst/>
          </a:prstGeom>
          <a:noFill/>
        </p:spPr>
        <p:txBody>
          <a:bodyPr wrap="square" rtlCol="0">
            <a:spAutoFit/>
          </a:bodyPr>
          <a:lstStyle/>
          <a:p>
            <a:r>
              <a:rPr lang="en-US" sz="2000" b="1" dirty="0">
                <a:effectLst/>
                <a:latin typeface="Calibri" panose="020F0502020204030204" pitchFamily="34" charset="0"/>
                <a:ea typeface="Calibri" panose="020F0502020204030204" pitchFamily="34" charset="0"/>
                <a:cs typeface="Times New Roman" panose="02020603050405020304" pitchFamily="18" charset="0"/>
              </a:rPr>
              <a:t>Advertising in e-newsletters </a:t>
            </a:r>
            <a:r>
              <a:rPr lang="en-US" sz="1600" b="1" dirty="0">
                <a:latin typeface="Calibri" panose="020F0502020204030204" pitchFamily="34" charset="0"/>
                <a:ea typeface="Calibri" panose="020F0502020204030204" pitchFamily="34" charset="0"/>
                <a:cs typeface="Times New Roman" panose="02020603050405020304" pitchFamily="18" charset="0"/>
              </a:rPr>
              <a:t>can increase visibility, improve brand awareness, and heighten recognition for your products and services. </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00667F7-6480-4CD9-B9EF-964E4B289B48}"/>
              </a:ext>
            </a:extLst>
          </p:cNvPr>
          <p:cNvSpPr txBox="1"/>
          <p:nvPr/>
        </p:nvSpPr>
        <p:spPr>
          <a:xfrm>
            <a:off x="2523345" y="2819768"/>
            <a:ext cx="3810000" cy="3585597"/>
          </a:xfrm>
          <a:prstGeom prst="rect">
            <a:avLst/>
          </a:prstGeom>
          <a:noFill/>
        </p:spPr>
        <p:txBody>
          <a:bodyPr wrap="square" rtlCol="0">
            <a:spAutoFit/>
          </a:bodyPr>
          <a:lstStyle/>
          <a:p>
            <a:r>
              <a:rPr lang="en-US" sz="2000" b="1" dirty="0"/>
              <a:t>Dispatch Newsletter </a:t>
            </a:r>
            <a:r>
              <a:rPr lang="en-US" dirty="0"/>
              <a:t>is a bi-weekly e-publication providing news, information, NVFC training announcements, and links to resources. Subscribers include NVFC members. Issues are limited to 4 advertisers.</a:t>
            </a:r>
          </a:p>
          <a:p>
            <a:endParaRPr lang="en-US" sz="1100" dirty="0"/>
          </a:p>
          <a:p>
            <a:r>
              <a:rPr lang="en-US" b="1" dirty="0"/>
              <a:t>SUBSCRIBERS:</a:t>
            </a:r>
            <a:r>
              <a:rPr lang="en-US" dirty="0"/>
              <a:t>  </a:t>
            </a:r>
            <a:r>
              <a:rPr lang="en-US" sz="2400" b="1" dirty="0">
                <a:solidFill>
                  <a:srgbClr val="C00000"/>
                </a:solidFill>
              </a:rPr>
              <a:t>32,934</a:t>
            </a:r>
            <a:endParaRPr lang="en-US" b="1" dirty="0">
              <a:solidFill>
                <a:srgbClr val="C00000"/>
              </a:solidFill>
            </a:endParaRPr>
          </a:p>
          <a:p>
            <a:r>
              <a:rPr lang="en-US" sz="1400" dirty="0"/>
              <a:t>Ave. Open Rate: 31%</a:t>
            </a:r>
          </a:p>
          <a:p>
            <a:endParaRPr lang="en-US" sz="1400" dirty="0"/>
          </a:p>
          <a:p>
            <a:r>
              <a:rPr lang="en-US" b="1" dirty="0">
                <a:solidFill>
                  <a:srgbClr val="C00000"/>
                </a:solidFill>
              </a:rPr>
              <a:t>RATE: </a:t>
            </a:r>
            <a:r>
              <a:rPr lang="en-US" dirty="0"/>
              <a:t>$400 /insert</a:t>
            </a:r>
          </a:p>
          <a:p>
            <a:endParaRPr lang="en-US" dirty="0"/>
          </a:p>
        </p:txBody>
      </p:sp>
      <p:pic>
        <p:nvPicPr>
          <p:cNvPr id="11" name="Picture 10" descr="A drawing of a face&#10;&#10;Description automatically generated">
            <a:extLst>
              <a:ext uri="{FF2B5EF4-FFF2-40B4-BE49-F238E27FC236}">
                <a16:creationId xmlns:a16="http://schemas.microsoft.com/office/drawing/2014/main" id="{999FCD6E-48A1-4365-A38D-EC5D1DA3C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3345" y="1858221"/>
            <a:ext cx="3653228" cy="833957"/>
          </a:xfrm>
          <a:prstGeom prst="rect">
            <a:avLst/>
          </a:prstGeom>
        </p:spPr>
      </p:pic>
      <p:sp>
        <p:nvSpPr>
          <p:cNvPr id="9" name="TextBox 8">
            <a:extLst>
              <a:ext uri="{FF2B5EF4-FFF2-40B4-BE49-F238E27FC236}">
                <a16:creationId xmlns:a16="http://schemas.microsoft.com/office/drawing/2014/main" id="{FA0D2EE0-9BA2-AB2C-B1BA-1FDF39111C93}"/>
              </a:ext>
            </a:extLst>
          </p:cNvPr>
          <p:cNvSpPr txBox="1"/>
          <p:nvPr/>
        </p:nvSpPr>
        <p:spPr>
          <a:xfrm>
            <a:off x="7516397" y="2738515"/>
            <a:ext cx="3208036" cy="3785652"/>
          </a:xfrm>
          <a:prstGeom prst="rect">
            <a:avLst/>
          </a:prstGeom>
          <a:noFill/>
        </p:spPr>
        <p:txBody>
          <a:bodyPr wrap="square" rtlCol="0">
            <a:spAutoFit/>
          </a:bodyPr>
          <a:lstStyle/>
          <a:p>
            <a:r>
              <a:rPr lang="en-US" b="1" dirty="0"/>
              <a:t>The Latest </a:t>
            </a:r>
            <a:r>
              <a:rPr lang="en-US" dirty="0"/>
              <a:t>is the bi-weekly e-newsletter providing articles and information on recruitment and retention topics. Subscriber database includes department personnel who have signed up on the Make Me A Firefighter ™ portal. Ad space limited to 1 advertiser per issue.</a:t>
            </a:r>
          </a:p>
          <a:p>
            <a:endParaRPr lang="en-US" sz="1100" dirty="0"/>
          </a:p>
          <a:p>
            <a:r>
              <a:rPr lang="en-US" b="1" dirty="0"/>
              <a:t>SUBSCRIBERS: </a:t>
            </a:r>
            <a:r>
              <a:rPr lang="en-US" sz="2400" b="1" dirty="0">
                <a:solidFill>
                  <a:srgbClr val="C00000"/>
                </a:solidFill>
              </a:rPr>
              <a:t>13,741</a:t>
            </a:r>
          </a:p>
          <a:p>
            <a:r>
              <a:rPr lang="en-US" sz="1400" dirty="0"/>
              <a:t>Ave. Open Rate: 33%</a:t>
            </a:r>
          </a:p>
          <a:p>
            <a:endParaRPr lang="en-US" sz="1100" dirty="0"/>
          </a:p>
          <a:p>
            <a:r>
              <a:rPr lang="en-US" b="1" dirty="0">
                <a:solidFill>
                  <a:srgbClr val="C00000"/>
                </a:solidFill>
              </a:rPr>
              <a:t>RATE: </a:t>
            </a:r>
            <a:r>
              <a:rPr lang="en-US" dirty="0"/>
              <a:t>$300/insert</a:t>
            </a:r>
          </a:p>
        </p:txBody>
      </p:sp>
      <p:pic>
        <p:nvPicPr>
          <p:cNvPr id="16" name="Picture 15" descr="A red text on a black background&#10;&#10;Description automatically generated">
            <a:extLst>
              <a:ext uri="{FF2B5EF4-FFF2-40B4-BE49-F238E27FC236}">
                <a16:creationId xmlns:a16="http://schemas.microsoft.com/office/drawing/2014/main" id="{1715524D-4902-BF14-6FED-6D0876A8D8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2153" y="1575827"/>
            <a:ext cx="2359270" cy="914217"/>
          </a:xfrm>
          <a:prstGeom prst="rect">
            <a:avLst/>
          </a:prstGeom>
        </p:spPr>
      </p:pic>
      <p:cxnSp>
        <p:nvCxnSpPr>
          <p:cNvPr id="18" name="Straight Connector 17">
            <a:extLst>
              <a:ext uri="{FF2B5EF4-FFF2-40B4-BE49-F238E27FC236}">
                <a16:creationId xmlns:a16="http://schemas.microsoft.com/office/drawing/2014/main" id="{E804BBFA-39A6-E122-CAC5-0D53AB4F6617}"/>
              </a:ext>
            </a:extLst>
          </p:cNvPr>
          <p:cNvCxnSpPr/>
          <p:nvPr/>
        </p:nvCxnSpPr>
        <p:spPr>
          <a:xfrm>
            <a:off x="6613451" y="2490044"/>
            <a:ext cx="0" cy="324090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6531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B6B66-849C-4C2F-ACFD-8D7A60E18765}"/>
              </a:ext>
            </a:extLst>
          </p:cNvPr>
          <p:cNvSpPr>
            <a:spLocks noGrp="1"/>
          </p:cNvSpPr>
          <p:nvPr>
            <p:ph type="title"/>
          </p:nvPr>
        </p:nvSpPr>
        <p:spPr>
          <a:xfrm>
            <a:off x="1962695" y="466209"/>
            <a:ext cx="7157720" cy="892810"/>
          </a:xfrm>
        </p:spPr>
        <p:txBody>
          <a:bodyPr/>
          <a:lstStyle/>
          <a:p>
            <a:r>
              <a:rPr lang="en-US">
                <a:solidFill>
                  <a:srgbClr val="C00000"/>
                </a:solidFill>
                <a:latin typeface="+mn-lt"/>
              </a:rPr>
              <a:t>Advertising</a:t>
            </a:r>
          </a:p>
        </p:txBody>
      </p:sp>
      <p:pic>
        <p:nvPicPr>
          <p:cNvPr id="8" name="Content Placeholder 7" descr="A picture containing drawing, clock&#10;&#10;Description automatically generated">
            <a:extLst>
              <a:ext uri="{FF2B5EF4-FFF2-40B4-BE49-F238E27FC236}">
                <a16:creationId xmlns:a16="http://schemas.microsoft.com/office/drawing/2014/main" id="{B49514D5-AE0D-4F37-A6C2-E554DADCB9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560" y="5111585"/>
            <a:ext cx="1346200" cy="399884"/>
          </a:xfrm>
        </p:spPr>
      </p:pic>
      <p:sp>
        <p:nvSpPr>
          <p:cNvPr id="4" name="Rectangle 3">
            <a:extLst>
              <a:ext uri="{FF2B5EF4-FFF2-40B4-BE49-F238E27FC236}">
                <a16:creationId xmlns:a16="http://schemas.microsoft.com/office/drawing/2014/main" id="{EDBDA698-2F8F-4A9D-8145-16E519888D3C}"/>
              </a:ext>
            </a:extLst>
          </p:cNvPr>
          <p:cNvSpPr/>
          <p:nvPr/>
        </p:nvSpPr>
        <p:spPr>
          <a:xfrm>
            <a:off x="-1" y="0"/>
            <a:ext cx="1647825" cy="6858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29EA776-FEC3-4F47-90B5-EE6BD12B24B5}"/>
              </a:ext>
            </a:extLst>
          </p:cNvPr>
          <p:cNvSpPr txBox="1"/>
          <p:nvPr/>
        </p:nvSpPr>
        <p:spPr>
          <a:xfrm>
            <a:off x="756920" y="180459"/>
            <a:ext cx="751840" cy="369332"/>
          </a:xfrm>
          <a:prstGeom prst="rect">
            <a:avLst/>
          </a:prstGeom>
          <a:noFill/>
        </p:spPr>
        <p:txBody>
          <a:bodyPr wrap="square" rtlCol="0">
            <a:spAutoFit/>
          </a:bodyPr>
          <a:lstStyle/>
          <a:p>
            <a:r>
              <a:rPr lang="en-US">
                <a:solidFill>
                  <a:srgbClr val="FFFF00"/>
                </a:solidFill>
              </a:rPr>
              <a:t>NVFC</a:t>
            </a:r>
          </a:p>
        </p:txBody>
      </p:sp>
      <p:sp>
        <p:nvSpPr>
          <p:cNvPr id="6" name="TextBox 5">
            <a:extLst>
              <a:ext uri="{FF2B5EF4-FFF2-40B4-BE49-F238E27FC236}">
                <a16:creationId xmlns:a16="http://schemas.microsoft.com/office/drawing/2014/main" id="{047CE8EC-509C-4401-8211-0F8A6AC923B7}"/>
              </a:ext>
            </a:extLst>
          </p:cNvPr>
          <p:cNvSpPr txBox="1"/>
          <p:nvPr/>
        </p:nvSpPr>
        <p:spPr>
          <a:xfrm>
            <a:off x="0" y="625296"/>
            <a:ext cx="1647824" cy="1800493"/>
          </a:xfrm>
          <a:prstGeom prst="rect">
            <a:avLst/>
          </a:prstGeom>
          <a:noFill/>
        </p:spPr>
        <p:txBody>
          <a:bodyPr wrap="square" rtlCol="0">
            <a:spAutoFit/>
          </a:bodyPr>
          <a:lstStyle/>
          <a:p>
            <a:pPr algn="r"/>
            <a:r>
              <a:rPr lang="en-US" dirty="0">
                <a:solidFill>
                  <a:schemeClr val="bg1"/>
                </a:solidFill>
              </a:rPr>
              <a:t>Corporate Sponsorship</a:t>
            </a:r>
          </a:p>
          <a:p>
            <a:pPr algn="r"/>
            <a:endParaRPr lang="en-US" sz="1050" dirty="0">
              <a:solidFill>
                <a:schemeClr val="bg1"/>
              </a:solidFill>
            </a:endParaRPr>
          </a:p>
          <a:p>
            <a:pPr algn="r"/>
            <a:endParaRPr lang="en-US" sz="1050" dirty="0">
              <a:solidFill>
                <a:schemeClr val="bg1"/>
              </a:solidFill>
            </a:endParaRPr>
          </a:p>
          <a:p>
            <a:pPr algn="r">
              <a:lnSpc>
                <a:spcPct val="90000"/>
              </a:lnSpc>
              <a:spcBef>
                <a:spcPct val="0"/>
              </a:spcBef>
              <a:spcAft>
                <a:spcPts val="600"/>
              </a:spcAft>
            </a:pPr>
            <a:r>
              <a:rPr lang="en-US" sz="2000" dirty="0">
                <a:solidFill>
                  <a:srgbClr val="FFFFFF"/>
                </a:solidFill>
                <a:ea typeface="+mj-ea"/>
                <a:cs typeface="+mj-cs"/>
              </a:rPr>
              <a:t>VISIBILITY &amp; MARKET OUTREACH</a:t>
            </a:r>
            <a:endParaRPr lang="en-US" sz="2000" kern="1200" dirty="0">
              <a:solidFill>
                <a:srgbClr val="FFFFFF"/>
              </a:solidFill>
              <a:ea typeface="+mj-ea"/>
              <a:cs typeface="+mj-cs"/>
            </a:endParaRPr>
          </a:p>
        </p:txBody>
      </p:sp>
      <p:pic>
        <p:nvPicPr>
          <p:cNvPr id="10" name="Picture 9" descr="A picture containing drawing, clock&#10;&#10;Description automatically generated">
            <a:extLst>
              <a:ext uri="{FF2B5EF4-FFF2-40B4-BE49-F238E27FC236}">
                <a16:creationId xmlns:a16="http://schemas.microsoft.com/office/drawing/2014/main" id="{0421975F-FE0C-4854-A665-311724D09F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80" y="6342543"/>
            <a:ext cx="1127760" cy="334998"/>
          </a:xfrm>
          <a:prstGeom prst="rect">
            <a:avLst/>
          </a:prstGeom>
        </p:spPr>
      </p:pic>
      <p:sp>
        <p:nvSpPr>
          <p:cNvPr id="3" name="TextBox 2">
            <a:extLst>
              <a:ext uri="{FF2B5EF4-FFF2-40B4-BE49-F238E27FC236}">
                <a16:creationId xmlns:a16="http://schemas.microsoft.com/office/drawing/2014/main" id="{365D62D8-6C2C-4A77-B588-F6FB0319ECA7}"/>
              </a:ext>
            </a:extLst>
          </p:cNvPr>
          <p:cNvSpPr txBox="1"/>
          <p:nvPr/>
        </p:nvSpPr>
        <p:spPr>
          <a:xfrm>
            <a:off x="5124995" y="375136"/>
            <a:ext cx="6310085" cy="954107"/>
          </a:xfrm>
          <a:prstGeom prst="rect">
            <a:avLst/>
          </a:prstGeom>
          <a:noFill/>
        </p:spPr>
        <p:txBody>
          <a:bodyPr wrap="square" rtlCol="0">
            <a:spAutoFit/>
          </a:bodyPr>
          <a:lstStyle/>
          <a:p>
            <a:r>
              <a:rPr lang="en-US" sz="2000" b="1" dirty="0">
                <a:effectLst/>
                <a:latin typeface="Calibri" panose="020F0502020204030204" pitchFamily="34" charset="0"/>
                <a:ea typeface="Calibri" panose="020F0502020204030204" pitchFamily="34" charset="0"/>
                <a:cs typeface="Times New Roman" panose="02020603050405020304" pitchFamily="18" charset="0"/>
              </a:rPr>
              <a:t>Advertising on the NVFC web site and The Training e-newsletter </a:t>
            </a:r>
            <a:r>
              <a:rPr lang="en-US" sz="1600" b="1" dirty="0">
                <a:latin typeface="Calibri" panose="020F0502020204030204" pitchFamily="34" charset="0"/>
                <a:ea typeface="Calibri" panose="020F0502020204030204" pitchFamily="34" charset="0"/>
                <a:cs typeface="Times New Roman" panose="02020603050405020304" pitchFamily="18" charset="0"/>
              </a:rPr>
              <a:t>can increase visibility, improve brand awareness, and heighten recognition for your products and services. </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5A841168-D66E-4F4D-B3E8-57C396B534C5}"/>
              </a:ext>
            </a:extLst>
          </p:cNvPr>
          <p:cNvSpPr txBox="1"/>
          <p:nvPr/>
        </p:nvSpPr>
        <p:spPr>
          <a:xfrm>
            <a:off x="2243470" y="6237902"/>
            <a:ext cx="9537404" cy="307777"/>
          </a:xfrm>
          <a:prstGeom prst="rect">
            <a:avLst/>
          </a:prstGeom>
          <a:solidFill>
            <a:schemeClr val="accent1">
              <a:lumMod val="20000"/>
              <a:lumOff val="80000"/>
            </a:schemeClr>
          </a:solidFill>
          <a:ln>
            <a:solidFill>
              <a:srgbClr val="2D4460"/>
            </a:solidFill>
          </a:ln>
        </p:spPr>
        <p:txBody>
          <a:bodyPr wrap="square" rtlCol="0">
            <a:spAutoFit/>
          </a:bodyPr>
          <a:lstStyle/>
          <a:p>
            <a:r>
              <a:rPr lang="en-US" sz="1400" b="1" dirty="0">
                <a:solidFill>
                  <a:srgbClr val="C00000"/>
                </a:solidFill>
              </a:rPr>
              <a:t>NVFC Corporate Members receive </a:t>
            </a:r>
            <a:r>
              <a:rPr lang="en-US" sz="1400" dirty="0"/>
              <a:t>complimentary ads based on membership level and receive 20% discount off published rates.</a:t>
            </a:r>
          </a:p>
        </p:txBody>
      </p:sp>
      <p:sp>
        <p:nvSpPr>
          <p:cNvPr id="15" name="TextBox 14">
            <a:extLst>
              <a:ext uri="{FF2B5EF4-FFF2-40B4-BE49-F238E27FC236}">
                <a16:creationId xmlns:a16="http://schemas.microsoft.com/office/drawing/2014/main" id="{DA092016-F6E2-4DBB-9B58-0B133D0BCB0D}"/>
              </a:ext>
            </a:extLst>
          </p:cNvPr>
          <p:cNvSpPr txBox="1"/>
          <p:nvPr/>
        </p:nvSpPr>
        <p:spPr>
          <a:xfrm>
            <a:off x="2617071" y="1525542"/>
            <a:ext cx="3810000" cy="4308872"/>
          </a:xfrm>
          <a:prstGeom prst="rect">
            <a:avLst/>
          </a:prstGeom>
          <a:noFill/>
          <a:ln>
            <a:noFill/>
          </a:ln>
        </p:spPr>
        <p:txBody>
          <a:bodyPr wrap="square" rtlCol="0">
            <a:spAutoFit/>
          </a:bodyPr>
          <a:lstStyle/>
          <a:p>
            <a:r>
              <a:rPr lang="en-US" sz="2400" b="1" dirty="0">
                <a:solidFill>
                  <a:srgbClr val="C00000"/>
                </a:solidFill>
              </a:rPr>
              <a:t>WEB SITE</a:t>
            </a:r>
          </a:p>
          <a:p>
            <a:endParaRPr lang="en-US" sz="1200" dirty="0"/>
          </a:p>
          <a:p>
            <a:r>
              <a:rPr lang="en-US" dirty="0"/>
              <a:t>Advertising appears in the upper right corner of interior pages and run for 30 days.</a:t>
            </a:r>
          </a:p>
          <a:p>
            <a:endParaRPr lang="en-US" sz="1200" dirty="0"/>
          </a:p>
          <a:p>
            <a:r>
              <a:rPr lang="en-US" b="1" dirty="0"/>
              <a:t>12-month average: </a:t>
            </a:r>
            <a:r>
              <a:rPr lang="en-US" sz="2400" b="1" dirty="0">
                <a:solidFill>
                  <a:srgbClr val="C00000"/>
                </a:solidFill>
              </a:rPr>
              <a:t>27,483</a:t>
            </a:r>
            <a:endParaRPr lang="en-US" b="1" dirty="0">
              <a:solidFill>
                <a:srgbClr val="C00000"/>
              </a:solidFill>
            </a:endParaRPr>
          </a:p>
          <a:p>
            <a:r>
              <a:rPr lang="en-US" dirty="0"/>
              <a:t>Average unique visitors: 25,006</a:t>
            </a:r>
          </a:p>
          <a:p>
            <a:r>
              <a:rPr lang="en-US" dirty="0"/>
              <a:t>Average monthly views: 49,255</a:t>
            </a:r>
          </a:p>
          <a:p>
            <a:endParaRPr lang="en-US" dirty="0"/>
          </a:p>
          <a:p>
            <a:r>
              <a:rPr lang="en-US" b="1" dirty="0">
                <a:solidFill>
                  <a:srgbClr val="C00000"/>
                </a:solidFill>
              </a:rPr>
              <a:t>RATES:</a:t>
            </a:r>
          </a:p>
          <a:p>
            <a:pPr lvl="1"/>
            <a:r>
              <a:rPr lang="en-US" sz="1600" dirty="0"/>
              <a:t>1 Month | First Month $400</a:t>
            </a:r>
          </a:p>
          <a:p>
            <a:pPr lvl="1"/>
            <a:r>
              <a:rPr lang="en-US" sz="1600" dirty="0"/>
              <a:t>Additional Months $300 each</a:t>
            </a:r>
          </a:p>
          <a:p>
            <a:pPr lvl="1"/>
            <a:r>
              <a:rPr lang="en-US" sz="1600" dirty="0"/>
              <a:t>12 Months* $3,000 ($250/month)</a:t>
            </a:r>
          </a:p>
          <a:p>
            <a:r>
              <a:rPr lang="en-US" sz="1400" dirty="0"/>
              <a:t>(*must contract for 12 months to receive discounted rate)</a:t>
            </a:r>
          </a:p>
        </p:txBody>
      </p:sp>
      <p:sp>
        <p:nvSpPr>
          <p:cNvPr id="13" name="TextBox 12">
            <a:extLst>
              <a:ext uri="{FF2B5EF4-FFF2-40B4-BE49-F238E27FC236}">
                <a16:creationId xmlns:a16="http://schemas.microsoft.com/office/drawing/2014/main" id="{CD640159-EF42-A4AB-BA50-0587B1183018}"/>
              </a:ext>
            </a:extLst>
          </p:cNvPr>
          <p:cNvSpPr txBox="1"/>
          <p:nvPr/>
        </p:nvSpPr>
        <p:spPr>
          <a:xfrm>
            <a:off x="7345022" y="2956536"/>
            <a:ext cx="3810000" cy="2831544"/>
          </a:xfrm>
          <a:prstGeom prst="rect">
            <a:avLst/>
          </a:prstGeom>
          <a:noFill/>
        </p:spPr>
        <p:txBody>
          <a:bodyPr wrap="square">
            <a:spAutoFit/>
          </a:bodyPr>
          <a:lstStyle/>
          <a:p>
            <a:r>
              <a:rPr lang="en-US" b="1" dirty="0"/>
              <a:t>The Training Times </a:t>
            </a:r>
            <a:r>
              <a:rPr lang="en-US" dirty="0"/>
              <a:t>announces upcoming training including webinars and Roundtable Talks. It goes out weekly on Friday. Ad space limited to 1 ad per issue.</a:t>
            </a:r>
          </a:p>
          <a:p>
            <a:endParaRPr lang="en-US" sz="1100" dirty="0"/>
          </a:p>
          <a:p>
            <a:r>
              <a:rPr lang="en-US" b="1" dirty="0"/>
              <a:t>SUBSCRIBERS:</a:t>
            </a:r>
            <a:r>
              <a:rPr lang="en-US" dirty="0"/>
              <a:t>  </a:t>
            </a:r>
            <a:r>
              <a:rPr lang="en-US" sz="2400" b="1" dirty="0">
                <a:solidFill>
                  <a:srgbClr val="C00000"/>
                </a:solidFill>
              </a:rPr>
              <a:t>36,666</a:t>
            </a:r>
            <a:endParaRPr lang="en-US" b="1" dirty="0">
              <a:solidFill>
                <a:srgbClr val="C00000"/>
              </a:solidFill>
            </a:endParaRPr>
          </a:p>
          <a:p>
            <a:r>
              <a:rPr lang="en-US" sz="1400" dirty="0"/>
              <a:t>Ave. Open Rate: 33%</a:t>
            </a:r>
          </a:p>
          <a:p>
            <a:endParaRPr lang="en-US" sz="1400" dirty="0"/>
          </a:p>
          <a:p>
            <a:r>
              <a:rPr lang="en-US" b="1" dirty="0">
                <a:solidFill>
                  <a:srgbClr val="C00000"/>
                </a:solidFill>
              </a:rPr>
              <a:t>RATE: </a:t>
            </a:r>
            <a:r>
              <a:rPr lang="en-US" dirty="0"/>
              <a:t>$400 /insert</a:t>
            </a:r>
          </a:p>
        </p:txBody>
      </p:sp>
      <p:pic>
        <p:nvPicPr>
          <p:cNvPr id="16" name="Picture 15" descr="A white sign with black text&#10;&#10;Description automatically generated">
            <a:extLst>
              <a:ext uri="{FF2B5EF4-FFF2-40B4-BE49-F238E27FC236}">
                <a16:creationId xmlns:a16="http://schemas.microsoft.com/office/drawing/2014/main" id="{B3B17ED8-43D3-C301-2BCE-0B452FE85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7099" y="1676084"/>
            <a:ext cx="3190296" cy="1063432"/>
          </a:xfrm>
          <a:prstGeom prst="rect">
            <a:avLst/>
          </a:prstGeom>
          <a:ln>
            <a:solidFill>
              <a:schemeClr val="tx1"/>
            </a:solidFill>
          </a:ln>
        </p:spPr>
      </p:pic>
      <p:cxnSp>
        <p:nvCxnSpPr>
          <p:cNvPr id="18" name="Straight Connector 17">
            <a:extLst>
              <a:ext uri="{FF2B5EF4-FFF2-40B4-BE49-F238E27FC236}">
                <a16:creationId xmlns:a16="http://schemas.microsoft.com/office/drawing/2014/main" id="{ECABBC67-421E-E2C8-E8CF-F6631C6F09F4}"/>
              </a:ext>
            </a:extLst>
          </p:cNvPr>
          <p:cNvCxnSpPr/>
          <p:nvPr/>
        </p:nvCxnSpPr>
        <p:spPr>
          <a:xfrm>
            <a:off x="6666614" y="2052084"/>
            <a:ext cx="0" cy="325944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06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B6B66-849C-4C2F-ACFD-8D7A60E18765}"/>
              </a:ext>
            </a:extLst>
          </p:cNvPr>
          <p:cNvSpPr>
            <a:spLocks noGrp="1"/>
          </p:cNvSpPr>
          <p:nvPr>
            <p:ph type="title"/>
          </p:nvPr>
        </p:nvSpPr>
        <p:spPr>
          <a:xfrm>
            <a:off x="1962695" y="466209"/>
            <a:ext cx="7157720" cy="892810"/>
          </a:xfrm>
        </p:spPr>
        <p:txBody>
          <a:bodyPr/>
          <a:lstStyle/>
          <a:p>
            <a:r>
              <a:rPr lang="en-US">
                <a:solidFill>
                  <a:srgbClr val="C00000"/>
                </a:solidFill>
                <a:latin typeface="+mn-lt"/>
              </a:rPr>
              <a:t>Advertising</a:t>
            </a:r>
          </a:p>
        </p:txBody>
      </p:sp>
      <p:pic>
        <p:nvPicPr>
          <p:cNvPr id="8" name="Content Placeholder 7" descr="A picture containing drawing, clock&#10;&#10;Description automatically generated">
            <a:extLst>
              <a:ext uri="{FF2B5EF4-FFF2-40B4-BE49-F238E27FC236}">
                <a16:creationId xmlns:a16="http://schemas.microsoft.com/office/drawing/2014/main" id="{B49514D5-AE0D-4F37-A6C2-E554DADCB9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560" y="5111585"/>
            <a:ext cx="1346200" cy="399884"/>
          </a:xfrm>
        </p:spPr>
      </p:pic>
      <p:sp>
        <p:nvSpPr>
          <p:cNvPr id="4" name="Rectangle 3">
            <a:extLst>
              <a:ext uri="{FF2B5EF4-FFF2-40B4-BE49-F238E27FC236}">
                <a16:creationId xmlns:a16="http://schemas.microsoft.com/office/drawing/2014/main" id="{EDBDA698-2F8F-4A9D-8145-16E519888D3C}"/>
              </a:ext>
            </a:extLst>
          </p:cNvPr>
          <p:cNvSpPr/>
          <p:nvPr/>
        </p:nvSpPr>
        <p:spPr>
          <a:xfrm>
            <a:off x="-1" y="0"/>
            <a:ext cx="1647825" cy="6858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29EA776-FEC3-4F47-90B5-EE6BD12B24B5}"/>
              </a:ext>
            </a:extLst>
          </p:cNvPr>
          <p:cNvSpPr txBox="1"/>
          <p:nvPr/>
        </p:nvSpPr>
        <p:spPr>
          <a:xfrm>
            <a:off x="756920" y="180459"/>
            <a:ext cx="751840" cy="369332"/>
          </a:xfrm>
          <a:prstGeom prst="rect">
            <a:avLst/>
          </a:prstGeom>
          <a:noFill/>
        </p:spPr>
        <p:txBody>
          <a:bodyPr wrap="square" rtlCol="0">
            <a:spAutoFit/>
          </a:bodyPr>
          <a:lstStyle/>
          <a:p>
            <a:r>
              <a:rPr lang="en-US">
                <a:solidFill>
                  <a:srgbClr val="FFFF00"/>
                </a:solidFill>
              </a:rPr>
              <a:t>NVFC</a:t>
            </a:r>
          </a:p>
        </p:txBody>
      </p:sp>
      <p:sp>
        <p:nvSpPr>
          <p:cNvPr id="6" name="TextBox 5">
            <a:extLst>
              <a:ext uri="{FF2B5EF4-FFF2-40B4-BE49-F238E27FC236}">
                <a16:creationId xmlns:a16="http://schemas.microsoft.com/office/drawing/2014/main" id="{047CE8EC-509C-4401-8211-0F8A6AC923B7}"/>
              </a:ext>
            </a:extLst>
          </p:cNvPr>
          <p:cNvSpPr txBox="1"/>
          <p:nvPr/>
        </p:nvSpPr>
        <p:spPr>
          <a:xfrm>
            <a:off x="0" y="625296"/>
            <a:ext cx="1647824" cy="1800493"/>
          </a:xfrm>
          <a:prstGeom prst="rect">
            <a:avLst/>
          </a:prstGeom>
          <a:noFill/>
        </p:spPr>
        <p:txBody>
          <a:bodyPr wrap="square" rtlCol="0">
            <a:spAutoFit/>
          </a:bodyPr>
          <a:lstStyle/>
          <a:p>
            <a:pPr algn="r"/>
            <a:r>
              <a:rPr lang="en-US" dirty="0">
                <a:solidFill>
                  <a:schemeClr val="bg1"/>
                </a:solidFill>
              </a:rPr>
              <a:t>Corporate Sponsorship</a:t>
            </a:r>
          </a:p>
          <a:p>
            <a:pPr algn="r"/>
            <a:endParaRPr lang="en-US" sz="1050" dirty="0">
              <a:solidFill>
                <a:schemeClr val="bg1"/>
              </a:solidFill>
            </a:endParaRPr>
          </a:p>
          <a:p>
            <a:pPr algn="r"/>
            <a:endParaRPr lang="en-US" sz="1050" dirty="0">
              <a:solidFill>
                <a:schemeClr val="bg1"/>
              </a:solidFill>
            </a:endParaRPr>
          </a:p>
          <a:p>
            <a:pPr algn="r">
              <a:lnSpc>
                <a:spcPct val="90000"/>
              </a:lnSpc>
              <a:spcBef>
                <a:spcPct val="0"/>
              </a:spcBef>
              <a:spcAft>
                <a:spcPts val="600"/>
              </a:spcAft>
            </a:pPr>
            <a:r>
              <a:rPr lang="en-US" sz="2000" dirty="0">
                <a:solidFill>
                  <a:srgbClr val="FFFFFF"/>
                </a:solidFill>
                <a:ea typeface="+mj-ea"/>
                <a:cs typeface="+mj-cs"/>
              </a:rPr>
              <a:t>VISIBILITY &amp; MARKET OUTREACH</a:t>
            </a:r>
            <a:endParaRPr lang="en-US" sz="2000" kern="1200" dirty="0">
              <a:solidFill>
                <a:srgbClr val="FFFFFF"/>
              </a:solidFill>
              <a:ea typeface="+mj-ea"/>
              <a:cs typeface="+mj-cs"/>
            </a:endParaRPr>
          </a:p>
        </p:txBody>
      </p:sp>
      <p:pic>
        <p:nvPicPr>
          <p:cNvPr id="10" name="Picture 9" descr="A picture containing drawing, clock&#10;&#10;Description automatically generated">
            <a:extLst>
              <a:ext uri="{FF2B5EF4-FFF2-40B4-BE49-F238E27FC236}">
                <a16:creationId xmlns:a16="http://schemas.microsoft.com/office/drawing/2014/main" id="{0421975F-FE0C-4854-A665-311724D09F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80" y="6342543"/>
            <a:ext cx="1127760" cy="334998"/>
          </a:xfrm>
          <a:prstGeom prst="rect">
            <a:avLst/>
          </a:prstGeom>
        </p:spPr>
      </p:pic>
      <p:sp>
        <p:nvSpPr>
          <p:cNvPr id="3" name="TextBox 2">
            <a:extLst>
              <a:ext uri="{FF2B5EF4-FFF2-40B4-BE49-F238E27FC236}">
                <a16:creationId xmlns:a16="http://schemas.microsoft.com/office/drawing/2014/main" id="{365D62D8-6C2C-4A77-B588-F6FB0319ECA7}"/>
              </a:ext>
            </a:extLst>
          </p:cNvPr>
          <p:cNvSpPr txBox="1"/>
          <p:nvPr/>
        </p:nvSpPr>
        <p:spPr>
          <a:xfrm>
            <a:off x="5124995" y="365125"/>
            <a:ext cx="6310085" cy="892552"/>
          </a:xfrm>
          <a:prstGeom prst="rect">
            <a:avLst/>
          </a:prstGeom>
          <a:noFill/>
        </p:spPr>
        <p:txBody>
          <a:bodyPr wrap="square" rtlCol="0">
            <a:spAutoFit/>
          </a:bodyPr>
          <a:lstStyle/>
          <a:p>
            <a:r>
              <a:rPr lang="en-US" sz="2000" b="1">
                <a:effectLst/>
                <a:latin typeface="Calibri" panose="020F0502020204030204" pitchFamily="34" charset="0"/>
                <a:ea typeface="Calibri" panose="020F0502020204030204" pitchFamily="34" charset="0"/>
                <a:cs typeface="Times New Roman" panose="02020603050405020304" pitchFamily="18" charset="0"/>
              </a:rPr>
              <a:t>Advertising </a:t>
            </a:r>
            <a:r>
              <a:rPr lang="en-US" sz="2000" b="1">
                <a:latin typeface="Calibri" panose="020F0502020204030204" pitchFamily="34" charset="0"/>
                <a:ea typeface="Calibri" panose="020F0502020204030204" pitchFamily="34" charset="0"/>
                <a:cs typeface="Times New Roman" panose="02020603050405020304" pitchFamily="18" charset="0"/>
              </a:rPr>
              <a:t>in the annual, topical </a:t>
            </a:r>
            <a:r>
              <a:rPr lang="en-US" sz="2000" b="1">
                <a:effectLst/>
                <a:latin typeface="Calibri" panose="020F0502020204030204" pitchFamily="34" charset="0"/>
                <a:ea typeface="Calibri" panose="020F0502020204030204" pitchFamily="34" charset="0"/>
                <a:cs typeface="Times New Roman" panose="02020603050405020304" pitchFamily="18" charset="0"/>
              </a:rPr>
              <a:t>newsletter </a:t>
            </a:r>
            <a:r>
              <a:rPr lang="en-US" sz="1600" b="1">
                <a:latin typeface="Calibri" panose="020F0502020204030204" pitchFamily="34" charset="0"/>
                <a:ea typeface="Calibri" panose="020F0502020204030204" pitchFamily="34" charset="0"/>
                <a:cs typeface="Times New Roman" panose="02020603050405020304" pitchFamily="18" charset="0"/>
              </a:rPr>
              <a:t>can increase visibility, improve brand awareness, and heighten recognition for your products and services. </a:t>
            </a:r>
            <a:endParaRPr lang="en-US" sz="160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00667F7-6480-4CD9-B9EF-964E4B289B48}"/>
              </a:ext>
            </a:extLst>
          </p:cNvPr>
          <p:cNvSpPr txBox="1"/>
          <p:nvPr/>
        </p:nvSpPr>
        <p:spPr>
          <a:xfrm>
            <a:off x="2606438" y="1534784"/>
            <a:ext cx="4591803" cy="4708981"/>
          </a:xfrm>
          <a:prstGeom prst="rect">
            <a:avLst/>
          </a:prstGeom>
          <a:noFill/>
        </p:spPr>
        <p:txBody>
          <a:bodyPr wrap="square" rtlCol="0">
            <a:spAutoFit/>
          </a:bodyPr>
          <a:lstStyle/>
          <a:p>
            <a:r>
              <a:rPr lang="en-US" sz="2000" b="1" dirty="0"/>
              <a:t>Firefighter Strong </a:t>
            </a:r>
            <a:endParaRPr lang="en-US" sz="2000" dirty="0"/>
          </a:p>
          <a:p>
            <a:r>
              <a:rPr lang="en-US" sz="2000" dirty="0"/>
              <a:t>The NVFC’s annual print publication, Firefighter Strong, is a 24-page newsletter that gets mailed to 24,000 volunteer and combination fire departments, distributed at trade shows and events, and emailed to the NVFC’s 30,000+ subscriber list. This popular publication features content relating to the health and safety of emergency responders and includes limited advertising for maximum exposure.</a:t>
            </a:r>
            <a:endParaRPr lang="en-US" dirty="0"/>
          </a:p>
          <a:p>
            <a:endParaRPr lang="en-US" dirty="0"/>
          </a:p>
          <a:p>
            <a:r>
              <a:rPr lang="en-US" b="1" dirty="0"/>
              <a:t>DISTRIBUTION:</a:t>
            </a:r>
            <a:r>
              <a:rPr lang="en-US" dirty="0"/>
              <a:t>  </a:t>
            </a:r>
            <a:r>
              <a:rPr lang="en-US" sz="2400" b="1" dirty="0">
                <a:solidFill>
                  <a:srgbClr val="C00000"/>
                </a:solidFill>
              </a:rPr>
              <a:t>54,500</a:t>
            </a:r>
            <a:endParaRPr lang="en-US" b="1" dirty="0">
              <a:solidFill>
                <a:srgbClr val="C00000"/>
              </a:solidFill>
            </a:endParaRPr>
          </a:p>
          <a:p>
            <a:endParaRPr lang="en-US" dirty="0"/>
          </a:p>
        </p:txBody>
      </p:sp>
      <p:sp>
        <p:nvSpPr>
          <p:cNvPr id="14" name="TextBox 13">
            <a:extLst>
              <a:ext uri="{FF2B5EF4-FFF2-40B4-BE49-F238E27FC236}">
                <a16:creationId xmlns:a16="http://schemas.microsoft.com/office/drawing/2014/main" id="{06EF48D8-DE31-8A09-468A-00AC1BCBD6AE}"/>
              </a:ext>
            </a:extLst>
          </p:cNvPr>
          <p:cNvSpPr txBox="1"/>
          <p:nvPr/>
        </p:nvSpPr>
        <p:spPr>
          <a:xfrm>
            <a:off x="6325395" y="4781198"/>
            <a:ext cx="2655454" cy="1477328"/>
          </a:xfrm>
          <a:prstGeom prst="rect">
            <a:avLst/>
          </a:prstGeom>
          <a:solidFill>
            <a:schemeClr val="accent1">
              <a:lumMod val="20000"/>
              <a:lumOff val="80000"/>
            </a:schemeClr>
          </a:solidFill>
        </p:spPr>
        <p:txBody>
          <a:bodyPr wrap="square" rtlCol="0">
            <a:spAutoFit/>
          </a:bodyPr>
          <a:lstStyle/>
          <a:p>
            <a:r>
              <a:rPr lang="en-US" b="1" dirty="0"/>
              <a:t>RATES:</a:t>
            </a:r>
          </a:p>
          <a:p>
            <a:r>
              <a:rPr lang="en-US" dirty="0"/>
              <a:t>Full page		$3,000</a:t>
            </a:r>
          </a:p>
          <a:p>
            <a:r>
              <a:rPr lang="en-US" dirty="0"/>
              <a:t>Half page </a:t>
            </a:r>
            <a:r>
              <a:rPr lang="en-US" sz="1400" dirty="0"/>
              <a:t>(horizontal)</a:t>
            </a:r>
            <a:r>
              <a:rPr lang="en-US" dirty="0"/>
              <a:t>	$1,500</a:t>
            </a:r>
          </a:p>
          <a:p>
            <a:r>
              <a:rPr lang="en-US" dirty="0"/>
              <a:t>1/3 square 	$1,200</a:t>
            </a:r>
          </a:p>
          <a:p>
            <a:r>
              <a:rPr lang="en-US" dirty="0"/>
              <a:t>1/8 vertical	$900</a:t>
            </a:r>
          </a:p>
        </p:txBody>
      </p:sp>
      <p:pic>
        <p:nvPicPr>
          <p:cNvPr id="11" name="Picture 10" descr="A person in a blue shirt&#10;&#10;Description automatically generated">
            <a:extLst>
              <a:ext uri="{FF2B5EF4-FFF2-40B4-BE49-F238E27FC236}">
                <a16:creationId xmlns:a16="http://schemas.microsoft.com/office/drawing/2014/main" id="{19AF6458-3D2E-EC27-F017-EFD55D5CA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03115">
            <a:off x="8553945" y="1517326"/>
            <a:ext cx="2436458" cy="3154311"/>
          </a:xfrm>
          <a:prstGeom prst="rect">
            <a:avLst/>
          </a:prstGeom>
          <a:ln>
            <a:solidFill>
              <a:schemeClr val="tx1"/>
            </a:solidFill>
          </a:ln>
        </p:spPr>
      </p:pic>
    </p:spTree>
    <p:extLst>
      <p:ext uri="{BB962C8B-B14F-4D97-AF65-F5344CB8AC3E}">
        <p14:creationId xmlns:p14="http://schemas.microsoft.com/office/powerpoint/2010/main" val="2599127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B6B66-849C-4C2F-ACFD-8D7A60E18765}"/>
              </a:ext>
            </a:extLst>
          </p:cNvPr>
          <p:cNvSpPr>
            <a:spLocks noGrp="1"/>
          </p:cNvSpPr>
          <p:nvPr>
            <p:ph type="title"/>
          </p:nvPr>
        </p:nvSpPr>
        <p:spPr>
          <a:xfrm>
            <a:off x="1962695" y="466209"/>
            <a:ext cx="7157720" cy="892810"/>
          </a:xfrm>
        </p:spPr>
        <p:txBody>
          <a:bodyPr>
            <a:normAutofit fontScale="90000"/>
          </a:bodyPr>
          <a:lstStyle/>
          <a:p>
            <a:r>
              <a:rPr lang="en-US" dirty="0">
                <a:solidFill>
                  <a:srgbClr val="C00000"/>
                </a:solidFill>
                <a:latin typeface="+mn-lt"/>
              </a:rPr>
              <a:t>Programs &amp; Special Opportunities</a:t>
            </a:r>
          </a:p>
        </p:txBody>
      </p:sp>
      <p:pic>
        <p:nvPicPr>
          <p:cNvPr id="8" name="Content Placeholder 7" descr="A picture containing drawing, clock&#10;&#10;Description automatically generated">
            <a:extLst>
              <a:ext uri="{FF2B5EF4-FFF2-40B4-BE49-F238E27FC236}">
                <a16:creationId xmlns:a16="http://schemas.microsoft.com/office/drawing/2014/main" id="{B49514D5-AE0D-4F37-A6C2-E554DADCB9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560" y="5111585"/>
            <a:ext cx="1346200" cy="399884"/>
          </a:xfrm>
        </p:spPr>
      </p:pic>
      <p:sp>
        <p:nvSpPr>
          <p:cNvPr id="4" name="Rectangle 3">
            <a:extLst>
              <a:ext uri="{FF2B5EF4-FFF2-40B4-BE49-F238E27FC236}">
                <a16:creationId xmlns:a16="http://schemas.microsoft.com/office/drawing/2014/main" id="{EDBDA698-2F8F-4A9D-8145-16E519888D3C}"/>
              </a:ext>
            </a:extLst>
          </p:cNvPr>
          <p:cNvSpPr/>
          <p:nvPr/>
        </p:nvSpPr>
        <p:spPr>
          <a:xfrm>
            <a:off x="-1" y="0"/>
            <a:ext cx="1647825" cy="6858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29EA776-FEC3-4F47-90B5-EE6BD12B24B5}"/>
              </a:ext>
            </a:extLst>
          </p:cNvPr>
          <p:cNvSpPr txBox="1"/>
          <p:nvPr/>
        </p:nvSpPr>
        <p:spPr>
          <a:xfrm>
            <a:off x="756920" y="180459"/>
            <a:ext cx="751840" cy="369332"/>
          </a:xfrm>
          <a:prstGeom prst="rect">
            <a:avLst/>
          </a:prstGeom>
          <a:noFill/>
        </p:spPr>
        <p:txBody>
          <a:bodyPr wrap="square" rtlCol="0">
            <a:spAutoFit/>
          </a:bodyPr>
          <a:lstStyle/>
          <a:p>
            <a:r>
              <a:rPr lang="en-US">
                <a:solidFill>
                  <a:srgbClr val="FFFF00"/>
                </a:solidFill>
              </a:rPr>
              <a:t>NVFC</a:t>
            </a:r>
          </a:p>
        </p:txBody>
      </p:sp>
      <p:sp>
        <p:nvSpPr>
          <p:cNvPr id="6" name="TextBox 5">
            <a:extLst>
              <a:ext uri="{FF2B5EF4-FFF2-40B4-BE49-F238E27FC236}">
                <a16:creationId xmlns:a16="http://schemas.microsoft.com/office/drawing/2014/main" id="{047CE8EC-509C-4401-8211-0F8A6AC923B7}"/>
              </a:ext>
            </a:extLst>
          </p:cNvPr>
          <p:cNvSpPr txBox="1"/>
          <p:nvPr/>
        </p:nvSpPr>
        <p:spPr>
          <a:xfrm>
            <a:off x="0" y="625296"/>
            <a:ext cx="1647824" cy="1800493"/>
          </a:xfrm>
          <a:prstGeom prst="rect">
            <a:avLst/>
          </a:prstGeom>
          <a:noFill/>
        </p:spPr>
        <p:txBody>
          <a:bodyPr wrap="square" rtlCol="0">
            <a:spAutoFit/>
          </a:bodyPr>
          <a:lstStyle/>
          <a:p>
            <a:pPr algn="r"/>
            <a:r>
              <a:rPr lang="en-US" dirty="0">
                <a:solidFill>
                  <a:schemeClr val="bg1"/>
                </a:solidFill>
              </a:rPr>
              <a:t>Corporate Sponsorship</a:t>
            </a:r>
          </a:p>
          <a:p>
            <a:pPr algn="r"/>
            <a:endParaRPr lang="en-US" sz="1050" dirty="0">
              <a:solidFill>
                <a:schemeClr val="bg1"/>
              </a:solidFill>
            </a:endParaRPr>
          </a:p>
          <a:p>
            <a:pPr algn="r"/>
            <a:endParaRPr lang="en-US" sz="1050" dirty="0">
              <a:solidFill>
                <a:schemeClr val="bg1"/>
              </a:solidFill>
            </a:endParaRPr>
          </a:p>
          <a:p>
            <a:pPr algn="r">
              <a:lnSpc>
                <a:spcPct val="90000"/>
              </a:lnSpc>
              <a:spcBef>
                <a:spcPct val="0"/>
              </a:spcBef>
              <a:spcAft>
                <a:spcPts val="600"/>
              </a:spcAft>
            </a:pPr>
            <a:r>
              <a:rPr lang="en-US" sz="2000" dirty="0">
                <a:solidFill>
                  <a:srgbClr val="FFFFFF"/>
                </a:solidFill>
                <a:ea typeface="+mj-ea"/>
                <a:cs typeface="+mj-cs"/>
              </a:rPr>
              <a:t>VISIBILITY &amp; MARKET OUTREACH</a:t>
            </a:r>
            <a:endParaRPr lang="en-US" sz="2000" kern="1200" dirty="0">
              <a:solidFill>
                <a:srgbClr val="FFFFFF"/>
              </a:solidFill>
              <a:ea typeface="+mj-ea"/>
              <a:cs typeface="+mj-cs"/>
            </a:endParaRPr>
          </a:p>
        </p:txBody>
      </p:sp>
      <p:pic>
        <p:nvPicPr>
          <p:cNvPr id="10" name="Picture 9" descr="A picture containing drawing, clock&#10;&#10;Description automatically generated">
            <a:extLst>
              <a:ext uri="{FF2B5EF4-FFF2-40B4-BE49-F238E27FC236}">
                <a16:creationId xmlns:a16="http://schemas.microsoft.com/office/drawing/2014/main" id="{0421975F-FE0C-4854-A665-311724D09F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80" y="6342543"/>
            <a:ext cx="1127760" cy="334998"/>
          </a:xfrm>
          <a:prstGeom prst="rect">
            <a:avLst/>
          </a:prstGeom>
        </p:spPr>
      </p:pic>
      <p:sp>
        <p:nvSpPr>
          <p:cNvPr id="7" name="TextBox 6">
            <a:extLst>
              <a:ext uri="{FF2B5EF4-FFF2-40B4-BE49-F238E27FC236}">
                <a16:creationId xmlns:a16="http://schemas.microsoft.com/office/drawing/2014/main" id="{A0DF2553-34D5-1E7C-7EC9-D0D4FE036F80}"/>
              </a:ext>
            </a:extLst>
          </p:cNvPr>
          <p:cNvSpPr txBox="1"/>
          <p:nvPr/>
        </p:nvSpPr>
        <p:spPr>
          <a:xfrm>
            <a:off x="2828262" y="1796903"/>
            <a:ext cx="7293934" cy="3139321"/>
          </a:xfrm>
          <a:prstGeom prst="rect">
            <a:avLst/>
          </a:prstGeom>
          <a:noFill/>
        </p:spPr>
        <p:txBody>
          <a:bodyPr wrap="square" rtlCol="0">
            <a:spAutoFit/>
          </a:bodyPr>
          <a:lstStyle/>
          <a:p>
            <a:r>
              <a:rPr lang="en-US" b="1" dirty="0"/>
              <a:t>When visibility and support of the volunteer boots on the ground are important </a:t>
            </a:r>
            <a:r>
              <a:rPr lang="en-US" dirty="0"/>
              <a:t>to your mission, we can offer you unique ways to achieve that through:</a:t>
            </a:r>
          </a:p>
          <a:p>
            <a:endParaRPr lang="en-US" dirty="0"/>
          </a:p>
          <a:p>
            <a:pPr marL="742950" lvl="1" indent="-285750">
              <a:buFont typeface="Arial" panose="020B0604020202020204" pitchFamily="34" charset="0"/>
              <a:buChar char="•"/>
            </a:pPr>
            <a:r>
              <a:rPr lang="en-US" b="1" dirty="0">
                <a:solidFill>
                  <a:srgbClr val="C00000"/>
                </a:solidFill>
              </a:rPr>
              <a:t>1</a:t>
            </a:r>
            <a:r>
              <a:rPr lang="en-US" b="1" baseline="30000" dirty="0">
                <a:solidFill>
                  <a:srgbClr val="C00000"/>
                </a:solidFill>
              </a:rPr>
              <a:t>st</a:t>
            </a:r>
            <a:r>
              <a:rPr lang="en-US" b="1" dirty="0">
                <a:solidFill>
                  <a:srgbClr val="C00000"/>
                </a:solidFill>
              </a:rPr>
              <a:t> Responder Helpline </a:t>
            </a:r>
          </a:p>
          <a:p>
            <a:pPr marL="742950" lvl="1" indent="-285750">
              <a:buFont typeface="Arial" panose="020B0604020202020204" pitchFamily="34" charset="0"/>
              <a:buChar char="•"/>
            </a:pPr>
            <a:r>
              <a:rPr lang="en-US" b="1" dirty="0">
                <a:solidFill>
                  <a:srgbClr val="C00000"/>
                </a:solidFill>
              </a:rPr>
              <a:t>Training Stipends</a:t>
            </a:r>
          </a:p>
          <a:p>
            <a:pPr marL="742950" lvl="1" indent="-285750">
              <a:buFont typeface="Arial" panose="020B0604020202020204" pitchFamily="34" charset="0"/>
              <a:buChar char="•"/>
            </a:pPr>
            <a:r>
              <a:rPr lang="en-US" b="1" dirty="0">
                <a:solidFill>
                  <a:srgbClr val="C00000"/>
                </a:solidFill>
              </a:rPr>
              <a:t>Resources</a:t>
            </a:r>
          </a:p>
          <a:p>
            <a:pPr marL="742950" lvl="1" indent="-285750">
              <a:buFont typeface="Arial" panose="020B0604020202020204" pitchFamily="34" charset="0"/>
              <a:buChar char="•"/>
            </a:pPr>
            <a:r>
              <a:rPr lang="en-US" b="1" dirty="0">
                <a:solidFill>
                  <a:srgbClr val="C00000"/>
                </a:solidFill>
              </a:rPr>
              <a:t>NVFC Annual Awards</a:t>
            </a:r>
          </a:p>
          <a:p>
            <a:pPr marL="285750" indent="-285750">
              <a:buFont typeface="Arial" panose="020B0604020202020204" pitchFamily="34" charset="0"/>
              <a:buChar char="•"/>
            </a:pPr>
            <a:endParaRPr lang="en-US" dirty="0"/>
          </a:p>
          <a:p>
            <a:endParaRPr lang="en-US" dirty="0"/>
          </a:p>
          <a:p>
            <a:endParaRPr lang="en-US" dirty="0"/>
          </a:p>
        </p:txBody>
      </p:sp>
      <p:pic>
        <p:nvPicPr>
          <p:cNvPr id="12" name="Picture 11" descr="A group of people in a classroom&#10;&#10;Description automatically generated">
            <a:extLst>
              <a:ext uri="{FF2B5EF4-FFF2-40B4-BE49-F238E27FC236}">
                <a16:creationId xmlns:a16="http://schemas.microsoft.com/office/drawing/2014/main" id="{C6114E10-A87A-B912-BACA-46140FC8E2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697650" y="3564779"/>
            <a:ext cx="3006442" cy="2254831"/>
          </a:xfrm>
          <a:prstGeom prst="rect">
            <a:avLst/>
          </a:prstGeom>
        </p:spPr>
      </p:pic>
      <p:pic>
        <p:nvPicPr>
          <p:cNvPr id="14" name="Picture 13" descr="A person in a firefighter uniform&#10;&#10;Description automatically generated">
            <a:extLst>
              <a:ext uri="{FF2B5EF4-FFF2-40B4-BE49-F238E27FC236}">
                <a16:creationId xmlns:a16="http://schemas.microsoft.com/office/drawing/2014/main" id="{5C9AB97E-207D-1248-6E74-A7C8864D3C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8857" y="2744765"/>
            <a:ext cx="2629343" cy="2629343"/>
          </a:xfrm>
          <a:prstGeom prst="rect">
            <a:avLst/>
          </a:prstGeom>
        </p:spPr>
      </p:pic>
      <p:sp>
        <p:nvSpPr>
          <p:cNvPr id="16" name="TextBox 15">
            <a:extLst>
              <a:ext uri="{FF2B5EF4-FFF2-40B4-BE49-F238E27FC236}">
                <a16:creationId xmlns:a16="http://schemas.microsoft.com/office/drawing/2014/main" id="{4C22AD08-54DD-6C15-AD9E-8F439AC63715}"/>
              </a:ext>
            </a:extLst>
          </p:cNvPr>
          <p:cNvSpPr txBox="1"/>
          <p:nvPr/>
        </p:nvSpPr>
        <p:spPr>
          <a:xfrm>
            <a:off x="6148231" y="5414846"/>
            <a:ext cx="2710594" cy="523220"/>
          </a:xfrm>
          <a:prstGeom prst="rect">
            <a:avLst/>
          </a:prstGeom>
          <a:noFill/>
        </p:spPr>
        <p:txBody>
          <a:bodyPr wrap="square" rtlCol="0">
            <a:spAutoFit/>
          </a:bodyPr>
          <a:lstStyle/>
          <a:p>
            <a:r>
              <a:rPr lang="en-US" sz="1400" i="1" dirty="0"/>
              <a:t>Heather Schafer Scholarship Recipient</a:t>
            </a:r>
          </a:p>
        </p:txBody>
      </p:sp>
      <p:pic>
        <p:nvPicPr>
          <p:cNvPr id="18" name="Picture 17" descr="A purple ribbon on a white background&#10;&#10;Description automatically generated">
            <a:extLst>
              <a:ext uri="{FF2B5EF4-FFF2-40B4-BE49-F238E27FC236}">
                <a16:creationId xmlns:a16="http://schemas.microsoft.com/office/drawing/2014/main" id="{48365039-8DD7-EDE8-90C8-4AB8E2AC1B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2361" y="4248553"/>
            <a:ext cx="1905000" cy="1905000"/>
          </a:xfrm>
          <a:prstGeom prst="rect">
            <a:avLst/>
          </a:prstGeom>
        </p:spPr>
      </p:pic>
      <p:sp>
        <p:nvSpPr>
          <p:cNvPr id="19" name="TextBox 18">
            <a:extLst>
              <a:ext uri="{FF2B5EF4-FFF2-40B4-BE49-F238E27FC236}">
                <a16:creationId xmlns:a16="http://schemas.microsoft.com/office/drawing/2014/main" id="{7B957EA5-E963-C0F8-942D-9DD6B29594EC}"/>
              </a:ext>
            </a:extLst>
          </p:cNvPr>
          <p:cNvSpPr txBox="1"/>
          <p:nvPr/>
        </p:nvSpPr>
        <p:spPr>
          <a:xfrm>
            <a:off x="4056349" y="6130181"/>
            <a:ext cx="2011327" cy="523220"/>
          </a:xfrm>
          <a:prstGeom prst="rect">
            <a:avLst/>
          </a:prstGeom>
          <a:noFill/>
        </p:spPr>
        <p:txBody>
          <a:bodyPr wrap="square" rtlCol="0">
            <a:spAutoFit/>
          </a:bodyPr>
          <a:lstStyle/>
          <a:p>
            <a:r>
              <a:rPr lang="en-US" sz="1400" i="1" dirty="0"/>
              <a:t>Resources such at the Lavender Ribbon Report</a:t>
            </a:r>
          </a:p>
        </p:txBody>
      </p:sp>
      <p:sp>
        <p:nvSpPr>
          <p:cNvPr id="20" name="TextBox 19">
            <a:extLst>
              <a:ext uri="{FF2B5EF4-FFF2-40B4-BE49-F238E27FC236}">
                <a16:creationId xmlns:a16="http://schemas.microsoft.com/office/drawing/2014/main" id="{917751AC-DE62-B7F6-085B-DD9AF467CCCE}"/>
              </a:ext>
            </a:extLst>
          </p:cNvPr>
          <p:cNvSpPr txBox="1"/>
          <p:nvPr/>
        </p:nvSpPr>
        <p:spPr>
          <a:xfrm>
            <a:off x="9375670" y="6195416"/>
            <a:ext cx="2207872" cy="338554"/>
          </a:xfrm>
          <a:prstGeom prst="rect">
            <a:avLst/>
          </a:prstGeom>
          <a:noFill/>
        </p:spPr>
        <p:txBody>
          <a:bodyPr wrap="square" rtlCol="0">
            <a:spAutoFit/>
          </a:bodyPr>
          <a:lstStyle/>
          <a:p>
            <a:r>
              <a:rPr lang="en-US" sz="1600" i="1" dirty="0"/>
              <a:t>Training Stipends</a:t>
            </a:r>
          </a:p>
        </p:txBody>
      </p:sp>
    </p:spTree>
    <p:extLst>
      <p:ext uri="{BB962C8B-B14F-4D97-AF65-F5344CB8AC3E}">
        <p14:creationId xmlns:p14="http://schemas.microsoft.com/office/powerpoint/2010/main" val="127220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B6B66-849C-4C2F-ACFD-8D7A60E18765}"/>
              </a:ext>
            </a:extLst>
          </p:cNvPr>
          <p:cNvSpPr>
            <a:spLocks noGrp="1"/>
          </p:cNvSpPr>
          <p:nvPr>
            <p:ph type="title"/>
          </p:nvPr>
        </p:nvSpPr>
        <p:spPr>
          <a:xfrm>
            <a:off x="2404745" y="375136"/>
            <a:ext cx="3788679" cy="892810"/>
          </a:xfrm>
        </p:spPr>
        <p:txBody>
          <a:bodyPr>
            <a:normAutofit/>
          </a:bodyPr>
          <a:lstStyle/>
          <a:p>
            <a:r>
              <a:rPr lang="en-US" dirty="0">
                <a:solidFill>
                  <a:srgbClr val="C00000"/>
                </a:solidFill>
                <a:latin typeface="+mn-lt"/>
              </a:rPr>
              <a:t>Helpline</a:t>
            </a:r>
          </a:p>
        </p:txBody>
      </p:sp>
      <p:pic>
        <p:nvPicPr>
          <p:cNvPr id="8" name="Content Placeholder 7" descr="A picture containing drawing, clock&#10;&#10;Description automatically generated">
            <a:extLst>
              <a:ext uri="{FF2B5EF4-FFF2-40B4-BE49-F238E27FC236}">
                <a16:creationId xmlns:a16="http://schemas.microsoft.com/office/drawing/2014/main" id="{B49514D5-AE0D-4F37-A6C2-E554DADCB9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560" y="5111585"/>
            <a:ext cx="1346200" cy="399884"/>
          </a:xfrm>
        </p:spPr>
      </p:pic>
      <p:sp>
        <p:nvSpPr>
          <p:cNvPr id="4" name="Rectangle 3">
            <a:extLst>
              <a:ext uri="{FF2B5EF4-FFF2-40B4-BE49-F238E27FC236}">
                <a16:creationId xmlns:a16="http://schemas.microsoft.com/office/drawing/2014/main" id="{EDBDA698-2F8F-4A9D-8145-16E519888D3C}"/>
              </a:ext>
            </a:extLst>
          </p:cNvPr>
          <p:cNvSpPr/>
          <p:nvPr/>
        </p:nvSpPr>
        <p:spPr>
          <a:xfrm>
            <a:off x="-1" y="0"/>
            <a:ext cx="1647825" cy="6858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29EA776-FEC3-4F47-90B5-EE6BD12B24B5}"/>
              </a:ext>
            </a:extLst>
          </p:cNvPr>
          <p:cNvSpPr txBox="1"/>
          <p:nvPr/>
        </p:nvSpPr>
        <p:spPr>
          <a:xfrm>
            <a:off x="756920" y="180459"/>
            <a:ext cx="751840" cy="369332"/>
          </a:xfrm>
          <a:prstGeom prst="rect">
            <a:avLst/>
          </a:prstGeom>
          <a:noFill/>
        </p:spPr>
        <p:txBody>
          <a:bodyPr wrap="square" rtlCol="0">
            <a:spAutoFit/>
          </a:bodyPr>
          <a:lstStyle/>
          <a:p>
            <a:r>
              <a:rPr lang="en-US">
                <a:solidFill>
                  <a:srgbClr val="FFFF00"/>
                </a:solidFill>
              </a:rPr>
              <a:t>NVFC</a:t>
            </a:r>
          </a:p>
        </p:txBody>
      </p:sp>
      <p:sp>
        <p:nvSpPr>
          <p:cNvPr id="6" name="TextBox 5">
            <a:extLst>
              <a:ext uri="{FF2B5EF4-FFF2-40B4-BE49-F238E27FC236}">
                <a16:creationId xmlns:a16="http://schemas.microsoft.com/office/drawing/2014/main" id="{047CE8EC-509C-4401-8211-0F8A6AC923B7}"/>
              </a:ext>
            </a:extLst>
          </p:cNvPr>
          <p:cNvSpPr txBox="1"/>
          <p:nvPr/>
        </p:nvSpPr>
        <p:spPr>
          <a:xfrm>
            <a:off x="0" y="625296"/>
            <a:ext cx="1647824" cy="2077492"/>
          </a:xfrm>
          <a:prstGeom prst="rect">
            <a:avLst/>
          </a:prstGeom>
          <a:noFill/>
        </p:spPr>
        <p:txBody>
          <a:bodyPr wrap="square" rtlCol="0">
            <a:spAutoFit/>
          </a:bodyPr>
          <a:lstStyle/>
          <a:p>
            <a:pPr algn="r"/>
            <a:r>
              <a:rPr lang="en-US" dirty="0">
                <a:solidFill>
                  <a:schemeClr val="bg1"/>
                </a:solidFill>
              </a:rPr>
              <a:t>Corporate Sponsorship</a:t>
            </a:r>
          </a:p>
          <a:p>
            <a:pPr algn="r"/>
            <a:endParaRPr lang="en-US" sz="1050" dirty="0">
              <a:solidFill>
                <a:schemeClr val="bg1"/>
              </a:solidFill>
            </a:endParaRPr>
          </a:p>
          <a:p>
            <a:pPr algn="r"/>
            <a:endParaRPr lang="en-US" sz="1050" dirty="0">
              <a:solidFill>
                <a:schemeClr val="bg1"/>
              </a:solidFill>
            </a:endParaRPr>
          </a:p>
          <a:p>
            <a:pPr algn="r">
              <a:lnSpc>
                <a:spcPct val="90000"/>
              </a:lnSpc>
              <a:spcBef>
                <a:spcPct val="0"/>
              </a:spcBef>
              <a:spcAft>
                <a:spcPts val="600"/>
              </a:spcAft>
            </a:pPr>
            <a:r>
              <a:rPr lang="en-US" sz="2000" dirty="0">
                <a:solidFill>
                  <a:srgbClr val="FFFFFF"/>
                </a:solidFill>
                <a:ea typeface="+mj-ea"/>
                <a:cs typeface="+mj-cs"/>
              </a:rPr>
              <a:t>UNIQUE VISIBILITY &amp; MARKET OUTREACH</a:t>
            </a:r>
            <a:endParaRPr lang="en-US" sz="2000" kern="1200" dirty="0">
              <a:solidFill>
                <a:srgbClr val="FFFFFF"/>
              </a:solidFill>
              <a:ea typeface="+mj-ea"/>
              <a:cs typeface="+mj-cs"/>
            </a:endParaRPr>
          </a:p>
        </p:txBody>
      </p:sp>
      <p:pic>
        <p:nvPicPr>
          <p:cNvPr id="10" name="Picture 9" descr="A picture containing drawing, clock&#10;&#10;Description automatically generated">
            <a:extLst>
              <a:ext uri="{FF2B5EF4-FFF2-40B4-BE49-F238E27FC236}">
                <a16:creationId xmlns:a16="http://schemas.microsoft.com/office/drawing/2014/main" id="{0421975F-FE0C-4854-A665-311724D09F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80" y="6342543"/>
            <a:ext cx="1127760" cy="334998"/>
          </a:xfrm>
          <a:prstGeom prst="rect">
            <a:avLst/>
          </a:prstGeom>
        </p:spPr>
      </p:pic>
      <p:sp>
        <p:nvSpPr>
          <p:cNvPr id="3" name="TextBox 2">
            <a:extLst>
              <a:ext uri="{FF2B5EF4-FFF2-40B4-BE49-F238E27FC236}">
                <a16:creationId xmlns:a16="http://schemas.microsoft.com/office/drawing/2014/main" id="{365D62D8-6C2C-4A77-B588-F6FB0319ECA7}"/>
              </a:ext>
            </a:extLst>
          </p:cNvPr>
          <p:cNvSpPr txBox="1"/>
          <p:nvPr/>
        </p:nvSpPr>
        <p:spPr>
          <a:xfrm>
            <a:off x="5890437" y="375136"/>
            <a:ext cx="5544643" cy="1384995"/>
          </a:xfrm>
          <a:prstGeom prst="rect">
            <a:avLst/>
          </a:prstGeom>
          <a:noFill/>
        </p:spPr>
        <p:txBody>
          <a:bodyPr wrap="square" rtlCol="0">
            <a:spAutoFit/>
          </a:bodyPr>
          <a:lstStyle/>
          <a:p>
            <a:r>
              <a:rPr lang="en-US" sz="2000" b="1">
                <a:effectLst/>
                <a:latin typeface="Calibri" panose="020F0502020204030204" pitchFamily="34" charset="0"/>
                <a:ea typeface="Calibri" panose="020F0502020204030204" pitchFamily="34" charset="0"/>
                <a:cs typeface="Times New Roman" panose="02020603050405020304" pitchFamily="18" charset="0"/>
              </a:rPr>
              <a:t>Sponsoring </a:t>
            </a:r>
            <a:r>
              <a:rPr lang="en-US" sz="2000" b="1">
                <a:latin typeface="Calibri" panose="020F0502020204030204" pitchFamily="34" charset="0"/>
                <a:ea typeface="Calibri" panose="020F0502020204030204" pitchFamily="34" charset="0"/>
                <a:cs typeface="Times New Roman" panose="02020603050405020304" pitchFamily="18" charset="0"/>
              </a:rPr>
              <a:t>the Helpline </a:t>
            </a:r>
            <a:r>
              <a:rPr lang="en-US" sz="1600" b="1">
                <a:latin typeface="Calibri" panose="020F0502020204030204" pitchFamily="34" charset="0"/>
                <a:ea typeface="Calibri" panose="020F0502020204030204" pitchFamily="34" charset="0"/>
                <a:cs typeface="Times New Roman" panose="02020603050405020304" pitchFamily="18" charset="0"/>
              </a:rPr>
              <a:t>provides unique visibility and branding. With multiple and ongoing program promotion throughout the year it significantly increases recognition for your company as well as branding to an important need of the fire service. </a:t>
            </a:r>
            <a:endParaRPr lang="en-US" sz="160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3295CF9-D155-A7F1-83BF-CA5E123F0EC2}"/>
              </a:ext>
            </a:extLst>
          </p:cNvPr>
          <p:cNvSpPr txBox="1"/>
          <p:nvPr/>
        </p:nvSpPr>
        <p:spPr>
          <a:xfrm>
            <a:off x="2296632" y="2129947"/>
            <a:ext cx="5454503" cy="4062651"/>
          </a:xfrm>
          <a:prstGeom prst="rect">
            <a:avLst/>
          </a:prstGeom>
          <a:noFill/>
        </p:spPr>
        <p:txBody>
          <a:bodyPr wrap="square" rtlCol="0">
            <a:spAutoFit/>
          </a:bodyPr>
          <a:lstStyle/>
          <a:p>
            <a:r>
              <a:rPr lang="en-US" sz="2400" b="1" dirty="0"/>
              <a:t>NVFC First Responder Helpline</a:t>
            </a:r>
          </a:p>
          <a:p>
            <a:endParaRPr lang="en-US" dirty="0"/>
          </a:p>
          <a:p>
            <a:r>
              <a:rPr lang="en-US" dirty="0"/>
              <a:t>Supporting the NVFC’s national helpline will get critical care to its more than 32,000 members and their families. This member benefit provides immediate access to help with up to five free confidential counseling sessions as well as consultations and resource referrals on any number of stressors – job, family, financial – as well as mental health/suicide crisis.</a:t>
            </a:r>
          </a:p>
          <a:p>
            <a:endParaRPr lang="en-US" dirty="0"/>
          </a:p>
          <a:p>
            <a:r>
              <a:rPr lang="en-US" b="1" dirty="0">
                <a:solidFill>
                  <a:srgbClr val="C00000"/>
                </a:solidFill>
              </a:rPr>
              <a:t>Your financial commitment will ensure our heroes are taken care of in their time of need. </a:t>
            </a:r>
          </a:p>
          <a:p>
            <a:endParaRPr lang="en-US" dirty="0"/>
          </a:p>
          <a:p>
            <a:endParaRPr lang="en-US" dirty="0"/>
          </a:p>
        </p:txBody>
      </p:sp>
      <p:pic>
        <p:nvPicPr>
          <p:cNvPr id="11" name="Picture 10" descr="A picture containing person, road, outdoor&#10;&#10;Description automatically generated">
            <a:extLst>
              <a:ext uri="{FF2B5EF4-FFF2-40B4-BE49-F238E27FC236}">
                <a16:creationId xmlns:a16="http://schemas.microsoft.com/office/drawing/2014/main" id="{48780865-CF9B-B081-FBBB-0EC163847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9135" y="1725895"/>
            <a:ext cx="3454993" cy="2222205"/>
          </a:xfrm>
          <a:prstGeom prst="rect">
            <a:avLst/>
          </a:prstGeom>
        </p:spPr>
      </p:pic>
      <p:sp>
        <p:nvSpPr>
          <p:cNvPr id="12" name="TextBox 11">
            <a:extLst>
              <a:ext uri="{FF2B5EF4-FFF2-40B4-BE49-F238E27FC236}">
                <a16:creationId xmlns:a16="http://schemas.microsoft.com/office/drawing/2014/main" id="{534176A1-7BC5-16FC-0AF7-42F1A1186E6E}"/>
              </a:ext>
            </a:extLst>
          </p:cNvPr>
          <p:cNvSpPr txBox="1"/>
          <p:nvPr/>
        </p:nvSpPr>
        <p:spPr>
          <a:xfrm>
            <a:off x="8189135" y="4191117"/>
            <a:ext cx="3454993" cy="2185214"/>
          </a:xfrm>
          <a:prstGeom prst="rect">
            <a:avLst/>
          </a:prstGeom>
          <a:solidFill>
            <a:schemeClr val="accent1">
              <a:lumMod val="20000"/>
              <a:lumOff val="80000"/>
            </a:schemeClr>
          </a:solidFill>
        </p:spPr>
        <p:txBody>
          <a:bodyPr wrap="square" rtlCol="0">
            <a:spAutoFit/>
          </a:bodyPr>
          <a:lstStyle/>
          <a:p>
            <a:r>
              <a:rPr lang="en-US" b="1"/>
              <a:t>4 Levels of Support</a:t>
            </a:r>
          </a:p>
          <a:p>
            <a:endParaRPr lang="en-US" sz="1000"/>
          </a:p>
          <a:p>
            <a:r>
              <a:rPr lang="en-US"/>
              <a:t>Partners will be recognized for a 12-month period – which includes:</a:t>
            </a:r>
          </a:p>
          <a:p>
            <a:pPr marL="285750" indent="-285750">
              <a:buFont typeface="Arial" panose="020B0604020202020204" pitchFamily="34" charset="0"/>
              <a:buChar char="•"/>
            </a:pPr>
            <a:r>
              <a:rPr lang="en-US"/>
              <a:t>Welcome/renewal letters</a:t>
            </a:r>
          </a:p>
          <a:p>
            <a:pPr marL="285750" indent="-285750">
              <a:buFont typeface="Arial" panose="020B0604020202020204" pitchFamily="34" charset="0"/>
              <a:buChar char="•"/>
            </a:pPr>
            <a:r>
              <a:rPr lang="en-US"/>
              <a:t>Ads &amp; communications</a:t>
            </a:r>
          </a:p>
          <a:p>
            <a:pPr marL="285750" indent="-285750">
              <a:buFont typeface="Arial" panose="020B0604020202020204" pitchFamily="34" charset="0"/>
              <a:buChar char="•"/>
            </a:pPr>
            <a:r>
              <a:rPr lang="en-US"/>
              <a:t>Press releases &amp; articles</a:t>
            </a:r>
          </a:p>
          <a:p>
            <a:pPr marL="285750" indent="-285750">
              <a:buFont typeface="Arial" panose="020B0604020202020204" pitchFamily="34" charset="0"/>
              <a:buChar char="•"/>
            </a:pPr>
            <a:r>
              <a:rPr lang="en-US"/>
              <a:t>Eblasts</a:t>
            </a:r>
          </a:p>
        </p:txBody>
      </p:sp>
    </p:spTree>
    <p:extLst>
      <p:ext uri="{BB962C8B-B14F-4D97-AF65-F5344CB8AC3E}">
        <p14:creationId xmlns:p14="http://schemas.microsoft.com/office/powerpoint/2010/main" val="903495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B6B66-849C-4C2F-ACFD-8D7A60E18765}"/>
              </a:ext>
            </a:extLst>
          </p:cNvPr>
          <p:cNvSpPr>
            <a:spLocks noGrp="1"/>
          </p:cNvSpPr>
          <p:nvPr>
            <p:ph type="title"/>
          </p:nvPr>
        </p:nvSpPr>
        <p:spPr>
          <a:xfrm>
            <a:off x="1962695" y="466209"/>
            <a:ext cx="4948468" cy="892810"/>
          </a:xfrm>
        </p:spPr>
        <p:txBody>
          <a:bodyPr>
            <a:normAutofit fontScale="90000"/>
          </a:bodyPr>
          <a:lstStyle/>
          <a:p>
            <a:r>
              <a:rPr lang="en-US" dirty="0">
                <a:solidFill>
                  <a:srgbClr val="C00000"/>
                </a:solidFill>
                <a:latin typeface="+mn-lt"/>
              </a:rPr>
              <a:t>Hazmat Travel Stipends</a:t>
            </a:r>
          </a:p>
        </p:txBody>
      </p:sp>
      <p:pic>
        <p:nvPicPr>
          <p:cNvPr id="8" name="Content Placeholder 7" descr="A picture containing drawing, clock&#10;&#10;Description automatically generated">
            <a:extLst>
              <a:ext uri="{FF2B5EF4-FFF2-40B4-BE49-F238E27FC236}">
                <a16:creationId xmlns:a16="http://schemas.microsoft.com/office/drawing/2014/main" id="{B49514D5-AE0D-4F37-A6C2-E554DADCB9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560" y="5111585"/>
            <a:ext cx="1346200" cy="399884"/>
          </a:xfrm>
        </p:spPr>
      </p:pic>
      <p:sp>
        <p:nvSpPr>
          <p:cNvPr id="4" name="Rectangle 3">
            <a:extLst>
              <a:ext uri="{FF2B5EF4-FFF2-40B4-BE49-F238E27FC236}">
                <a16:creationId xmlns:a16="http://schemas.microsoft.com/office/drawing/2014/main" id="{EDBDA698-2F8F-4A9D-8145-16E519888D3C}"/>
              </a:ext>
            </a:extLst>
          </p:cNvPr>
          <p:cNvSpPr/>
          <p:nvPr/>
        </p:nvSpPr>
        <p:spPr>
          <a:xfrm>
            <a:off x="-1" y="0"/>
            <a:ext cx="1647825" cy="6858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29EA776-FEC3-4F47-90B5-EE6BD12B24B5}"/>
              </a:ext>
            </a:extLst>
          </p:cNvPr>
          <p:cNvSpPr txBox="1"/>
          <p:nvPr/>
        </p:nvSpPr>
        <p:spPr>
          <a:xfrm>
            <a:off x="756920" y="180459"/>
            <a:ext cx="751840" cy="369332"/>
          </a:xfrm>
          <a:prstGeom prst="rect">
            <a:avLst/>
          </a:prstGeom>
          <a:noFill/>
        </p:spPr>
        <p:txBody>
          <a:bodyPr wrap="square" rtlCol="0">
            <a:spAutoFit/>
          </a:bodyPr>
          <a:lstStyle/>
          <a:p>
            <a:r>
              <a:rPr lang="en-US">
                <a:solidFill>
                  <a:srgbClr val="FFFF00"/>
                </a:solidFill>
              </a:rPr>
              <a:t>NVFC</a:t>
            </a:r>
          </a:p>
        </p:txBody>
      </p:sp>
      <p:sp>
        <p:nvSpPr>
          <p:cNvPr id="6" name="TextBox 5">
            <a:extLst>
              <a:ext uri="{FF2B5EF4-FFF2-40B4-BE49-F238E27FC236}">
                <a16:creationId xmlns:a16="http://schemas.microsoft.com/office/drawing/2014/main" id="{047CE8EC-509C-4401-8211-0F8A6AC923B7}"/>
              </a:ext>
            </a:extLst>
          </p:cNvPr>
          <p:cNvSpPr txBox="1"/>
          <p:nvPr/>
        </p:nvSpPr>
        <p:spPr>
          <a:xfrm>
            <a:off x="0" y="625296"/>
            <a:ext cx="1647824" cy="1800493"/>
          </a:xfrm>
          <a:prstGeom prst="rect">
            <a:avLst/>
          </a:prstGeom>
          <a:noFill/>
        </p:spPr>
        <p:txBody>
          <a:bodyPr wrap="square" rtlCol="0">
            <a:spAutoFit/>
          </a:bodyPr>
          <a:lstStyle/>
          <a:p>
            <a:pPr algn="r"/>
            <a:r>
              <a:rPr lang="en-US" dirty="0">
                <a:solidFill>
                  <a:schemeClr val="bg1"/>
                </a:solidFill>
              </a:rPr>
              <a:t>Corporate Sponsorship</a:t>
            </a:r>
          </a:p>
          <a:p>
            <a:pPr algn="r"/>
            <a:endParaRPr lang="en-US" sz="1050" dirty="0">
              <a:solidFill>
                <a:schemeClr val="bg1"/>
              </a:solidFill>
            </a:endParaRPr>
          </a:p>
          <a:p>
            <a:pPr algn="r"/>
            <a:endParaRPr lang="en-US" sz="1050" dirty="0">
              <a:solidFill>
                <a:schemeClr val="bg1"/>
              </a:solidFill>
            </a:endParaRPr>
          </a:p>
          <a:p>
            <a:pPr algn="r">
              <a:lnSpc>
                <a:spcPct val="90000"/>
              </a:lnSpc>
              <a:spcBef>
                <a:spcPct val="0"/>
              </a:spcBef>
              <a:spcAft>
                <a:spcPts val="600"/>
              </a:spcAft>
            </a:pPr>
            <a:r>
              <a:rPr lang="en-US" sz="2000" dirty="0">
                <a:solidFill>
                  <a:srgbClr val="FFFFFF"/>
                </a:solidFill>
                <a:ea typeface="+mj-ea"/>
                <a:cs typeface="+mj-cs"/>
              </a:rPr>
              <a:t>VISIBILITY &amp; MARKET OUTREACH</a:t>
            </a:r>
            <a:endParaRPr lang="en-US" sz="2000" kern="1200" dirty="0">
              <a:solidFill>
                <a:srgbClr val="FFFFFF"/>
              </a:solidFill>
              <a:ea typeface="+mj-ea"/>
              <a:cs typeface="+mj-cs"/>
            </a:endParaRPr>
          </a:p>
        </p:txBody>
      </p:sp>
      <p:pic>
        <p:nvPicPr>
          <p:cNvPr id="10" name="Picture 9" descr="A picture containing drawing, clock&#10;&#10;Description automatically generated">
            <a:extLst>
              <a:ext uri="{FF2B5EF4-FFF2-40B4-BE49-F238E27FC236}">
                <a16:creationId xmlns:a16="http://schemas.microsoft.com/office/drawing/2014/main" id="{0421975F-FE0C-4854-A665-311724D09F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80" y="6342543"/>
            <a:ext cx="1127760" cy="334998"/>
          </a:xfrm>
          <a:prstGeom prst="rect">
            <a:avLst/>
          </a:prstGeom>
        </p:spPr>
      </p:pic>
      <p:sp>
        <p:nvSpPr>
          <p:cNvPr id="3" name="TextBox 2">
            <a:extLst>
              <a:ext uri="{FF2B5EF4-FFF2-40B4-BE49-F238E27FC236}">
                <a16:creationId xmlns:a16="http://schemas.microsoft.com/office/drawing/2014/main" id="{365D62D8-6C2C-4A77-B588-F6FB0319ECA7}"/>
              </a:ext>
            </a:extLst>
          </p:cNvPr>
          <p:cNvSpPr txBox="1"/>
          <p:nvPr/>
        </p:nvSpPr>
        <p:spPr>
          <a:xfrm>
            <a:off x="5784112" y="343227"/>
            <a:ext cx="5544643" cy="1138773"/>
          </a:xfrm>
          <a:prstGeom prst="rect">
            <a:avLst/>
          </a:prstGeom>
          <a:noFill/>
        </p:spPr>
        <p:txBody>
          <a:bodyPr wrap="square" rtlCol="0">
            <a:spAutoFit/>
          </a:bodyPr>
          <a:lstStyle/>
          <a:p>
            <a:r>
              <a:rPr lang="en-US" sz="2000" b="1" dirty="0">
                <a:effectLst/>
                <a:latin typeface="Calibri" panose="020F0502020204030204" pitchFamily="34" charset="0"/>
                <a:ea typeface="Calibri" panose="020F0502020204030204" pitchFamily="34" charset="0"/>
                <a:cs typeface="Times New Roman" panose="02020603050405020304" pitchFamily="18" charset="0"/>
              </a:rPr>
              <a:t>Sponsoring </a:t>
            </a:r>
            <a:r>
              <a:rPr lang="en-US" sz="2000" b="1" dirty="0">
                <a:latin typeface="Calibri" panose="020F0502020204030204" pitchFamily="34" charset="0"/>
                <a:ea typeface="Calibri" panose="020F0502020204030204" pitchFamily="34" charset="0"/>
                <a:cs typeface="Times New Roman" panose="02020603050405020304" pitchFamily="18" charset="0"/>
              </a:rPr>
              <a:t>travel stipends </a:t>
            </a:r>
            <a:r>
              <a:rPr lang="en-US" sz="1600" b="1" dirty="0">
                <a:latin typeface="Calibri" panose="020F0502020204030204" pitchFamily="34" charset="0"/>
                <a:ea typeface="Calibri" panose="020F0502020204030204" pitchFamily="34" charset="0"/>
                <a:cs typeface="Times New Roman" panose="02020603050405020304" pitchFamily="18" charset="0"/>
              </a:rPr>
              <a:t>provides unique visibility and branding. With multiple and ongoing training promotion it will increase recognition for your products and services throughout the year. </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3295CF9-D155-A7F1-83BF-CA5E123F0EC2}"/>
              </a:ext>
            </a:extLst>
          </p:cNvPr>
          <p:cNvSpPr txBox="1"/>
          <p:nvPr/>
        </p:nvSpPr>
        <p:spPr>
          <a:xfrm>
            <a:off x="2264735" y="1930493"/>
            <a:ext cx="5454503" cy="3693319"/>
          </a:xfrm>
          <a:prstGeom prst="rect">
            <a:avLst/>
          </a:prstGeom>
          <a:noFill/>
        </p:spPr>
        <p:txBody>
          <a:bodyPr wrap="square" rtlCol="0">
            <a:spAutoFit/>
          </a:bodyPr>
          <a:lstStyle/>
          <a:p>
            <a:r>
              <a:rPr lang="en-US" dirty="0"/>
              <a:t>NVFC will be offering hazmat train-the-trainer throughout 2024 in locations all over the U.S. Attendees will be taking time away from family as well as bearing the cost to get there (training is free). To make it easier for volunteers to attend, travel stipends will be given. These will be reimbursable and up to $500 each.</a:t>
            </a:r>
          </a:p>
          <a:p>
            <a:endParaRPr lang="en-US" b="1" dirty="0"/>
          </a:p>
          <a:p>
            <a:r>
              <a:rPr lang="en-US" b="1" dirty="0"/>
              <a:t>Sponsorship allows for firefighters to attend needed Hazmat Training.</a:t>
            </a:r>
          </a:p>
          <a:p>
            <a:endParaRPr lang="en-US" dirty="0"/>
          </a:p>
          <a:p>
            <a:r>
              <a:rPr lang="en-US" b="1" dirty="0">
                <a:solidFill>
                  <a:srgbClr val="C00000"/>
                </a:solidFill>
              </a:rPr>
              <a:t>Cost:</a:t>
            </a:r>
            <a:r>
              <a:rPr lang="en-US" dirty="0"/>
              <a:t>  $500 per stipend </a:t>
            </a:r>
            <a:r>
              <a:rPr lang="en-US"/>
              <a:t>(+admin fee)</a:t>
            </a:r>
            <a:endParaRPr lang="en-US" dirty="0"/>
          </a:p>
          <a:p>
            <a:endParaRPr lang="en-US" dirty="0"/>
          </a:p>
          <a:p>
            <a:endParaRPr lang="en-US" dirty="0"/>
          </a:p>
        </p:txBody>
      </p:sp>
      <p:pic>
        <p:nvPicPr>
          <p:cNvPr id="11" name="Picture 10" descr="A group of people in a room&#10;&#10;Description automatically generated">
            <a:extLst>
              <a:ext uri="{FF2B5EF4-FFF2-40B4-BE49-F238E27FC236}">
                <a16:creationId xmlns:a16="http://schemas.microsoft.com/office/drawing/2014/main" id="{3BD4E292-1545-8FA6-141E-488F27824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9238" y="2778902"/>
            <a:ext cx="3643423" cy="2732567"/>
          </a:xfrm>
          <a:prstGeom prst="rect">
            <a:avLst/>
          </a:prstGeom>
        </p:spPr>
      </p:pic>
    </p:spTree>
    <p:extLst>
      <p:ext uri="{BB962C8B-B14F-4D97-AF65-F5344CB8AC3E}">
        <p14:creationId xmlns:p14="http://schemas.microsoft.com/office/powerpoint/2010/main" val="3605352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B6B66-849C-4C2F-ACFD-8D7A60E18765}"/>
              </a:ext>
            </a:extLst>
          </p:cNvPr>
          <p:cNvSpPr>
            <a:spLocks noGrp="1"/>
          </p:cNvSpPr>
          <p:nvPr>
            <p:ph type="title"/>
          </p:nvPr>
        </p:nvSpPr>
        <p:spPr>
          <a:xfrm>
            <a:off x="2118917" y="466208"/>
            <a:ext cx="3682353" cy="892810"/>
          </a:xfrm>
        </p:spPr>
        <p:txBody>
          <a:bodyPr>
            <a:normAutofit fontScale="90000"/>
          </a:bodyPr>
          <a:lstStyle/>
          <a:p>
            <a:r>
              <a:rPr lang="en-US" dirty="0">
                <a:solidFill>
                  <a:srgbClr val="C00000"/>
                </a:solidFill>
                <a:latin typeface="+mn-lt"/>
              </a:rPr>
              <a:t>Program Resources</a:t>
            </a:r>
          </a:p>
        </p:txBody>
      </p:sp>
      <p:pic>
        <p:nvPicPr>
          <p:cNvPr id="8" name="Content Placeholder 7" descr="A picture containing drawing, clock&#10;&#10;Description automatically generated">
            <a:extLst>
              <a:ext uri="{FF2B5EF4-FFF2-40B4-BE49-F238E27FC236}">
                <a16:creationId xmlns:a16="http://schemas.microsoft.com/office/drawing/2014/main" id="{B49514D5-AE0D-4F37-A6C2-E554DADCB9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560" y="5111585"/>
            <a:ext cx="1346200" cy="399884"/>
          </a:xfrm>
        </p:spPr>
      </p:pic>
      <p:sp>
        <p:nvSpPr>
          <p:cNvPr id="4" name="Rectangle 3">
            <a:extLst>
              <a:ext uri="{FF2B5EF4-FFF2-40B4-BE49-F238E27FC236}">
                <a16:creationId xmlns:a16="http://schemas.microsoft.com/office/drawing/2014/main" id="{EDBDA698-2F8F-4A9D-8145-16E519888D3C}"/>
              </a:ext>
            </a:extLst>
          </p:cNvPr>
          <p:cNvSpPr/>
          <p:nvPr/>
        </p:nvSpPr>
        <p:spPr>
          <a:xfrm>
            <a:off x="-1" y="0"/>
            <a:ext cx="1647825" cy="6858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29EA776-FEC3-4F47-90B5-EE6BD12B24B5}"/>
              </a:ext>
            </a:extLst>
          </p:cNvPr>
          <p:cNvSpPr txBox="1"/>
          <p:nvPr/>
        </p:nvSpPr>
        <p:spPr>
          <a:xfrm>
            <a:off x="756920" y="180459"/>
            <a:ext cx="751840" cy="369332"/>
          </a:xfrm>
          <a:prstGeom prst="rect">
            <a:avLst/>
          </a:prstGeom>
          <a:noFill/>
        </p:spPr>
        <p:txBody>
          <a:bodyPr wrap="square" rtlCol="0">
            <a:spAutoFit/>
          </a:bodyPr>
          <a:lstStyle/>
          <a:p>
            <a:r>
              <a:rPr lang="en-US">
                <a:solidFill>
                  <a:srgbClr val="FFFF00"/>
                </a:solidFill>
              </a:rPr>
              <a:t>NVFC</a:t>
            </a:r>
          </a:p>
        </p:txBody>
      </p:sp>
      <p:sp>
        <p:nvSpPr>
          <p:cNvPr id="6" name="TextBox 5">
            <a:extLst>
              <a:ext uri="{FF2B5EF4-FFF2-40B4-BE49-F238E27FC236}">
                <a16:creationId xmlns:a16="http://schemas.microsoft.com/office/drawing/2014/main" id="{047CE8EC-509C-4401-8211-0F8A6AC923B7}"/>
              </a:ext>
            </a:extLst>
          </p:cNvPr>
          <p:cNvSpPr txBox="1"/>
          <p:nvPr/>
        </p:nvSpPr>
        <p:spPr>
          <a:xfrm>
            <a:off x="0" y="625296"/>
            <a:ext cx="1647824" cy="1800493"/>
          </a:xfrm>
          <a:prstGeom prst="rect">
            <a:avLst/>
          </a:prstGeom>
          <a:noFill/>
        </p:spPr>
        <p:txBody>
          <a:bodyPr wrap="square" rtlCol="0">
            <a:spAutoFit/>
          </a:bodyPr>
          <a:lstStyle/>
          <a:p>
            <a:pPr algn="r"/>
            <a:r>
              <a:rPr lang="en-US" dirty="0">
                <a:solidFill>
                  <a:schemeClr val="bg1"/>
                </a:solidFill>
              </a:rPr>
              <a:t>Corporate Sponsorship</a:t>
            </a:r>
          </a:p>
          <a:p>
            <a:pPr algn="r"/>
            <a:endParaRPr lang="en-US" sz="1050" dirty="0">
              <a:solidFill>
                <a:schemeClr val="bg1"/>
              </a:solidFill>
            </a:endParaRPr>
          </a:p>
          <a:p>
            <a:pPr algn="r"/>
            <a:endParaRPr lang="en-US" sz="1050" dirty="0">
              <a:solidFill>
                <a:schemeClr val="bg1"/>
              </a:solidFill>
            </a:endParaRPr>
          </a:p>
          <a:p>
            <a:pPr algn="r">
              <a:lnSpc>
                <a:spcPct val="90000"/>
              </a:lnSpc>
              <a:spcBef>
                <a:spcPct val="0"/>
              </a:spcBef>
              <a:spcAft>
                <a:spcPts val="600"/>
              </a:spcAft>
            </a:pPr>
            <a:r>
              <a:rPr lang="en-US" sz="2000" dirty="0">
                <a:solidFill>
                  <a:srgbClr val="FFFFFF"/>
                </a:solidFill>
                <a:ea typeface="+mj-ea"/>
                <a:cs typeface="+mj-cs"/>
              </a:rPr>
              <a:t>VISIBILITY &amp; MARKET OUTREACH</a:t>
            </a:r>
            <a:endParaRPr lang="en-US" sz="2000" kern="1200" dirty="0">
              <a:solidFill>
                <a:srgbClr val="FFFFFF"/>
              </a:solidFill>
              <a:ea typeface="+mj-ea"/>
              <a:cs typeface="+mj-cs"/>
            </a:endParaRPr>
          </a:p>
        </p:txBody>
      </p:sp>
      <p:pic>
        <p:nvPicPr>
          <p:cNvPr id="10" name="Picture 9" descr="A picture containing drawing, clock&#10;&#10;Description automatically generated">
            <a:extLst>
              <a:ext uri="{FF2B5EF4-FFF2-40B4-BE49-F238E27FC236}">
                <a16:creationId xmlns:a16="http://schemas.microsoft.com/office/drawing/2014/main" id="{0421975F-FE0C-4854-A665-311724D09F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80" y="6342543"/>
            <a:ext cx="1127760" cy="334998"/>
          </a:xfrm>
          <a:prstGeom prst="rect">
            <a:avLst/>
          </a:prstGeom>
        </p:spPr>
      </p:pic>
      <p:sp>
        <p:nvSpPr>
          <p:cNvPr id="3" name="TextBox 2">
            <a:extLst>
              <a:ext uri="{FF2B5EF4-FFF2-40B4-BE49-F238E27FC236}">
                <a16:creationId xmlns:a16="http://schemas.microsoft.com/office/drawing/2014/main" id="{365D62D8-6C2C-4A77-B588-F6FB0319ECA7}"/>
              </a:ext>
            </a:extLst>
          </p:cNvPr>
          <p:cNvSpPr txBox="1"/>
          <p:nvPr/>
        </p:nvSpPr>
        <p:spPr>
          <a:xfrm>
            <a:off x="5784112" y="343227"/>
            <a:ext cx="5544643" cy="1138773"/>
          </a:xfrm>
          <a:prstGeom prst="rect">
            <a:avLst/>
          </a:prstGeom>
          <a:noFill/>
        </p:spPr>
        <p:txBody>
          <a:bodyPr wrap="square" rtlCol="0">
            <a:spAutoFit/>
          </a:bodyPr>
          <a:lstStyle/>
          <a:p>
            <a:r>
              <a:rPr lang="en-US" sz="2000" b="1" dirty="0">
                <a:effectLst/>
                <a:latin typeface="Calibri" panose="020F0502020204030204" pitchFamily="34" charset="0"/>
                <a:ea typeface="Calibri" panose="020F0502020204030204" pitchFamily="34" charset="0"/>
                <a:cs typeface="Times New Roman" panose="02020603050405020304" pitchFamily="18" charset="0"/>
              </a:rPr>
              <a:t>Sponsoring </a:t>
            </a:r>
            <a:r>
              <a:rPr lang="en-US" sz="2000" b="1" dirty="0">
                <a:latin typeface="Calibri" panose="020F0502020204030204" pitchFamily="34" charset="0"/>
                <a:ea typeface="Calibri" panose="020F0502020204030204" pitchFamily="34" charset="0"/>
                <a:cs typeface="Times New Roman" panose="02020603050405020304" pitchFamily="18" charset="0"/>
              </a:rPr>
              <a:t>resources </a:t>
            </a:r>
            <a:r>
              <a:rPr lang="en-US" sz="1600" b="1" dirty="0">
                <a:latin typeface="Calibri" panose="020F0502020204030204" pitchFamily="34" charset="0"/>
                <a:ea typeface="Calibri" panose="020F0502020204030204" pitchFamily="34" charset="0"/>
                <a:cs typeface="Times New Roman" panose="02020603050405020304" pitchFamily="18" charset="0"/>
              </a:rPr>
              <a:t>will get guides, tools, and </a:t>
            </a:r>
            <a:r>
              <a:rPr lang="en-US" sz="1600" b="1" dirty="0" err="1">
                <a:latin typeface="Calibri" panose="020F0502020204030204" pitchFamily="34" charset="0"/>
                <a:ea typeface="Calibri" panose="020F0502020204030204" pitchFamily="34" charset="0"/>
                <a:cs typeface="Times New Roman" panose="02020603050405020304" pitchFamily="18" charset="0"/>
              </a:rPr>
              <a:t>recources</a:t>
            </a:r>
            <a:r>
              <a:rPr lang="en-US" sz="1600" b="1" dirty="0">
                <a:latin typeface="Calibri" panose="020F0502020204030204" pitchFamily="34" charset="0"/>
                <a:ea typeface="Calibri" panose="020F0502020204030204" pitchFamily="34" charset="0"/>
                <a:cs typeface="Times New Roman" panose="02020603050405020304" pitchFamily="18" charset="0"/>
              </a:rPr>
              <a:t> into the hands of fire department leadership and firefighters. It  will increase recognition for your products and services throughout the year. </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3295CF9-D155-A7F1-83BF-CA5E123F0EC2}"/>
              </a:ext>
            </a:extLst>
          </p:cNvPr>
          <p:cNvSpPr txBox="1"/>
          <p:nvPr/>
        </p:nvSpPr>
        <p:spPr>
          <a:xfrm>
            <a:off x="6095999" y="1818150"/>
            <a:ext cx="5454503" cy="4247317"/>
          </a:xfrm>
          <a:prstGeom prst="rect">
            <a:avLst/>
          </a:prstGeom>
          <a:noFill/>
        </p:spPr>
        <p:txBody>
          <a:bodyPr wrap="square" rtlCol="0">
            <a:spAutoFit/>
          </a:bodyPr>
          <a:lstStyle/>
          <a:p>
            <a:r>
              <a:rPr lang="en-US" b="1" dirty="0">
                <a:solidFill>
                  <a:srgbClr val="C00000"/>
                </a:solidFill>
              </a:rPr>
              <a:t>Be part of our “We’ve Got Your Back” campaign. </a:t>
            </a:r>
            <a:r>
              <a:rPr lang="en-US" dirty="0"/>
              <a:t>The needs of our members and the volunteer fire, rescue, and EMS community are vast. We’re here to make sure they have the tools and resources they need. Support will go into identified resources such as:</a:t>
            </a:r>
          </a:p>
          <a:p>
            <a:endParaRPr lang="en-US" dirty="0"/>
          </a:p>
          <a:p>
            <a:pPr marL="285750" indent="-285750">
              <a:buFont typeface="Arial" panose="020B0604020202020204" pitchFamily="34" charset="0"/>
              <a:buChar char="•"/>
            </a:pPr>
            <a:r>
              <a:rPr lang="en-US" b="1" dirty="0"/>
              <a:t>Junior Firefighter Handbook </a:t>
            </a:r>
            <a:r>
              <a:rPr lang="en-US" dirty="0"/>
              <a:t>($5,000)</a:t>
            </a:r>
          </a:p>
          <a:p>
            <a:pPr marL="285750" indent="-285750">
              <a:buFont typeface="Arial" panose="020B0604020202020204" pitchFamily="34" charset="0"/>
              <a:buChar char="•"/>
            </a:pPr>
            <a:r>
              <a:rPr lang="en-US" b="1" dirty="0"/>
              <a:t>Health &amp; Safety Packet </a:t>
            </a:r>
            <a:r>
              <a:rPr lang="en-US" dirty="0"/>
              <a:t>including stickers &amp; posters to hang in the station ($1,000 - $3,000)</a:t>
            </a:r>
          </a:p>
          <a:p>
            <a:pPr marL="285750" indent="-285750">
              <a:buFont typeface="Arial" panose="020B0604020202020204" pitchFamily="34" charset="0"/>
              <a:buChar char="•"/>
            </a:pPr>
            <a:r>
              <a:rPr lang="en-US" b="1" dirty="0"/>
              <a:t>Resource Guide </a:t>
            </a:r>
            <a:r>
              <a:rPr lang="en-US" dirty="0"/>
              <a:t>($5,000)</a:t>
            </a:r>
          </a:p>
          <a:p>
            <a:pPr marL="285750" indent="-285750">
              <a:buFont typeface="Arial" panose="020B0604020202020204" pitchFamily="34" charset="0"/>
              <a:buChar char="•"/>
            </a:pPr>
            <a:r>
              <a:rPr lang="en-US" b="1" dirty="0"/>
              <a:t>Helpline Poster </a:t>
            </a:r>
            <a:r>
              <a:rPr lang="en-US" dirty="0"/>
              <a:t>($3,000)</a:t>
            </a:r>
          </a:p>
          <a:p>
            <a:endParaRPr lang="en-US" dirty="0"/>
          </a:p>
          <a:p>
            <a:endParaRPr lang="en-US" b="1" dirty="0"/>
          </a:p>
          <a:p>
            <a:endParaRPr lang="en-US" dirty="0"/>
          </a:p>
          <a:p>
            <a:endParaRPr lang="en-US" dirty="0"/>
          </a:p>
        </p:txBody>
      </p:sp>
      <p:pic>
        <p:nvPicPr>
          <p:cNvPr id="14" name="Picture 13" descr="A firefighter leaning against a railing&#10;&#10;Description automatically generated">
            <a:extLst>
              <a:ext uri="{FF2B5EF4-FFF2-40B4-BE49-F238E27FC236}">
                <a16:creationId xmlns:a16="http://schemas.microsoft.com/office/drawing/2014/main" id="{CFF0AED7-16A2-9A7A-7612-4A978DD45B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2695" y="1966923"/>
            <a:ext cx="3838575" cy="1457325"/>
          </a:xfrm>
          <a:prstGeom prst="rect">
            <a:avLst/>
          </a:prstGeom>
        </p:spPr>
      </p:pic>
    </p:spTree>
    <p:extLst>
      <p:ext uri="{BB962C8B-B14F-4D97-AF65-F5344CB8AC3E}">
        <p14:creationId xmlns:p14="http://schemas.microsoft.com/office/powerpoint/2010/main" val="1320909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B6B66-849C-4C2F-ACFD-8D7A60E18765}"/>
              </a:ext>
            </a:extLst>
          </p:cNvPr>
          <p:cNvSpPr>
            <a:spLocks noGrp="1"/>
          </p:cNvSpPr>
          <p:nvPr>
            <p:ph type="title"/>
          </p:nvPr>
        </p:nvSpPr>
        <p:spPr>
          <a:xfrm>
            <a:off x="2517139" y="300085"/>
            <a:ext cx="6864985" cy="1772654"/>
          </a:xfrm>
        </p:spPr>
        <p:txBody>
          <a:bodyPr>
            <a:normAutofit fontScale="90000"/>
          </a:bodyPr>
          <a:lstStyle/>
          <a:p>
            <a:r>
              <a:rPr lang="en-US" dirty="0">
                <a:solidFill>
                  <a:srgbClr val="C00000"/>
                </a:solidFill>
                <a:latin typeface="+mn-lt"/>
              </a:rPr>
              <a:t>NVFC’s Large Audience</a:t>
            </a:r>
            <a:br>
              <a:rPr lang="en-US" dirty="0">
                <a:solidFill>
                  <a:srgbClr val="C00000"/>
                </a:solidFill>
                <a:latin typeface="+mn-lt"/>
              </a:rPr>
            </a:br>
            <a:br>
              <a:rPr lang="en-US" dirty="0">
                <a:solidFill>
                  <a:srgbClr val="C00000"/>
                </a:solidFill>
                <a:latin typeface="+mn-lt"/>
              </a:rPr>
            </a:br>
            <a:endParaRPr lang="en-US" dirty="0">
              <a:solidFill>
                <a:srgbClr val="C00000"/>
              </a:solidFill>
              <a:latin typeface="+mn-lt"/>
            </a:endParaRPr>
          </a:p>
        </p:txBody>
      </p:sp>
      <p:pic>
        <p:nvPicPr>
          <p:cNvPr id="8" name="Content Placeholder 7" descr="A picture containing drawing, clock&#10;&#10;Description automatically generated">
            <a:extLst>
              <a:ext uri="{FF2B5EF4-FFF2-40B4-BE49-F238E27FC236}">
                <a16:creationId xmlns:a16="http://schemas.microsoft.com/office/drawing/2014/main" id="{B49514D5-AE0D-4F37-A6C2-E554DADCB9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560" y="5111585"/>
            <a:ext cx="1346200" cy="399884"/>
          </a:xfrm>
        </p:spPr>
      </p:pic>
      <p:sp>
        <p:nvSpPr>
          <p:cNvPr id="4" name="Rectangle 3">
            <a:extLst>
              <a:ext uri="{FF2B5EF4-FFF2-40B4-BE49-F238E27FC236}">
                <a16:creationId xmlns:a16="http://schemas.microsoft.com/office/drawing/2014/main" id="{EDBDA698-2F8F-4A9D-8145-16E519888D3C}"/>
              </a:ext>
            </a:extLst>
          </p:cNvPr>
          <p:cNvSpPr/>
          <p:nvPr/>
        </p:nvSpPr>
        <p:spPr>
          <a:xfrm>
            <a:off x="0" y="0"/>
            <a:ext cx="1513840" cy="6858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29EA776-FEC3-4F47-90B5-EE6BD12B24B5}"/>
              </a:ext>
            </a:extLst>
          </p:cNvPr>
          <p:cNvSpPr txBox="1"/>
          <p:nvPr/>
        </p:nvSpPr>
        <p:spPr>
          <a:xfrm>
            <a:off x="756920" y="180459"/>
            <a:ext cx="751840" cy="369332"/>
          </a:xfrm>
          <a:prstGeom prst="rect">
            <a:avLst/>
          </a:prstGeom>
          <a:noFill/>
        </p:spPr>
        <p:txBody>
          <a:bodyPr wrap="square" rtlCol="0">
            <a:spAutoFit/>
          </a:bodyPr>
          <a:lstStyle/>
          <a:p>
            <a:r>
              <a:rPr lang="en-US">
                <a:solidFill>
                  <a:srgbClr val="FFFF00"/>
                </a:solidFill>
              </a:rPr>
              <a:t>NVFC</a:t>
            </a:r>
          </a:p>
        </p:txBody>
      </p:sp>
      <p:sp>
        <p:nvSpPr>
          <p:cNvPr id="6" name="TextBox 5">
            <a:extLst>
              <a:ext uri="{FF2B5EF4-FFF2-40B4-BE49-F238E27FC236}">
                <a16:creationId xmlns:a16="http://schemas.microsoft.com/office/drawing/2014/main" id="{047CE8EC-509C-4401-8211-0F8A6AC923B7}"/>
              </a:ext>
            </a:extLst>
          </p:cNvPr>
          <p:cNvSpPr txBox="1"/>
          <p:nvPr/>
        </p:nvSpPr>
        <p:spPr>
          <a:xfrm>
            <a:off x="0" y="600922"/>
            <a:ext cx="1508760" cy="1915909"/>
          </a:xfrm>
          <a:prstGeom prst="rect">
            <a:avLst/>
          </a:prstGeom>
          <a:noFill/>
        </p:spPr>
        <p:txBody>
          <a:bodyPr wrap="square" rtlCol="0">
            <a:spAutoFit/>
          </a:bodyPr>
          <a:lstStyle/>
          <a:p>
            <a:pPr algn="r"/>
            <a:r>
              <a:rPr lang="en-US" dirty="0">
                <a:solidFill>
                  <a:schemeClr val="bg1"/>
                </a:solidFill>
              </a:rPr>
              <a:t>BRAND AWARENESS</a:t>
            </a:r>
          </a:p>
          <a:p>
            <a:pPr algn="r"/>
            <a:endParaRPr lang="en-US" dirty="0">
              <a:solidFill>
                <a:schemeClr val="bg1"/>
              </a:solidFill>
            </a:endParaRPr>
          </a:p>
          <a:p>
            <a:pPr algn="r"/>
            <a:r>
              <a:rPr lang="en-US" dirty="0">
                <a:solidFill>
                  <a:schemeClr val="bg1"/>
                </a:solidFill>
              </a:rPr>
              <a:t>AFFILIATION</a:t>
            </a:r>
          </a:p>
          <a:p>
            <a:pPr algn="r"/>
            <a:endParaRPr lang="en-US" dirty="0">
              <a:solidFill>
                <a:schemeClr val="bg1"/>
              </a:solidFill>
            </a:endParaRPr>
          </a:p>
          <a:p>
            <a:pPr algn="r"/>
            <a:r>
              <a:rPr lang="en-US" dirty="0">
                <a:solidFill>
                  <a:schemeClr val="bg1"/>
                </a:solidFill>
              </a:rPr>
              <a:t>SALES LEADS</a:t>
            </a:r>
          </a:p>
          <a:p>
            <a:pPr algn="r"/>
            <a:endParaRPr lang="en-US" sz="1050" dirty="0">
              <a:solidFill>
                <a:schemeClr val="bg1"/>
              </a:solidFill>
            </a:endParaRPr>
          </a:p>
        </p:txBody>
      </p:sp>
      <p:pic>
        <p:nvPicPr>
          <p:cNvPr id="10" name="Picture 9" descr="A picture containing drawing, clock&#10;&#10;Description automatically generated">
            <a:extLst>
              <a:ext uri="{FF2B5EF4-FFF2-40B4-BE49-F238E27FC236}">
                <a16:creationId xmlns:a16="http://schemas.microsoft.com/office/drawing/2014/main" id="{0421975F-FE0C-4854-A665-311724D09F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80" y="6342543"/>
            <a:ext cx="1127760" cy="334998"/>
          </a:xfrm>
          <a:prstGeom prst="rect">
            <a:avLst/>
          </a:prstGeom>
        </p:spPr>
      </p:pic>
      <p:sp>
        <p:nvSpPr>
          <p:cNvPr id="3" name="TextBox 2">
            <a:extLst>
              <a:ext uri="{FF2B5EF4-FFF2-40B4-BE49-F238E27FC236}">
                <a16:creationId xmlns:a16="http://schemas.microsoft.com/office/drawing/2014/main" id="{81A94AB1-9B30-4E13-9A56-E0D3189387AF}"/>
              </a:ext>
            </a:extLst>
          </p:cNvPr>
          <p:cNvSpPr txBox="1"/>
          <p:nvPr/>
        </p:nvSpPr>
        <p:spPr>
          <a:xfrm>
            <a:off x="1916454" y="1120677"/>
            <a:ext cx="4179546" cy="1908215"/>
          </a:xfrm>
          <a:prstGeom prst="rect">
            <a:avLst/>
          </a:prstGeom>
          <a:noFill/>
        </p:spPr>
        <p:txBody>
          <a:bodyPr wrap="square" rtlCol="0">
            <a:spAutoFit/>
          </a:bodyPr>
          <a:lstStyle/>
          <a:p>
            <a:pPr marL="0" marR="0">
              <a:spcBef>
                <a:spcPts val="0"/>
              </a:spcBef>
              <a:spcAft>
                <a:spcPts val="0"/>
              </a:spcAft>
            </a:pPr>
            <a:r>
              <a:rPr lang="en-US" sz="2800" b="1" dirty="0">
                <a:solidFill>
                  <a:srgbClr val="333F50"/>
                </a:solidFill>
                <a:effectLst/>
                <a:latin typeface="Calibri" panose="020F0502020204030204" pitchFamily="34" charset="0"/>
                <a:ea typeface="Calibri" panose="020F0502020204030204" pitchFamily="34" charset="0"/>
                <a:cs typeface="Times New Roman" panose="02020603050405020304" pitchFamily="18" charset="0"/>
              </a:rPr>
              <a:t>30,961   </a:t>
            </a:r>
            <a:r>
              <a:rPr lang="en-US" sz="2800" b="1" dirty="0">
                <a:solidFill>
                  <a:srgbClr val="333F50"/>
                </a:solidFill>
                <a:latin typeface="Calibri" panose="020F0502020204030204" pitchFamily="34" charset="0"/>
                <a:ea typeface="Calibri" panose="020F0502020204030204" pitchFamily="34" charset="0"/>
                <a:cs typeface="Times New Roman" panose="02020603050405020304" pitchFamily="18" charset="0"/>
              </a:rPr>
              <a:t>Members</a:t>
            </a:r>
          </a:p>
          <a:p>
            <a:pPr marL="0" marR="0">
              <a:spcBef>
                <a:spcPts val="0"/>
              </a:spcBef>
              <a:spcAft>
                <a:spcPts val="0"/>
              </a:spcAft>
            </a:pPr>
            <a:r>
              <a:rPr lang="en-US" sz="2800" b="1" dirty="0">
                <a:solidFill>
                  <a:srgbClr val="333F50"/>
                </a:solidFill>
                <a:latin typeface="Calibri" panose="020F0502020204030204" pitchFamily="34" charset="0"/>
                <a:ea typeface="Calibri" panose="020F0502020204030204" pitchFamily="34" charset="0"/>
                <a:cs typeface="Times New Roman" panose="02020603050405020304" pitchFamily="18" charset="0"/>
              </a:rPr>
              <a:t>107,077 Followers</a:t>
            </a:r>
          </a:p>
          <a:p>
            <a:pPr marL="0" marR="0">
              <a:spcBef>
                <a:spcPts val="0"/>
              </a:spcBef>
              <a:spcAft>
                <a:spcPts val="0"/>
              </a:spcAft>
            </a:pPr>
            <a:r>
              <a:rPr lang="en-US" sz="2800" b="1" dirty="0">
                <a:solidFill>
                  <a:srgbClr val="333F50"/>
                </a:solidFill>
                <a:latin typeface="Calibri" panose="020F0502020204030204" pitchFamily="34" charset="0"/>
                <a:ea typeface="Calibri" panose="020F0502020204030204" pitchFamily="34" charset="0"/>
                <a:cs typeface="Times New Roman" panose="02020603050405020304" pitchFamily="18" charset="0"/>
              </a:rPr>
              <a:t>33,301 Web Site Visitors</a:t>
            </a:r>
          </a:p>
          <a:p>
            <a:pPr marL="0" marR="0">
              <a:spcBef>
                <a:spcPts val="0"/>
              </a:spcBef>
              <a:spcAft>
                <a:spcPts val="0"/>
              </a:spcAft>
            </a:pPr>
            <a:r>
              <a:rPr lang="en-US" sz="1600" b="1" dirty="0">
                <a:solidFill>
                  <a:srgbClr val="333F50"/>
                </a:solidFill>
                <a:latin typeface="Calibri" panose="020F0502020204030204" pitchFamily="34" charset="0"/>
                <a:ea typeface="Calibri" panose="020F0502020204030204" pitchFamily="34" charset="0"/>
                <a:cs typeface="Times New Roman" panose="02020603050405020304" pitchFamily="18" charset="0"/>
              </a:rPr>
              <a:t>                        (Monthly Average)</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descr="A map of the united states of america with many different people&#10;&#10;Description automatically generated">
            <a:extLst>
              <a:ext uri="{FF2B5EF4-FFF2-40B4-BE49-F238E27FC236}">
                <a16:creationId xmlns:a16="http://schemas.microsoft.com/office/drawing/2014/main" id="{0CAA5DEC-72D0-1513-E94D-B128222CE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9632" y="1210945"/>
            <a:ext cx="5949832" cy="4526378"/>
          </a:xfrm>
          <a:prstGeom prst="rect">
            <a:avLst/>
          </a:prstGeom>
        </p:spPr>
      </p:pic>
      <p:sp>
        <p:nvSpPr>
          <p:cNvPr id="13" name="TextBox 12">
            <a:extLst>
              <a:ext uri="{FF2B5EF4-FFF2-40B4-BE49-F238E27FC236}">
                <a16:creationId xmlns:a16="http://schemas.microsoft.com/office/drawing/2014/main" id="{9BDF818D-DFE7-45B4-6EAE-468811E2AD39}"/>
              </a:ext>
            </a:extLst>
          </p:cNvPr>
          <p:cNvSpPr txBox="1"/>
          <p:nvPr/>
        </p:nvSpPr>
        <p:spPr>
          <a:xfrm>
            <a:off x="1738655" y="3024801"/>
            <a:ext cx="4179546" cy="2646878"/>
          </a:xfrm>
          <a:prstGeom prst="rect">
            <a:avLst/>
          </a:prstGeom>
          <a:noFill/>
        </p:spPr>
        <p:txBody>
          <a:bodyPr wrap="square" rtlCol="0">
            <a:spAutoFit/>
          </a:bodyPr>
          <a:lstStyle/>
          <a:p>
            <a:pPr marL="0" marR="0">
              <a:spcBef>
                <a:spcPts val="0"/>
              </a:spcBef>
              <a:spcAft>
                <a:spcPts val="0"/>
              </a:spcAft>
            </a:pPr>
            <a:r>
              <a:rPr lang="en-US"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Optimize Your Marketing Initiatives</a:t>
            </a:r>
          </a:p>
          <a:p>
            <a:pPr marL="0" marR="0">
              <a:spcBef>
                <a:spcPts val="0"/>
              </a:spcBef>
              <a:spcAft>
                <a:spcPts val="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It’s about reaching the volunteer fire, EMS, and rescue community and elevating your brand and increasing sales!</a:t>
            </a:r>
          </a:p>
          <a:p>
            <a:pPr marL="0" marR="0">
              <a:spcBef>
                <a:spcPts val="0"/>
              </a:spcBef>
              <a:spcAft>
                <a:spcPts val="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NVFC is the face of the volunteer. As the leading nonprofit, it’s our mission to serve and support more than two-thirds of the total fire service in the U.S.</a:t>
            </a:r>
            <a:endParaRPr lang="en-US"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8855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B6B66-849C-4C2F-ACFD-8D7A60E18765}"/>
              </a:ext>
            </a:extLst>
          </p:cNvPr>
          <p:cNvSpPr>
            <a:spLocks noGrp="1"/>
          </p:cNvSpPr>
          <p:nvPr>
            <p:ph type="title"/>
          </p:nvPr>
        </p:nvSpPr>
        <p:spPr>
          <a:xfrm>
            <a:off x="1962695" y="466209"/>
            <a:ext cx="7157720" cy="892810"/>
          </a:xfrm>
        </p:spPr>
        <p:txBody>
          <a:bodyPr/>
          <a:lstStyle/>
          <a:p>
            <a:r>
              <a:rPr lang="en-US">
                <a:solidFill>
                  <a:srgbClr val="C00000"/>
                </a:solidFill>
                <a:latin typeface="+mn-lt"/>
              </a:rPr>
              <a:t>Special Initiative</a:t>
            </a:r>
          </a:p>
        </p:txBody>
      </p:sp>
      <p:pic>
        <p:nvPicPr>
          <p:cNvPr id="8" name="Content Placeholder 7" descr="A picture containing drawing, clock&#10;&#10;Description automatically generated">
            <a:extLst>
              <a:ext uri="{FF2B5EF4-FFF2-40B4-BE49-F238E27FC236}">
                <a16:creationId xmlns:a16="http://schemas.microsoft.com/office/drawing/2014/main" id="{B49514D5-AE0D-4F37-A6C2-E554DADCB9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560" y="5111585"/>
            <a:ext cx="1346200" cy="399884"/>
          </a:xfrm>
        </p:spPr>
      </p:pic>
      <p:sp>
        <p:nvSpPr>
          <p:cNvPr id="4" name="Rectangle 3">
            <a:extLst>
              <a:ext uri="{FF2B5EF4-FFF2-40B4-BE49-F238E27FC236}">
                <a16:creationId xmlns:a16="http://schemas.microsoft.com/office/drawing/2014/main" id="{EDBDA698-2F8F-4A9D-8145-16E519888D3C}"/>
              </a:ext>
            </a:extLst>
          </p:cNvPr>
          <p:cNvSpPr/>
          <p:nvPr/>
        </p:nvSpPr>
        <p:spPr>
          <a:xfrm>
            <a:off x="-1" y="0"/>
            <a:ext cx="1647825" cy="6858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29EA776-FEC3-4F47-90B5-EE6BD12B24B5}"/>
              </a:ext>
            </a:extLst>
          </p:cNvPr>
          <p:cNvSpPr txBox="1"/>
          <p:nvPr/>
        </p:nvSpPr>
        <p:spPr>
          <a:xfrm>
            <a:off x="756920" y="180459"/>
            <a:ext cx="751840" cy="369332"/>
          </a:xfrm>
          <a:prstGeom prst="rect">
            <a:avLst/>
          </a:prstGeom>
          <a:noFill/>
        </p:spPr>
        <p:txBody>
          <a:bodyPr wrap="square" rtlCol="0">
            <a:spAutoFit/>
          </a:bodyPr>
          <a:lstStyle/>
          <a:p>
            <a:r>
              <a:rPr lang="en-US">
                <a:solidFill>
                  <a:srgbClr val="FFFF00"/>
                </a:solidFill>
              </a:rPr>
              <a:t>NVFC</a:t>
            </a:r>
          </a:p>
        </p:txBody>
      </p:sp>
      <p:sp>
        <p:nvSpPr>
          <p:cNvPr id="6" name="TextBox 5">
            <a:extLst>
              <a:ext uri="{FF2B5EF4-FFF2-40B4-BE49-F238E27FC236}">
                <a16:creationId xmlns:a16="http://schemas.microsoft.com/office/drawing/2014/main" id="{047CE8EC-509C-4401-8211-0F8A6AC923B7}"/>
              </a:ext>
            </a:extLst>
          </p:cNvPr>
          <p:cNvSpPr txBox="1"/>
          <p:nvPr/>
        </p:nvSpPr>
        <p:spPr>
          <a:xfrm>
            <a:off x="0" y="625296"/>
            <a:ext cx="1647824" cy="2077492"/>
          </a:xfrm>
          <a:prstGeom prst="rect">
            <a:avLst/>
          </a:prstGeom>
          <a:noFill/>
        </p:spPr>
        <p:txBody>
          <a:bodyPr wrap="square" rtlCol="0">
            <a:spAutoFit/>
          </a:bodyPr>
          <a:lstStyle/>
          <a:p>
            <a:pPr algn="r"/>
            <a:r>
              <a:rPr lang="en-US" dirty="0">
                <a:solidFill>
                  <a:schemeClr val="bg1"/>
                </a:solidFill>
              </a:rPr>
              <a:t>Corporate Sponsorship</a:t>
            </a:r>
          </a:p>
          <a:p>
            <a:pPr algn="r"/>
            <a:endParaRPr lang="en-US" sz="1050" dirty="0">
              <a:solidFill>
                <a:schemeClr val="bg1"/>
              </a:solidFill>
            </a:endParaRPr>
          </a:p>
          <a:p>
            <a:pPr algn="r"/>
            <a:endParaRPr lang="en-US" sz="1050" dirty="0">
              <a:solidFill>
                <a:schemeClr val="bg1"/>
              </a:solidFill>
            </a:endParaRPr>
          </a:p>
          <a:p>
            <a:pPr algn="r">
              <a:lnSpc>
                <a:spcPct val="90000"/>
              </a:lnSpc>
              <a:spcBef>
                <a:spcPct val="0"/>
              </a:spcBef>
              <a:spcAft>
                <a:spcPts val="600"/>
              </a:spcAft>
            </a:pPr>
            <a:r>
              <a:rPr lang="en-US" sz="2000" dirty="0">
                <a:solidFill>
                  <a:srgbClr val="FFFFFF"/>
                </a:solidFill>
                <a:ea typeface="+mj-ea"/>
                <a:cs typeface="+mj-cs"/>
              </a:rPr>
              <a:t>UNIQUE VISIBILITY &amp; MARKET OUTREACH</a:t>
            </a:r>
            <a:endParaRPr lang="en-US" sz="2000" kern="1200" dirty="0">
              <a:solidFill>
                <a:srgbClr val="FFFFFF"/>
              </a:solidFill>
              <a:ea typeface="+mj-ea"/>
              <a:cs typeface="+mj-cs"/>
            </a:endParaRPr>
          </a:p>
        </p:txBody>
      </p:sp>
      <p:pic>
        <p:nvPicPr>
          <p:cNvPr id="10" name="Picture 9" descr="A picture containing drawing, clock&#10;&#10;Description automatically generated">
            <a:extLst>
              <a:ext uri="{FF2B5EF4-FFF2-40B4-BE49-F238E27FC236}">
                <a16:creationId xmlns:a16="http://schemas.microsoft.com/office/drawing/2014/main" id="{0421975F-FE0C-4854-A665-311724D09F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80" y="6342543"/>
            <a:ext cx="1127760" cy="334998"/>
          </a:xfrm>
          <a:prstGeom prst="rect">
            <a:avLst/>
          </a:prstGeom>
        </p:spPr>
      </p:pic>
      <p:sp>
        <p:nvSpPr>
          <p:cNvPr id="3" name="TextBox 2">
            <a:extLst>
              <a:ext uri="{FF2B5EF4-FFF2-40B4-BE49-F238E27FC236}">
                <a16:creationId xmlns:a16="http://schemas.microsoft.com/office/drawing/2014/main" id="{365D62D8-6C2C-4A77-B588-F6FB0319ECA7}"/>
              </a:ext>
            </a:extLst>
          </p:cNvPr>
          <p:cNvSpPr txBox="1"/>
          <p:nvPr/>
        </p:nvSpPr>
        <p:spPr>
          <a:xfrm>
            <a:off x="5890437" y="375136"/>
            <a:ext cx="5544643" cy="1138773"/>
          </a:xfrm>
          <a:prstGeom prst="rect">
            <a:avLst/>
          </a:prstGeom>
          <a:noFill/>
        </p:spPr>
        <p:txBody>
          <a:bodyPr wrap="square" rtlCol="0">
            <a:spAutoFit/>
          </a:bodyPr>
          <a:lstStyle/>
          <a:p>
            <a:r>
              <a:rPr lang="en-US" sz="2000" b="1">
                <a:effectLst/>
                <a:latin typeface="Calibri" panose="020F0502020204030204" pitchFamily="34" charset="0"/>
                <a:ea typeface="Calibri" panose="020F0502020204030204" pitchFamily="34" charset="0"/>
                <a:cs typeface="Times New Roman" panose="02020603050405020304" pitchFamily="18" charset="0"/>
              </a:rPr>
              <a:t>Sponsoring an </a:t>
            </a:r>
            <a:r>
              <a:rPr lang="en-US" sz="2000" b="1">
                <a:latin typeface="Calibri" panose="020F0502020204030204" pitchFamily="34" charset="0"/>
                <a:ea typeface="Calibri" panose="020F0502020204030204" pitchFamily="34" charset="0"/>
                <a:cs typeface="Times New Roman" panose="02020603050405020304" pitchFamily="18" charset="0"/>
              </a:rPr>
              <a:t>NVFC award </a:t>
            </a:r>
            <a:r>
              <a:rPr lang="en-US" sz="1600" b="1">
                <a:latin typeface="Calibri" panose="020F0502020204030204" pitchFamily="34" charset="0"/>
                <a:ea typeface="Calibri" panose="020F0502020204030204" pitchFamily="34" charset="0"/>
                <a:cs typeface="Times New Roman" panose="02020603050405020304" pitchFamily="18" charset="0"/>
              </a:rPr>
              <a:t>provides unique visibility. With multiple and ongoing program promotion, you’ll be affiliated with this prestigious national annual event recognizing outstanding achievement.</a:t>
            </a:r>
            <a:endParaRPr lang="en-US" sz="160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3295CF9-D155-A7F1-83BF-CA5E123F0EC2}"/>
              </a:ext>
            </a:extLst>
          </p:cNvPr>
          <p:cNvSpPr txBox="1"/>
          <p:nvPr/>
        </p:nvSpPr>
        <p:spPr>
          <a:xfrm>
            <a:off x="2095993" y="1383784"/>
            <a:ext cx="5454503" cy="5293757"/>
          </a:xfrm>
          <a:prstGeom prst="rect">
            <a:avLst/>
          </a:prstGeom>
          <a:noFill/>
        </p:spPr>
        <p:txBody>
          <a:bodyPr wrap="square" rtlCol="0">
            <a:spAutoFit/>
          </a:bodyPr>
          <a:lstStyle/>
          <a:p>
            <a:r>
              <a:rPr lang="en-US" sz="2400" b="1" dirty="0"/>
              <a:t>NVFC Awards</a:t>
            </a:r>
          </a:p>
          <a:p>
            <a:endParaRPr lang="en-US" sz="1200" dirty="0"/>
          </a:p>
          <a:p>
            <a:r>
              <a:rPr lang="en-US" dirty="0"/>
              <a:t>Each year NVFC recognizes outstanding achievement by individuals who have made a significant contribution to their department, local area, state, and/or national arena.</a:t>
            </a:r>
          </a:p>
          <a:p>
            <a:endParaRPr lang="en-US" sz="1200" dirty="0"/>
          </a:p>
          <a:p>
            <a:r>
              <a:rPr lang="en-US" dirty="0"/>
              <a:t>Sponsoring an award helps support the award process and allows the recipient and one guest to attend the award celebration held at the annual NVFC Spring Board Meeting.</a:t>
            </a:r>
          </a:p>
          <a:p>
            <a:endParaRPr lang="en-US" sz="1200" b="1" dirty="0"/>
          </a:p>
          <a:p>
            <a:r>
              <a:rPr lang="en-US" b="1" dirty="0">
                <a:solidFill>
                  <a:srgbClr val="C00000"/>
                </a:solidFill>
              </a:rPr>
              <a:t>Awards:</a:t>
            </a:r>
            <a:r>
              <a:rPr lang="en-US" dirty="0"/>
              <a:t>  </a:t>
            </a:r>
          </a:p>
          <a:p>
            <a:pPr marL="742950" lvl="1" indent="-285750">
              <a:buFont typeface="Arial" panose="020B0604020202020204" pitchFamily="34" charset="0"/>
              <a:buChar char="•"/>
            </a:pPr>
            <a:r>
              <a:rPr lang="en-US" sz="1600" dirty="0"/>
              <a:t>Lifetime Achievement</a:t>
            </a:r>
          </a:p>
          <a:p>
            <a:pPr marL="742950" lvl="1" indent="-285750">
              <a:buFont typeface="Arial" panose="020B0604020202020204" pitchFamily="34" charset="0"/>
              <a:buChar char="•"/>
            </a:pPr>
            <a:r>
              <a:rPr lang="en-US" sz="1600" dirty="0"/>
              <a:t>Chief James P. Seavey, Sr. Health &amp; Wellness Leadership</a:t>
            </a:r>
          </a:p>
          <a:p>
            <a:pPr marL="742950" lvl="1" indent="-285750">
              <a:buFont typeface="Arial" panose="020B0604020202020204" pitchFamily="34" charset="0"/>
              <a:buChar char="•"/>
            </a:pPr>
            <a:r>
              <a:rPr lang="en-US" sz="1600" dirty="0"/>
              <a:t>Junior Firefighter</a:t>
            </a:r>
          </a:p>
          <a:p>
            <a:pPr marL="742950" lvl="1" indent="-285750">
              <a:buFont typeface="Arial" panose="020B0604020202020204" pitchFamily="34" charset="0"/>
              <a:buChar char="•"/>
            </a:pPr>
            <a:r>
              <a:rPr lang="en-US" sz="1600" dirty="0"/>
              <a:t>National Junior Firefighter Program</a:t>
            </a:r>
          </a:p>
          <a:p>
            <a:endParaRPr lang="en-US" dirty="0"/>
          </a:p>
          <a:p>
            <a:r>
              <a:rPr lang="en-US" dirty="0"/>
              <a:t>Cost:  $7,000 each</a:t>
            </a:r>
          </a:p>
        </p:txBody>
      </p:sp>
      <p:sp>
        <p:nvSpPr>
          <p:cNvPr id="12" name="TextBox 11">
            <a:extLst>
              <a:ext uri="{FF2B5EF4-FFF2-40B4-BE49-F238E27FC236}">
                <a16:creationId xmlns:a16="http://schemas.microsoft.com/office/drawing/2014/main" id="{BA1F24E7-FA66-7DFA-9CB1-FB850268BF30}"/>
              </a:ext>
            </a:extLst>
          </p:cNvPr>
          <p:cNvSpPr txBox="1"/>
          <p:nvPr/>
        </p:nvSpPr>
        <p:spPr>
          <a:xfrm>
            <a:off x="7094676" y="4873172"/>
            <a:ext cx="4316819" cy="1477328"/>
          </a:xfrm>
          <a:prstGeom prst="rect">
            <a:avLst/>
          </a:prstGeom>
          <a:solidFill>
            <a:schemeClr val="accent1">
              <a:lumMod val="20000"/>
              <a:lumOff val="80000"/>
            </a:schemeClr>
          </a:solidFill>
          <a:ln>
            <a:solidFill>
              <a:schemeClr val="accent1"/>
            </a:solidFill>
          </a:ln>
        </p:spPr>
        <p:txBody>
          <a:bodyPr wrap="square" rtlCol="0">
            <a:spAutoFit/>
          </a:bodyPr>
          <a:lstStyle/>
          <a:p>
            <a:r>
              <a:rPr lang="en-US" b="1"/>
              <a:t>Sponsors receive </a:t>
            </a:r>
            <a:r>
              <a:rPr lang="en-US"/>
              <a:t>significant recognition throughout the application period, press releases and articles, presentation booklet, and name on the award along with the opportunity to co-present.</a:t>
            </a:r>
          </a:p>
        </p:txBody>
      </p:sp>
      <p:pic>
        <p:nvPicPr>
          <p:cNvPr id="15" name="Picture 14" descr="A group of people posing for a photo&#10;&#10;Description automatically generated">
            <a:extLst>
              <a:ext uri="{FF2B5EF4-FFF2-40B4-BE49-F238E27FC236}">
                <a16:creationId xmlns:a16="http://schemas.microsoft.com/office/drawing/2014/main" id="{FED026EA-6477-A228-F681-53637F0F0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4505" y="1988098"/>
            <a:ext cx="3540575" cy="2655431"/>
          </a:xfrm>
          <a:prstGeom prst="rect">
            <a:avLst/>
          </a:prstGeom>
        </p:spPr>
      </p:pic>
    </p:spTree>
    <p:extLst>
      <p:ext uri="{BB962C8B-B14F-4D97-AF65-F5344CB8AC3E}">
        <p14:creationId xmlns:p14="http://schemas.microsoft.com/office/powerpoint/2010/main" val="1656111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B6B66-849C-4C2F-ACFD-8D7A60E18765}"/>
              </a:ext>
            </a:extLst>
          </p:cNvPr>
          <p:cNvSpPr>
            <a:spLocks noGrp="1"/>
          </p:cNvSpPr>
          <p:nvPr>
            <p:ph type="title"/>
          </p:nvPr>
        </p:nvSpPr>
        <p:spPr>
          <a:xfrm>
            <a:off x="1962695" y="466209"/>
            <a:ext cx="7157720" cy="892810"/>
          </a:xfrm>
        </p:spPr>
        <p:txBody>
          <a:bodyPr>
            <a:normAutofit fontScale="90000"/>
          </a:bodyPr>
          <a:lstStyle/>
          <a:p>
            <a:r>
              <a:rPr lang="en-US" dirty="0">
                <a:solidFill>
                  <a:srgbClr val="C00000"/>
                </a:solidFill>
                <a:latin typeface="+mn-lt"/>
              </a:rPr>
              <a:t>Heather Schafer Memorial Scholarship Fund</a:t>
            </a:r>
          </a:p>
        </p:txBody>
      </p:sp>
      <p:pic>
        <p:nvPicPr>
          <p:cNvPr id="8" name="Content Placeholder 7" descr="A picture containing drawing, clock&#10;&#10;Description automatically generated">
            <a:extLst>
              <a:ext uri="{FF2B5EF4-FFF2-40B4-BE49-F238E27FC236}">
                <a16:creationId xmlns:a16="http://schemas.microsoft.com/office/drawing/2014/main" id="{B49514D5-AE0D-4F37-A6C2-E554DADCB9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560" y="5111585"/>
            <a:ext cx="1346200" cy="399884"/>
          </a:xfrm>
        </p:spPr>
      </p:pic>
      <p:sp>
        <p:nvSpPr>
          <p:cNvPr id="4" name="Rectangle 3">
            <a:extLst>
              <a:ext uri="{FF2B5EF4-FFF2-40B4-BE49-F238E27FC236}">
                <a16:creationId xmlns:a16="http://schemas.microsoft.com/office/drawing/2014/main" id="{EDBDA698-2F8F-4A9D-8145-16E519888D3C}"/>
              </a:ext>
            </a:extLst>
          </p:cNvPr>
          <p:cNvSpPr/>
          <p:nvPr/>
        </p:nvSpPr>
        <p:spPr>
          <a:xfrm>
            <a:off x="-1" y="0"/>
            <a:ext cx="1647825" cy="6858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29EA776-FEC3-4F47-90B5-EE6BD12B24B5}"/>
              </a:ext>
            </a:extLst>
          </p:cNvPr>
          <p:cNvSpPr txBox="1"/>
          <p:nvPr/>
        </p:nvSpPr>
        <p:spPr>
          <a:xfrm>
            <a:off x="756920" y="180459"/>
            <a:ext cx="751840" cy="369332"/>
          </a:xfrm>
          <a:prstGeom prst="rect">
            <a:avLst/>
          </a:prstGeom>
          <a:noFill/>
        </p:spPr>
        <p:txBody>
          <a:bodyPr wrap="square" rtlCol="0">
            <a:spAutoFit/>
          </a:bodyPr>
          <a:lstStyle/>
          <a:p>
            <a:r>
              <a:rPr lang="en-US">
                <a:solidFill>
                  <a:srgbClr val="FFFF00"/>
                </a:solidFill>
              </a:rPr>
              <a:t>NVFC</a:t>
            </a:r>
          </a:p>
        </p:txBody>
      </p:sp>
      <p:sp>
        <p:nvSpPr>
          <p:cNvPr id="6" name="TextBox 5">
            <a:extLst>
              <a:ext uri="{FF2B5EF4-FFF2-40B4-BE49-F238E27FC236}">
                <a16:creationId xmlns:a16="http://schemas.microsoft.com/office/drawing/2014/main" id="{047CE8EC-509C-4401-8211-0F8A6AC923B7}"/>
              </a:ext>
            </a:extLst>
          </p:cNvPr>
          <p:cNvSpPr txBox="1"/>
          <p:nvPr/>
        </p:nvSpPr>
        <p:spPr>
          <a:xfrm>
            <a:off x="0" y="625296"/>
            <a:ext cx="1647824" cy="1800493"/>
          </a:xfrm>
          <a:prstGeom prst="rect">
            <a:avLst/>
          </a:prstGeom>
          <a:noFill/>
        </p:spPr>
        <p:txBody>
          <a:bodyPr wrap="square" rtlCol="0">
            <a:spAutoFit/>
          </a:bodyPr>
          <a:lstStyle/>
          <a:p>
            <a:pPr algn="r"/>
            <a:r>
              <a:rPr lang="en-US" dirty="0">
                <a:solidFill>
                  <a:schemeClr val="bg1"/>
                </a:solidFill>
              </a:rPr>
              <a:t>Corporate Sponsorship</a:t>
            </a:r>
          </a:p>
          <a:p>
            <a:pPr algn="r"/>
            <a:endParaRPr lang="en-US" sz="1050" dirty="0">
              <a:solidFill>
                <a:schemeClr val="bg1"/>
              </a:solidFill>
            </a:endParaRPr>
          </a:p>
          <a:p>
            <a:pPr algn="r"/>
            <a:endParaRPr lang="en-US" sz="1050" dirty="0">
              <a:solidFill>
                <a:schemeClr val="bg1"/>
              </a:solidFill>
            </a:endParaRPr>
          </a:p>
          <a:p>
            <a:pPr algn="r">
              <a:lnSpc>
                <a:spcPct val="90000"/>
              </a:lnSpc>
              <a:spcBef>
                <a:spcPct val="0"/>
              </a:spcBef>
              <a:spcAft>
                <a:spcPts val="600"/>
              </a:spcAft>
            </a:pPr>
            <a:r>
              <a:rPr lang="en-US" sz="2000" dirty="0">
                <a:solidFill>
                  <a:srgbClr val="FFFFFF"/>
                </a:solidFill>
                <a:ea typeface="+mj-ea"/>
                <a:cs typeface="+mj-cs"/>
              </a:rPr>
              <a:t>VISIBILITY &amp; MARKET OUTREACH</a:t>
            </a:r>
            <a:endParaRPr lang="en-US" sz="2000" kern="1200" dirty="0">
              <a:solidFill>
                <a:srgbClr val="FFFFFF"/>
              </a:solidFill>
              <a:ea typeface="+mj-ea"/>
              <a:cs typeface="+mj-cs"/>
            </a:endParaRPr>
          </a:p>
        </p:txBody>
      </p:sp>
      <p:pic>
        <p:nvPicPr>
          <p:cNvPr id="10" name="Picture 9" descr="A picture containing drawing, clock&#10;&#10;Description automatically generated">
            <a:extLst>
              <a:ext uri="{FF2B5EF4-FFF2-40B4-BE49-F238E27FC236}">
                <a16:creationId xmlns:a16="http://schemas.microsoft.com/office/drawing/2014/main" id="{0421975F-FE0C-4854-A665-311724D09F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80" y="6342543"/>
            <a:ext cx="1127760" cy="334998"/>
          </a:xfrm>
          <a:prstGeom prst="rect">
            <a:avLst/>
          </a:prstGeom>
        </p:spPr>
      </p:pic>
      <p:sp>
        <p:nvSpPr>
          <p:cNvPr id="3" name="TextBox 2">
            <a:extLst>
              <a:ext uri="{FF2B5EF4-FFF2-40B4-BE49-F238E27FC236}">
                <a16:creationId xmlns:a16="http://schemas.microsoft.com/office/drawing/2014/main" id="{365D62D8-6C2C-4A77-B588-F6FB0319ECA7}"/>
              </a:ext>
            </a:extLst>
          </p:cNvPr>
          <p:cNvSpPr txBox="1"/>
          <p:nvPr/>
        </p:nvSpPr>
        <p:spPr>
          <a:xfrm>
            <a:off x="5901070" y="977086"/>
            <a:ext cx="5544643" cy="1138773"/>
          </a:xfrm>
          <a:prstGeom prst="rect">
            <a:avLst/>
          </a:prstGeom>
          <a:noFill/>
        </p:spPr>
        <p:txBody>
          <a:bodyPr wrap="square" rtlCol="0">
            <a:spAutoFit/>
          </a:bodyPr>
          <a:lstStyle/>
          <a:p>
            <a:r>
              <a:rPr lang="en-US" sz="2000" b="1" dirty="0">
                <a:effectLst/>
                <a:latin typeface="Calibri" panose="020F0502020204030204" pitchFamily="34" charset="0"/>
                <a:ea typeface="Calibri" panose="020F0502020204030204" pitchFamily="34" charset="0"/>
                <a:cs typeface="Times New Roman" panose="02020603050405020304" pitchFamily="18" charset="0"/>
              </a:rPr>
              <a:t>Sponsoring </a:t>
            </a:r>
            <a:r>
              <a:rPr lang="en-US" sz="2000" b="1" dirty="0">
                <a:latin typeface="Calibri" panose="020F0502020204030204" pitchFamily="34" charset="0"/>
                <a:ea typeface="Calibri" panose="020F0502020204030204" pitchFamily="34" charset="0"/>
                <a:cs typeface="Times New Roman" panose="02020603050405020304" pitchFamily="18" charset="0"/>
              </a:rPr>
              <a:t>the memorial fund </a:t>
            </a:r>
            <a:r>
              <a:rPr lang="en-US" sz="1600" b="1" dirty="0">
                <a:latin typeface="Calibri" panose="020F0502020204030204" pitchFamily="34" charset="0"/>
                <a:ea typeface="Calibri" panose="020F0502020204030204" pitchFamily="34" charset="0"/>
                <a:cs typeface="Times New Roman" panose="02020603050405020304" pitchFamily="18" charset="0"/>
              </a:rPr>
              <a:t>provides unique visibility and branding. With multiple and ongoing program promotion it also increases recognition for your products and services throughout the year. </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3295CF9-D155-A7F1-83BF-CA5E123F0EC2}"/>
              </a:ext>
            </a:extLst>
          </p:cNvPr>
          <p:cNvSpPr txBox="1"/>
          <p:nvPr/>
        </p:nvSpPr>
        <p:spPr>
          <a:xfrm>
            <a:off x="2232837" y="2430224"/>
            <a:ext cx="5454503" cy="4247317"/>
          </a:xfrm>
          <a:prstGeom prst="rect">
            <a:avLst/>
          </a:prstGeom>
          <a:noFill/>
        </p:spPr>
        <p:txBody>
          <a:bodyPr wrap="square" rtlCol="0">
            <a:spAutoFit/>
          </a:bodyPr>
          <a:lstStyle/>
          <a:p>
            <a:r>
              <a:rPr lang="en-US" dirty="0"/>
              <a:t>In memory of the legacy of long-time NVFC CEO Heather Schafer, a scholarship fund was established. This scholarship recognizes exemplary future leaders in public safety for their work to improve the delivery of the fire and emergency services in the areas of health, safety, leadership and emergency response. Qualifying individuals will be able to attend and participate in NVFC in-person training.</a:t>
            </a:r>
          </a:p>
          <a:p>
            <a:endParaRPr lang="en-US" b="1" dirty="0"/>
          </a:p>
          <a:p>
            <a:r>
              <a:rPr lang="en-US" b="1" dirty="0"/>
              <a:t>Sponsorship allows for scholarship recipients to attend NVFC in-person training.</a:t>
            </a:r>
          </a:p>
          <a:p>
            <a:endParaRPr lang="en-US" dirty="0"/>
          </a:p>
          <a:p>
            <a:r>
              <a:rPr lang="en-US" b="1" dirty="0">
                <a:solidFill>
                  <a:srgbClr val="C00000"/>
                </a:solidFill>
              </a:rPr>
              <a:t>Cost:</a:t>
            </a:r>
            <a:r>
              <a:rPr lang="en-US" dirty="0"/>
              <a:t>  $1,500 per scholarship</a:t>
            </a:r>
          </a:p>
          <a:p>
            <a:endParaRPr lang="en-US" dirty="0"/>
          </a:p>
          <a:p>
            <a:endParaRPr lang="en-US" dirty="0"/>
          </a:p>
        </p:txBody>
      </p:sp>
      <p:pic>
        <p:nvPicPr>
          <p:cNvPr id="13" name="Picture 12" descr="A picture containing person, outdoor, person, smiling&#10;&#10;Description automatically generated">
            <a:extLst>
              <a:ext uri="{FF2B5EF4-FFF2-40B4-BE49-F238E27FC236}">
                <a16:creationId xmlns:a16="http://schemas.microsoft.com/office/drawing/2014/main" id="{AF0901F9-D8CA-7BC1-1D99-E44C739B63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3157" y="2568327"/>
            <a:ext cx="1959864" cy="2743200"/>
          </a:xfrm>
          <a:prstGeom prst="rect">
            <a:avLst/>
          </a:prstGeom>
        </p:spPr>
      </p:pic>
    </p:spTree>
    <p:extLst>
      <p:ext uri="{BB962C8B-B14F-4D97-AF65-F5344CB8AC3E}">
        <p14:creationId xmlns:p14="http://schemas.microsoft.com/office/powerpoint/2010/main" val="2762386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F24A09B-713F-43FC-AB6E-B88083968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2D4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90B96DE-BE1C-4A37-86B8-562AC7DBC3CC}"/>
              </a:ext>
            </a:extLst>
          </p:cNvPr>
          <p:cNvSpPr txBox="1"/>
          <p:nvPr/>
        </p:nvSpPr>
        <p:spPr>
          <a:xfrm>
            <a:off x="646744" y="640080"/>
            <a:ext cx="4173905" cy="4175340"/>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5400" kern="1200" dirty="0">
                <a:solidFill>
                  <a:srgbClr val="FFFFFF"/>
                </a:solidFill>
                <a:latin typeface="+mj-lt"/>
                <a:ea typeface="+mj-ea"/>
                <a:cs typeface="+mj-cs"/>
              </a:rPr>
              <a:t>Market Outreach</a:t>
            </a:r>
          </a:p>
          <a:p>
            <a:pPr algn="r">
              <a:lnSpc>
                <a:spcPct val="90000"/>
              </a:lnSpc>
              <a:spcBef>
                <a:spcPct val="0"/>
              </a:spcBef>
              <a:spcAft>
                <a:spcPts val="600"/>
              </a:spcAft>
            </a:pPr>
            <a:endParaRPr lang="en-US" sz="900" kern="1200" dirty="0">
              <a:solidFill>
                <a:srgbClr val="FFFFFF"/>
              </a:solidFill>
              <a:latin typeface="+mj-lt"/>
              <a:ea typeface="+mj-ea"/>
              <a:cs typeface="+mj-cs"/>
            </a:endParaRPr>
          </a:p>
          <a:p>
            <a:pPr algn="r">
              <a:lnSpc>
                <a:spcPct val="90000"/>
              </a:lnSpc>
              <a:spcBef>
                <a:spcPct val="0"/>
              </a:spcBef>
              <a:spcAft>
                <a:spcPts val="600"/>
              </a:spcAft>
            </a:pPr>
            <a:r>
              <a:rPr lang="en-US" sz="2800" kern="1200" dirty="0">
                <a:solidFill>
                  <a:srgbClr val="FFFFFF"/>
                </a:solidFill>
                <a:ea typeface="+mj-ea"/>
                <a:cs typeface="+mj-cs"/>
              </a:rPr>
              <a:t>INCREASE</a:t>
            </a:r>
          </a:p>
          <a:p>
            <a:pPr algn="r">
              <a:lnSpc>
                <a:spcPct val="90000"/>
              </a:lnSpc>
              <a:spcBef>
                <a:spcPct val="0"/>
              </a:spcBef>
              <a:spcAft>
                <a:spcPts val="600"/>
              </a:spcAft>
            </a:pPr>
            <a:r>
              <a:rPr lang="en-US" sz="2800" kern="1200" dirty="0">
                <a:solidFill>
                  <a:srgbClr val="FFFFFF"/>
                </a:solidFill>
                <a:ea typeface="+mj-ea"/>
                <a:cs typeface="+mj-cs"/>
              </a:rPr>
              <a:t>BRAND, VOLUNTEER SUPPORT, &amp; SALES</a:t>
            </a:r>
          </a:p>
        </p:txBody>
      </p:sp>
      <p:cxnSp>
        <p:nvCxnSpPr>
          <p:cNvPr id="19" name="Straight Connector 18">
            <a:extLst>
              <a:ext uri="{FF2B5EF4-FFF2-40B4-BE49-F238E27FC236}">
                <a16:creationId xmlns:a16="http://schemas.microsoft.com/office/drawing/2014/main" id="{0B91AB35-C3B4-4B70-B3DD-13D63B7DA2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3975"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B96C6A7A-39C3-4A09-908C-0367148CAE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956" y="4563265"/>
            <a:ext cx="1757427" cy="540409"/>
          </a:xfrm>
          <a:prstGeom prst="rect">
            <a:avLst/>
          </a:prstGeom>
        </p:spPr>
      </p:pic>
      <p:sp>
        <p:nvSpPr>
          <p:cNvPr id="9" name="TextBox 8">
            <a:extLst>
              <a:ext uri="{FF2B5EF4-FFF2-40B4-BE49-F238E27FC236}">
                <a16:creationId xmlns:a16="http://schemas.microsoft.com/office/drawing/2014/main" id="{644C8E2B-3835-433A-89CC-45B5D1397CB2}"/>
              </a:ext>
            </a:extLst>
          </p:cNvPr>
          <p:cNvSpPr txBox="1"/>
          <p:nvPr/>
        </p:nvSpPr>
        <p:spPr>
          <a:xfrm>
            <a:off x="1244510" y="832090"/>
            <a:ext cx="3686175" cy="369332"/>
          </a:xfrm>
          <a:prstGeom prst="rect">
            <a:avLst/>
          </a:prstGeom>
          <a:noFill/>
        </p:spPr>
        <p:txBody>
          <a:bodyPr wrap="square" rtlCol="0">
            <a:spAutoFit/>
          </a:bodyPr>
          <a:lstStyle/>
          <a:p>
            <a:r>
              <a:rPr lang="en-US">
                <a:solidFill>
                  <a:srgbClr val="FFFF00"/>
                </a:solidFill>
              </a:rPr>
              <a:t>NATIONAL VOLUNTEER FIRE COUNCIL</a:t>
            </a:r>
          </a:p>
        </p:txBody>
      </p:sp>
      <p:sp>
        <p:nvSpPr>
          <p:cNvPr id="11" name="TextBox 10">
            <a:extLst>
              <a:ext uri="{FF2B5EF4-FFF2-40B4-BE49-F238E27FC236}">
                <a16:creationId xmlns:a16="http://schemas.microsoft.com/office/drawing/2014/main" id="{1D4FFC1F-EC79-49F3-8AEB-4A4F4C4C329A}"/>
              </a:ext>
            </a:extLst>
          </p:cNvPr>
          <p:cNvSpPr txBox="1"/>
          <p:nvPr/>
        </p:nvSpPr>
        <p:spPr>
          <a:xfrm>
            <a:off x="6303645" y="802879"/>
            <a:ext cx="5040630" cy="2769989"/>
          </a:xfrm>
          <a:prstGeom prst="rect">
            <a:avLst/>
          </a:prstGeom>
          <a:noFill/>
        </p:spPr>
        <p:txBody>
          <a:bodyPr wrap="square" rtlCol="0">
            <a:spAutoFit/>
          </a:bodyPr>
          <a:lstStyle/>
          <a:p>
            <a:pPr eaLnBrk="1" hangingPunct="1">
              <a:spcBef>
                <a:spcPct val="0"/>
              </a:spcBef>
              <a:buFontTx/>
              <a:buNone/>
            </a:pPr>
            <a:r>
              <a:rPr lang="en-US" altLang="en-US" sz="2400" b="1" dirty="0">
                <a:solidFill>
                  <a:srgbClr val="C00000"/>
                </a:solidFill>
                <a:latin typeface="Arial Nova" panose="020B0504020202020204" pitchFamily="34" charset="0"/>
                <a:cs typeface="Arial" panose="020B0604020202020204" pitchFamily="34" charset="0"/>
              </a:rPr>
              <a:t>Marketing Toolkit</a:t>
            </a:r>
          </a:p>
          <a:p>
            <a:pPr eaLnBrk="1" hangingPunct="1">
              <a:spcBef>
                <a:spcPct val="0"/>
              </a:spcBef>
              <a:buFontTx/>
              <a:buNone/>
            </a:pPr>
            <a:endParaRPr lang="en-US" altLang="en-US" sz="2400" b="1" dirty="0">
              <a:solidFill>
                <a:schemeClr val="accent1">
                  <a:lumMod val="50000"/>
                </a:schemeClr>
              </a:solidFill>
              <a:latin typeface="Arial Nova" panose="020B0504020202020204" pitchFamily="34" charset="0"/>
              <a:cs typeface="Arial" panose="020B0604020202020204" pitchFamily="34" charset="0"/>
            </a:endParaRPr>
          </a:p>
          <a:p>
            <a:pPr eaLnBrk="1" hangingPunct="1">
              <a:spcBef>
                <a:spcPct val="0"/>
              </a:spcBef>
              <a:buFontTx/>
              <a:buNone/>
            </a:pPr>
            <a:r>
              <a:rPr lang="en-US" altLang="en-US" sz="2400" b="1" dirty="0">
                <a:solidFill>
                  <a:schemeClr val="accent1">
                    <a:lumMod val="50000"/>
                  </a:schemeClr>
                </a:solidFill>
                <a:latin typeface="Arial Nova" panose="020B0504020202020204" pitchFamily="34" charset="0"/>
                <a:cs typeface="Arial" panose="020B0604020202020204" pitchFamily="34" charset="0"/>
              </a:rPr>
              <a:t>Become a champion of the volunteer.</a:t>
            </a:r>
          </a:p>
          <a:p>
            <a:pPr eaLnBrk="1" hangingPunct="1">
              <a:spcBef>
                <a:spcPct val="0"/>
              </a:spcBef>
              <a:buFontTx/>
              <a:buNone/>
            </a:pPr>
            <a:endParaRPr lang="en-US" altLang="en-US" sz="2400" b="1" dirty="0">
              <a:solidFill>
                <a:schemeClr val="accent1">
                  <a:lumMod val="50000"/>
                </a:schemeClr>
              </a:solidFill>
              <a:latin typeface="Arial Nova" panose="020B0504020202020204" pitchFamily="34" charset="0"/>
              <a:cs typeface="Arial" panose="020B0604020202020204" pitchFamily="34" charset="0"/>
            </a:endParaRPr>
          </a:p>
          <a:p>
            <a:pPr eaLnBrk="1" hangingPunct="1">
              <a:spcBef>
                <a:spcPct val="0"/>
              </a:spcBef>
              <a:buFontTx/>
              <a:buNone/>
            </a:pPr>
            <a:r>
              <a:rPr lang="en-US" altLang="en-US" dirty="0">
                <a:solidFill>
                  <a:schemeClr val="accent1">
                    <a:lumMod val="50000"/>
                  </a:schemeClr>
                </a:solidFill>
                <a:latin typeface="Arial Nova" panose="020B0504020202020204" pitchFamily="34" charset="0"/>
                <a:cs typeface="Arial" panose="020B0604020202020204" pitchFamily="34" charset="0"/>
              </a:rPr>
              <a:t>Now is the time to explore making NVFC a strategic business partner. Choose ala carte or have a customized packet put together.</a:t>
            </a:r>
          </a:p>
        </p:txBody>
      </p:sp>
      <p:sp>
        <p:nvSpPr>
          <p:cNvPr id="14" name="TextBox 13">
            <a:extLst>
              <a:ext uri="{FF2B5EF4-FFF2-40B4-BE49-F238E27FC236}">
                <a16:creationId xmlns:a16="http://schemas.microsoft.com/office/drawing/2014/main" id="{32891375-877F-4D72-843D-E127CDAFD586}"/>
              </a:ext>
            </a:extLst>
          </p:cNvPr>
          <p:cNvSpPr txBox="1"/>
          <p:nvPr/>
        </p:nvSpPr>
        <p:spPr>
          <a:xfrm>
            <a:off x="6303645" y="4011067"/>
            <a:ext cx="4352925" cy="2185214"/>
          </a:xfrm>
          <a:prstGeom prst="rect">
            <a:avLst/>
          </a:prstGeom>
          <a:noFill/>
        </p:spPr>
        <p:txBody>
          <a:bodyPr wrap="square" rtlCol="0">
            <a:spAutoFit/>
          </a:bodyPr>
          <a:lstStyle/>
          <a:p>
            <a:r>
              <a:rPr lang="en-US" sz="2400" b="1" dirty="0">
                <a:solidFill>
                  <a:srgbClr val="C00000"/>
                </a:solidFill>
              </a:rPr>
              <a:t>CONTACT:</a:t>
            </a:r>
          </a:p>
          <a:p>
            <a:r>
              <a:rPr lang="en-US" sz="2400" b="1" dirty="0"/>
              <a:t>Meg Goldberg</a:t>
            </a:r>
          </a:p>
          <a:p>
            <a:r>
              <a:rPr lang="en-US" sz="2400" b="1" dirty="0"/>
              <a:t>Engagement Manager</a:t>
            </a:r>
          </a:p>
          <a:p>
            <a:endParaRPr lang="en-US" sz="2400" b="1" dirty="0"/>
          </a:p>
          <a:p>
            <a:r>
              <a:rPr lang="en-US" sz="2000" b="1" dirty="0"/>
              <a:t>202.887.5700 x117</a:t>
            </a:r>
          </a:p>
          <a:p>
            <a:r>
              <a:rPr lang="en-US" sz="2000" b="1" dirty="0">
                <a:hlinkClick r:id="rId3"/>
              </a:rPr>
              <a:t>meg@nvfc.org</a:t>
            </a:r>
            <a:endParaRPr lang="en-US" sz="2000" b="1" dirty="0"/>
          </a:p>
        </p:txBody>
      </p:sp>
      <p:sp>
        <p:nvSpPr>
          <p:cNvPr id="2" name="TextBox 1">
            <a:extLst>
              <a:ext uri="{FF2B5EF4-FFF2-40B4-BE49-F238E27FC236}">
                <a16:creationId xmlns:a16="http://schemas.microsoft.com/office/drawing/2014/main" id="{E56B09C8-6582-4830-86B7-91EE9642CC56}"/>
              </a:ext>
            </a:extLst>
          </p:cNvPr>
          <p:cNvSpPr txBox="1"/>
          <p:nvPr/>
        </p:nvSpPr>
        <p:spPr>
          <a:xfrm>
            <a:off x="3249956" y="5185501"/>
            <a:ext cx="1932266" cy="1631216"/>
          </a:xfrm>
          <a:prstGeom prst="rect">
            <a:avLst/>
          </a:prstGeom>
          <a:noFill/>
        </p:spPr>
        <p:txBody>
          <a:bodyPr wrap="square" rtlCol="0">
            <a:spAutoFit/>
          </a:bodyPr>
          <a:lstStyle/>
          <a:p>
            <a:pPr algn="r"/>
            <a:r>
              <a:rPr lang="en-US" sz="1600" b="1">
                <a:solidFill>
                  <a:schemeClr val="accent5">
                    <a:lumMod val="20000"/>
                    <a:lumOff val="80000"/>
                  </a:schemeClr>
                </a:solidFill>
              </a:rPr>
              <a:t>712 H Street. NE</a:t>
            </a:r>
          </a:p>
          <a:p>
            <a:pPr algn="r"/>
            <a:r>
              <a:rPr lang="en-US" sz="1600" b="1">
                <a:solidFill>
                  <a:schemeClr val="accent5">
                    <a:lumMod val="20000"/>
                    <a:lumOff val="80000"/>
                  </a:schemeClr>
                </a:solidFill>
              </a:rPr>
              <a:t>Suite 1478</a:t>
            </a:r>
          </a:p>
          <a:p>
            <a:pPr algn="r"/>
            <a:r>
              <a:rPr lang="en-US" sz="1600" b="1">
                <a:solidFill>
                  <a:schemeClr val="accent5">
                    <a:lumMod val="20000"/>
                    <a:lumOff val="80000"/>
                  </a:schemeClr>
                </a:solidFill>
              </a:rPr>
              <a:t>Washington, DC 20002</a:t>
            </a:r>
          </a:p>
          <a:p>
            <a:pPr algn="r"/>
            <a:r>
              <a:rPr lang="en-US" sz="1600" b="1">
                <a:solidFill>
                  <a:schemeClr val="accent5">
                    <a:lumMod val="20000"/>
                    <a:lumOff val="80000"/>
                  </a:schemeClr>
                </a:solidFill>
              </a:rPr>
              <a:t>202.887.5700</a:t>
            </a:r>
          </a:p>
          <a:p>
            <a:pPr algn="r"/>
            <a:r>
              <a:rPr lang="en-US" sz="1600" b="1">
                <a:solidFill>
                  <a:schemeClr val="bg1"/>
                </a:solidFill>
                <a:hlinkClick r:id="rId4">
                  <a:extLst>
                    <a:ext uri="{A12FA001-AC4F-418D-AE19-62706E023703}">
                      <ahyp:hlinkClr xmlns:ahyp="http://schemas.microsoft.com/office/drawing/2018/hyperlinkcolor" val="tx"/>
                    </a:ext>
                  </a:extLst>
                </a:hlinkClick>
              </a:rPr>
              <a:t>www.NVFC.org</a:t>
            </a:r>
            <a:endParaRPr lang="en-US" b="1">
              <a:solidFill>
                <a:schemeClr val="bg1"/>
              </a:solidFill>
            </a:endParaRPr>
          </a:p>
        </p:txBody>
      </p:sp>
    </p:spTree>
    <p:extLst>
      <p:ext uri="{BB962C8B-B14F-4D97-AF65-F5344CB8AC3E}">
        <p14:creationId xmlns:p14="http://schemas.microsoft.com/office/powerpoint/2010/main" val="238193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B6B66-849C-4C2F-ACFD-8D7A60E18765}"/>
              </a:ext>
            </a:extLst>
          </p:cNvPr>
          <p:cNvSpPr>
            <a:spLocks noGrp="1"/>
          </p:cNvSpPr>
          <p:nvPr>
            <p:ph type="title"/>
          </p:nvPr>
        </p:nvSpPr>
        <p:spPr>
          <a:xfrm>
            <a:off x="2517139" y="204943"/>
            <a:ext cx="9391326" cy="1613224"/>
          </a:xfrm>
        </p:spPr>
        <p:txBody>
          <a:bodyPr>
            <a:normAutofit fontScale="90000"/>
          </a:bodyPr>
          <a:lstStyle/>
          <a:p>
            <a:r>
              <a:rPr lang="en-US" dirty="0">
                <a:solidFill>
                  <a:srgbClr val="C00000"/>
                </a:solidFill>
                <a:latin typeface="+mn-lt"/>
              </a:rPr>
              <a:t>Why Partner	</a:t>
            </a:r>
            <a:r>
              <a:rPr lang="en-US" sz="22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Sponsorships are a strategic way to increase your brand</a:t>
            </a:r>
            <a:br>
              <a:rPr lang="en-US" sz="22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br>
            <a:r>
              <a:rPr lang="en-US" sz="22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			recognition, build relations, and increase sales leads by</a:t>
            </a:r>
            <a:br>
              <a:rPr lang="en-US" sz="22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br>
            <a:r>
              <a:rPr lang="en-US" sz="22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			partnering on high-profile activities.</a:t>
            </a:r>
            <a:br>
              <a:rPr lang="en-US" dirty="0">
                <a:solidFill>
                  <a:srgbClr val="C00000"/>
                </a:solidFill>
                <a:latin typeface="Calibri" panose="020F0502020204030204" pitchFamily="34" charset="0"/>
                <a:ea typeface="Calibri" panose="020F0502020204030204" pitchFamily="34" charset="0"/>
                <a:cs typeface="Times New Roman" panose="02020603050405020304" pitchFamily="18" charset="0"/>
              </a:rPr>
            </a:br>
            <a:endParaRPr lang="en-US" dirty="0">
              <a:solidFill>
                <a:srgbClr val="C00000"/>
              </a:solidFill>
              <a:latin typeface="+mn-lt"/>
            </a:endParaRPr>
          </a:p>
        </p:txBody>
      </p:sp>
      <p:pic>
        <p:nvPicPr>
          <p:cNvPr id="8" name="Content Placeholder 7" descr="A picture containing drawing, clock&#10;&#10;Description automatically generated">
            <a:extLst>
              <a:ext uri="{FF2B5EF4-FFF2-40B4-BE49-F238E27FC236}">
                <a16:creationId xmlns:a16="http://schemas.microsoft.com/office/drawing/2014/main" id="{B49514D5-AE0D-4F37-A6C2-E554DADCB9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560" y="5111585"/>
            <a:ext cx="1346200" cy="399884"/>
          </a:xfrm>
        </p:spPr>
      </p:pic>
      <p:sp>
        <p:nvSpPr>
          <p:cNvPr id="4" name="Rectangle 3">
            <a:extLst>
              <a:ext uri="{FF2B5EF4-FFF2-40B4-BE49-F238E27FC236}">
                <a16:creationId xmlns:a16="http://schemas.microsoft.com/office/drawing/2014/main" id="{EDBDA698-2F8F-4A9D-8145-16E519888D3C}"/>
              </a:ext>
            </a:extLst>
          </p:cNvPr>
          <p:cNvSpPr/>
          <p:nvPr/>
        </p:nvSpPr>
        <p:spPr>
          <a:xfrm>
            <a:off x="0" y="0"/>
            <a:ext cx="1513840" cy="6858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29EA776-FEC3-4F47-90B5-EE6BD12B24B5}"/>
              </a:ext>
            </a:extLst>
          </p:cNvPr>
          <p:cNvSpPr txBox="1"/>
          <p:nvPr/>
        </p:nvSpPr>
        <p:spPr>
          <a:xfrm>
            <a:off x="756920" y="180459"/>
            <a:ext cx="751840" cy="369332"/>
          </a:xfrm>
          <a:prstGeom prst="rect">
            <a:avLst/>
          </a:prstGeom>
          <a:noFill/>
        </p:spPr>
        <p:txBody>
          <a:bodyPr wrap="square" rtlCol="0">
            <a:spAutoFit/>
          </a:bodyPr>
          <a:lstStyle/>
          <a:p>
            <a:r>
              <a:rPr lang="en-US">
                <a:solidFill>
                  <a:srgbClr val="FFFF00"/>
                </a:solidFill>
              </a:rPr>
              <a:t>NVFC</a:t>
            </a:r>
          </a:p>
        </p:txBody>
      </p:sp>
      <p:sp>
        <p:nvSpPr>
          <p:cNvPr id="6" name="TextBox 5">
            <a:extLst>
              <a:ext uri="{FF2B5EF4-FFF2-40B4-BE49-F238E27FC236}">
                <a16:creationId xmlns:a16="http://schemas.microsoft.com/office/drawing/2014/main" id="{047CE8EC-509C-4401-8211-0F8A6AC923B7}"/>
              </a:ext>
            </a:extLst>
          </p:cNvPr>
          <p:cNvSpPr txBox="1"/>
          <p:nvPr/>
        </p:nvSpPr>
        <p:spPr>
          <a:xfrm>
            <a:off x="0" y="625296"/>
            <a:ext cx="1508760" cy="1731243"/>
          </a:xfrm>
          <a:prstGeom prst="rect">
            <a:avLst/>
          </a:prstGeom>
          <a:noFill/>
        </p:spPr>
        <p:txBody>
          <a:bodyPr wrap="square" rtlCol="0">
            <a:spAutoFit/>
          </a:bodyPr>
          <a:lstStyle/>
          <a:p>
            <a:pPr algn="r"/>
            <a:r>
              <a:rPr lang="en-US" dirty="0">
                <a:solidFill>
                  <a:schemeClr val="bg1"/>
                </a:solidFill>
              </a:rPr>
              <a:t>Corporate Sponsorship</a:t>
            </a:r>
          </a:p>
          <a:p>
            <a:pPr algn="r"/>
            <a:endParaRPr lang="en-US" sz="1050" dirty="0">
              <a:solidFill>
                <a:schemeClr val="bg1"/>
              </a:solidFill>
            </a:endParaRPr>
          </a:p>
          <a:p>
            <a:pPr algn="r"/>
            <a:r>
              <a:rPr lang="en-US" sz="2000" dirty="0">
                <a:solidFill>
                  <a:schemeClr val="bg1"/>
                </a:solidFill>
              </a:rPr>
              <a:t>KEY BUSINESS STRATEGY</a:t>
            </a:r>
          </a:p>
        </p:txBody>
      </p:sp>
      <p:pic>
        <p:nvPicPr>
          <p:cNvPr id="10" name="Picture 9" descr="A picture containing drawing, clock&#10;&#10;Description automatically generated">
            <a:extLst>
              <a:ext uri="{FF2B5EF4-FFF2-40B4-BE49-F238E27FC236}">
                <a16:creationId xmlns:a16="http://schemas.microsoft.com/office/drawing/2014/main" id="{0421975F-FE0C-4854-A665-311724D09F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80" y="6342543"/>
            <a:ext cx="1127760" cy="334998"/>
          </a:xfrm>
          <a:prstGeom prst="rect">
            <a:avLst/>
          </a:prstGeom>
        </p:spPr>
      </p:pic>
      <p:sp>
        <p:nvSpPr>
          <p:cNvPr id="14" name="TextBox 13">
            <a:extLst>
              <a:ext uri="{FF2B5EF4-FFF2-40B4-BE49-F238E27FC236}">
                <a16:creationId xmlns:a16="http://schemas.microsoft.com/office/drawing/2014/main" id="{CC8ABE5F-97ED-467D-9897-D34C52CDD58B}"/>
              </a:ext>
            </a:extLst>
          </p:cNvPr>
          <p:cNvSpPr txBox="1"/>
          <p:nvPr/>
        </p:nvSpPr>
        <p:spPr>
          <a:xfrm>
            <a:off x="1740580" y="2356539"/>
            <a:ext cx="3519759" cy="4247317"/>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NVFC is also unique in that its leadership is made up of representatives of 47 state fire service associations. This network provides perspective as well as a network of experts with extension into the volunteer boots on the ground – in their state and nationally.</a:t>
            </a:r>
          </a:p>
          <a:p>
            <a:endParaRPr lang="en-US" sz="14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endParaRPr lang="en-US"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r>
              <a:rPr lang="en-US"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We’re committed to offer you a valuable and effective custom package that is developed to fit your company’s goals.</a:t>
            </a:r>
          </a:p>
        </p:txBody>
      </p:sp>
      <p:pic>
        <p:nvPicPr>
          <p:cNvPr id="16" name="Picture 15" descr="A person in a suit&#10;&#10;Description automatically generated">
            <a:extLst>
              <a:ext uri="{FF2B5EF4-FFF2-40B4-BE49-F238E27FC236}">
                <a16:creationId xmlns:a16="http://schemas.microsoft.com/office/drawing/2014/main" id="{4995F40C-D341-1FF6-10BC-FE8E99483C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6542" y="2702152"/>
            <a:ext cx="3482898" cy="3785652"/>
          </a:xfrm>
          <a:prstGeom prst="rect">
            <a:avLst/>
          </a:prstGeom>
        </p:spPr>
      </p:pic>
      <p:sp>
        <p:nvSpPr>
          <p:cNvPr id="9" name="TextBox 8">
            <a:extLst>
              <a:ext uri="{FF2B5EF4-FFF2-40B4-BE49-F238E27FC236}">
                <a16:creationId xmlns:a16="http://schemas.microsoft.com/office/drawing/2014/main" id="{4773B63C-A642-491B-A239-90A69253C023}"/>
              </a:ext>
            </a:extLst>
          </p:cNvPr>
          <p:cNvSpPr txBox="1"/>
          <p:nvPr/>
        </p:nvSpPr>
        <p:spPr>
          <a:xfrm>
            <a:off x="5304810" y="2702152"/>
            <a:ext cx="3354996" cy="3785652"/>
          </a:xfrm>
          <a:prstGeom prst="rect">
            <a:avLst/>
          </a:prstGeom>
          <a:solidFill>
            <a:schemeClr val="accent1">
              <a:lumMod val="20000"/>
              <a:lumOff val="80000"/>
            </a:schemeClr>
          </a:solidFill>
        </p:spPr>
        <p:txBody>
          <a:bodyPr wrap="square" rtlCol="0">
            <a:spAutoFit/>
          </a:bodyPr>
          <a:lstStyle/>
          <a:p>
            <a:r>
              <a:rPr lang="en-US" b="1" i="1" dirty="0"/>
              <a:t>NVFC has allowed us to build new connections across the country and forged many lifetime friendships. Together, we can all make a difference in the health and safety of firefighters from coast to coast. The future is bright and we look forward to our </a:t>
            </a:r>
            <a:r>
              <a:rPr lang="en-US" b="1" dirty="0"/>
              <a:t>continued partnership. </a:t>
            </a:r>
          </a:p>
          <a:p>
            <a:r>
              <a:rPr lang="en-US" sz="1400" b="1" dirty="0"/>
              <a:t> </a:t>
            </a:r>
          </a:p>
          <a:p>
            <a:pPr lvl="1"/>
            <a:r>
              <a:rPr lang="en-US" sz="1400" b="1" dirty="0"/>
              <a:t>David C. Denniston </a:t>
            </a:r>
          </a:p>
          <a:p>
            <a:pPr lvl="1"/>
            <a:r>
              <a:rPr lang="en-US" sz="1400" b="1" dirty="0"/>
              <a:t>Director of Risk Management</a:t>
            </a:r>
          </a:p>
          <a:p>
            <a:r>
              <a:rPr lang="en-US" dirty="0"/>
              <a:t> </a:t>
            </a:r>
          </a:p>
          <a:p>
            <a:endParaRPr lang="en-US" dirty="0"/>
          </a:p>
        </p:txBody>
      </p:sp>
      <p:sp>
        <p:nvSpPr>
          <p:cNvPr id="17" name="TextBox 16">
            <a:extLst>
              <a:ext uri="{FF2B5EF4-FFF2-40B4-BE49-F238E27FC236}">
                <a16:creationId xmlns:a16="http://schemas.microsoft.com/office/drawing/2014/main" id="{BBEDA8C6-32F6-72DA-938D-284DF2BCC7CA}"/>
              </a:ext>
            </a:extLst>
          </p:cNvPr>
          <p:cNvSpPr txBox="1"/>
          <p:nvPr/>
        </p:nvSpPr>
        <p:spPr>
          <a:xfrm>
            <a:off x="1740580" y="1473996"/>
            <a:ext cx="9611832" cy="923330"/>
          </a:xfrm>
          <a:prstGeom prst="rect">
            <a:avLst/>
          </a:prstGeom>
          <a:noFill/>
        </p:spPr>
        <p:txBody>
          <a:bodyPr wrap="square" rtlCol="0">
            <a:spAutoFit/>
          </a:bodyPr>
          <a:lstStyle/>
          <a:p>
            <a:r>
              <a:rPr lang="en-US" sz="1800" b="1" dirty="0">
                <a:effectLst/>
                <a:latin typeface="Calibri" panose="020F0502020204030204" pitchFamily="34" charset="0"/>
                <a:ea typeface="Calibri" panose="020F0502020204030204" pitchFamily="34" charset="0"/>
                <a:cs typeface="Times New Roman" panose="02020603050405020304" pitchFamily="18" charset="0"/>
              </a:rPr>
              <a:t>NVFC has your audience. </a:t>
            </a:r>
            <a:r>
              <a:rPr lang="en-US" sz="1800" dirty="0">
                <a:effectLst/>
                <a:latin typeface="Calibri" panose="020F0502020204030204" pitchFamily="34" charset="0"/>
                <a:ea typeface="Calibri" panose="020F0502020204030204" pitchFamily="34" charset="0"/>
                <a:cs typeface="Times New Roman" panose="02020603050405020304" pitchFamily="18" charset="0"/>
              </a:rPr>
              <a:t>Through its valued benefits, resources, training and education, programs and advocacy, NVFC’s reach continues to grow every year.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11" name="Picture 9">
            <a:extLst>
              <a:ext uri="{FF2B5EF4-FFF2-40B4-BE49-F238E27FC236}">
                <a16:creationId xmlns:a16="http://schemas.microsoft.com/office/drawing/2014/main" id="{B193C0A6-5474-4E8E-8EDD-A9A88AA0B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5237" y="5998398"/>
            <a:ext cx="1454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7558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B6B66-849C-4C2F-ACFD-8D7A60E18765}"/>
              </a:ext>
            </a:extLst>
          </p:cNvPr>
          <p:cNvSpPr>
            <a:spLocks noGrp="1"/>
          </p:cNvSpPr>
          <p:nvPr>
            <p:ph type="title"/>
          </p:nvPr>
        </p:nvSpPr>
        <p:spPr>
          <a:xfrm>
            <a:off x="2046922" y="0"/>
            <a:ext cx="9978502" cy="1325563"/>
          </a:xfrm>
        </p:spPr>
        <p:txBody>
          <a:bodyPr/>
          <a:lstStyle/>
          <a:p>
            <a:r>
              <a:rPr lang="en-US" dirty="0">
                <a:solidFill>
                  <a:srgbClr val="C00000"/>
                </a:solidFill>
                <a:latin typeface="+mn-lt"/>
              </a:rPr>
              <a:t>Corporate Partnerships with Impact</a:t>
            </a:r>
          </a:p>
        </p:txBody>
      </p:sp>
      <p:pic>
        <p:nvPicPr>
          <p:cNvPr id="8" name="Content Placeholder 7" descr="A picture containing drawing, clock&#10;&#10;Description automatically generated">
            <a:extLst>
              <a:ext uri="{FF2B5EF4-FFF2-40B4-BE49-F238E27FC236}">
                <a16:creationId xmlns:a16="http://schemas.microsoft.com/office/drawing/2014/main" id="{B49514D5-AE0D-4F37-A6C2-E554DADCB9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560" y="5111585"/>
            <a:ext cx="1346200" cy="399884"/>
          </a:xfrm>
        </p:spPr>
      </p:pic>
      <p:sp>
        <p:nvSpPr>
          <p:cNvPr id="4" name="Rectangle 3">
            <a:extLst>
              <a:ext uri="{FF2B5EF4-FFF2-40B4-BE49-F238E27FC236}">
                <a16:creationId xmlns:a16="http://schemas.microsoft.com/office/drawing/2014/main" id="{EDBDA698-2F8F-4A9D-8145-16E519888D3C}"/>
              </a:ext>
            </a:extLst>
          </p:cNvPr>
          <p:cNvSpPr/>
          <p:nvPr/>
        </p:nvSpPr>
        <p:spPr>
          <a:xfrm>
            <a:off x="0" y="0"/>
            <a:ext cx="1513840" cy="6858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29EA776-FEC3-4F47-90B5-EE6BD12B24B5}"/>
              </a:ext>
            </a:extLst>
          </p:cNvPr>
          <p:cNvSpPr txBox="1"/>
          <p:nvPr/>
        </p:nvSpPr>
        <p:spPr>
          <a:xfrm>
            <a:off x="756920" y="180459"/>
            <a:ext cx="751840" cy="369332"/>
          </a:xfrm>
          <a:prstGeom prst="rect">
            <a:avLst/>
          </a:prstGeom>
          <a:noFill/>
        </p:spPr>
        <p:txBody>
          <a:bodyPr wrap="square" rtlCol="0">
            <a:spAutoFit/>
          </a:bodyPr>
          <a:lstStyle/>
          <a:p>
            <a:r>
              <a:rPr lang="en-US">
                <a:solidFill>
                  <a:srgbClr val="FFFF00"/>
                </a:solidFill>
              </a:rPr>
              <a:t>NVFC</a:t>
            </a:r>
          </a:p>
        </p:txBody>
      </p:sp>
      <p:sp>
        <p:nvSpPr>
          <p:cNvPr id="6" name="TextBox 5">
            <a:extLst>
              <a:ext uri="{FF2B5EF4-FFF2-40B4-BE49-F238E27FC236}">
                <a16:creationId xmlns:a16="http://schemas.microsoft.com/office/drawing/2014/main" id="{047CE8EC-509C-4401-8211-0F8A6AC923B7}"/>
              </a:ext>
            </a:extLst>
          </p:cNvPr>
          <p:cNvSpPr txBox="1"/>
          <p:nvPr/>
        </p:nvSpPr>
        <p:spPr>
          <a:xfrm>
            <a:off x="0" y="625296"/>
            <a:ext cx="1508760" cy="1731243"/>
          </a:xfrm>
          <a:prstGeom prst="rect">
            <a:avLst/>
          </a:prstGeom>
          <a:noFill/>
        </p:spPr>
        <p:txBody>
          <a:bodyPr wrap="square" rtlCol="0">
            <a:spAutoFit/>
          </a:bodyPr>
          <a:lstStyle/>
          <a:p>
            <a:pPr algn="r"/>
            <a:r>
              <a:rPr lang="en-US" dirty="0">
                <a:solidFill>
                  <a:schemeClr val="bg1"/>
                </a:solidFill>
              </a:rPr>
              <a:t>Corporate Sponsorship</a:t>
            </a:r>
          </a:p>
          <a:p>
            <a:pPr algn="r"/>
            <a:endParaRPr lang="en-US" sz="1050" dirty="0">
              <a:solidFill>
                <a:schemeClr val="bg1"/>
              </a:solidFill>
            </a:endParaRPr>
          </a:p>
          <a:p>
            <a:pPr algn="r"/>
            <a:r>
              <a:rPr lang="en-US" sz="2000" dirty="0">
                <a:solidFill>
                  <a:schemeClr val="bg1"/>
                </a:solidFill>
              </a:rPr>
              <a:t>KEY BUSINESS STRATEGY</a:t>
            </a:r>
          </a:p>
        </p:txBody>
      </p:sp>
      <p:pic>
        <p:nvPicPr>
          <p:cNvPr id="10" name="Picture 9" descr="A picture containing drawing, clock&#10;&#10;Description automatically generated">
            <a:extLst>
              <a:ext uri="{FF2B5EF4-FFF2-40B4-BE49-F238E27FC236}">
                <a16:creationId xmlns:a16="http://schemas.microsoft.com/office/drawing/2014/main" id="{0421975F-FE0C-4854-A665-311724D09F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80" y="6342543"/>
            <a:ext cx="1127760" cy="334998"/>
          </a:xfrm>
          <a:prstGeom prst="rect">
            <a:avLst/>
          </a:prstGeom>
        </p:spPr>
      </p:pic>
      <p:sp>
        <p:nvSpPr>
          <p:cNvPr id="13" name="TextBox 12">
            <a:extLst>
              <a:ext uri="{FF2B5EF4-FFF2-40B4-BE49-F238E27FC236}">
                <a16:creationId xmlns:a16="http://schemas.microsoft.com/office/drawing/2014/main" id="{494A401D-DF9D-4BC0-AF45-25F3997EA765}"/>
              </a:ext>
            </a:extLst>
          </p:cNvPr>
          <p:cNvSpPr txBox="1"/>
          <p:nvPr/>
        </p:nvSpPr>
        <p:spPr>
          <a:xfrm>
            <a:off x="2425090" y="2078489"/>
            <a:ext cx="5793401" cy="449353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Multi-channel marketing plan that may include announcements in newsletters, NVFC web site, social posts, &amp; eblasts</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Opportunities for direct access to conference attendees and NVFC leadership</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Opportunities to address meeting attendees &amp; webinar registrants</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Access to registration lists</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Opportunities to be seen as an industry authority through webinars, presentations at meetings, and thought-leader articles</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Opportunity to provide giveaways and member discounts</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Administrative support</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Opportunity to broaden your brand</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sz="1600" i="1" dirty="0">
                <a:latin typeface="Calibri" panose="020F0502020204030204" pitchFamily="34" charset="0"/>
                <a:ea typeface="Calibri" panose="020F0502020204030204" pitchFamily="34" charset="0"/>
                <a:cs typeface="Times New Roman" panose="02020603050405020304" pitchFamily="18" charset="0"/>
              </a:rPr>
              <a:t>* Benefits vary based on sponsor package</a:t>
            </a:r>
          </a:p>
        </p:txBody>
      </p:sp>
      <p:pic>
        <p:nvPicPr>
          <p:cNvPr id="21" name="Picture 20" descr="A group of people looking at a table with posters&#10;&#10;Description automatically generated">
            <a:extLst>
              <a:ext uri="{FF2B5EF4-FFF2-40B4-BE49-F238E27FC236}">
                <a16:creationId xmlns:a16="http://schemas.microsoft.com/office/drawing/2014/main" id="{C803A0C1-7570-1EEF-8A08-1851EBBC6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072255" y="2636153"/>
            <a:ext cx="4235873" cy="3176905"/>
          </a:xfrm>
          <a:prstGeom prst="rect">
            <a:avLst/>
          </a:prstGeom>
        </p:spPr>
      </p:pic>
      <p:sp>
        <p:nvSpPr>
          <p:cNvPr id="3" name="TextBox 2">
            <a:extLst>
              <a:ext uri="{FF2B5EF4-FFF2-40B4-BE49-F238E27FC236}">
                <a16:creationId xmlns:a16="http://schemas.microsoft.com/office/drawing/2014/main" id="{50CF373F-4341-A39C-E751-9F854153F22C}"/>
              </a:ext>
            </a:extLst>
          </p:cNvPr>
          <p:cNvSpPr txBox="1"/>
          <p:nvPr/>
        </p:nvSpPr>
        <p:spPr>
          <a:xfrm>
            <a:off x="2041842" y="1115952"/>
            <a:ext cx="8816009" cy="1200329"/>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NVFC will listen and work with you to build a program that fits your need and budget. Whether you want a unique program, product giveaway, or individual sponsorship, you’ll get visibility and a solid team behind you.</a:t>
            </a:r>
          </a:p>
          <a:p>
            <a:endParaRPr lang="en-US" dirty="0"/>
          </a:p>
        </p:txBody>
      </p:sp>
    </p:spTree>
    <p:extLst>
      <p:ext uri="{BB962C8B-B14F-4D97-AF65-F5344CB8AC3E}">
        <p14:creationId xmlns:p14="http://schemas.microsoft.com/office/powerpoint/2010/main" val="2517027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F24A09B-713F-43FC-AB6E-B88083968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2D4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90B96DE-BE1C-4A37-86B8-562AC7DBC3CC}"/>
              </a:ext>
            </a:extLst>
          </p:cNvPr>
          <p:cNvSpPr txBox="1"/>
          <p:nvPr/>
        </p:nvSpPr>
        <p:spPr>
          <a:xfrm>
            <a:off x="646744" y="640080"/>
            <a:ext cx="4173905" cy="5577818"/>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5400" kern="1200" dirty="0">
                <a:solidFill>
                  <a:srgbClr val="FFFFFF"/>
                </a:solidFill>
                <a:latin typeface="+mj-lt"/>
                <a:ea typeface="+mj-ea"/>
                <a:cs typeface="+mj-cs"/>
              </a:rPr>
              <a:t>TRAINING</a:t>
            </a:r>
          </a:p>
          <a:p>
            <a:pPr algn="r">
              <a:lnSpc>
                <a:spcPct val="90000"/>
              </a:lnSpc>
              <a:spcBef>
                <a:spcPct val="0"/>
              </a:spcBef>
              <a:spcAft>
                <a:spcPts val="600"/>
              </a:spcAft>
            </a:pPr>
            <a:endParaRPr lang="en-US" sz="900" kern="1200" dirty="0">
              <a:solidFill>
                <a:srgbClr val="FFFFFF"/>
              </a:solidFill>
              <a:latin typeface="+mj-lt"/>
              <a:ea typeface="+mj-ea"/>
              <a:cs typeface="+mj-cs"/>
            </a:endParaRPr>
          </a:p>
          <a:p>
            <a:pPr algn="r">
              <a:lnSpc>
                <a:spcPct val="90000"/>
              </a:lnSpc>
              <a:spcBef>
                <a:spcPct val="0"/>
              </a:spcBef>
              <a:spcAft>
                <a:spcPts val="600"/>
              </a:spcAft>
            </a:pPr>
            <a:r>
              <a:rPr lang="en-US" sz="3200" kern="1200" dirty="0">
                <a:solidFill>
                  <a:srgbClr val="FFFFFF"/>
                </a:solidFill>
                <a:ea typeface="+mj-ea"/>
                <a:cs typeface="+mj-cs"/>
              </a:rPr>
              <a:t>Building a</a:t>
            </a:r>
          </a:p>
          <a:p>
            <a:pPr algn="r">
              <a:lnSpc>
                <a:spcPct val="90000"/>
              </a:lnSpc>
              <a:spcBef>
                <a:spcPct val="0"/>
              </a:spcBef>
              <a:spcAft>
                <a:spcPts val="600"/>
              </a:spcAft>
            </a:pPr>
            <a:r>
              <a:rPr lang="en-US" sz="3200" kern="1200" dirty="0">
                <a:solidFill>
                  <a:srgbClr val="FFFFFF"/>
                </a:solidFill>
                <a:ea typeface="+mj-ea"/>
                <a:cs typeface="+mj-cs"/>
              </a:rPr>
              <a:t> Prepared</a:t>
            </a:r>
          </a:p>
          <a:p>
            <a:pPr algn="r">
              <a:lnSpc>
                <a:spcPct val="90000"/>
              </a:lnSpc>
              <a:spcBef>
                <a:spcPct val="0"/>
              </a:spcBef>
              <a:spcAft>
                <a:spcPts val="600"/>
              </a:spcAft>
            </a:pPr>
            <a:r>
              <a:rPr lang="en-US" sz="3200" kern="1200" dirty="0">
                <a:solidFill>
                  <a:srgbClr val="FFFFFF"/>
                </a:solidFill>
                <a:ea typeface="+mj-ea"/>
                <a:cs typeface="+mj-cs"/>
              </a:rPr>
              <a:t>Volunteer</a:t>
            </a:r>
          </a:p>
          <a:p>
            <a:pPr algn="r">
              <a:lnSpc>
                <a:spcPct val="90000"/>
              </a:lnSpc>
              <a:spcBef>
                <a:spcPct val="0"/>
              </a:spcBef>
              <a:spcAft>
                <a:spcPts val="600"/>
              </a:spcAft>
            </a:pPr>
            <a:r>
              <a:rPr lang="en-US" sz="3200" kern="1200" dirty="0">
                <a:solidFill>
                  <a:srgbClr val="FFFFFF"/>
                </a:solidFill>
                <a:ea typeface="+mj-ea"/>
                <a:cs typeface="+mj-cs"/>
              </a:rPr>
              <a:t>1st Responder Workforce</a:t>
            </a:r>
          </a:p>
        </p:txBody>
      </p:sp>
      <p:cxnSp>
        <p:nvCxnSpPr>
          <p:cNvPr id="19" name="Straight Connector 18">
            <a:extLst>
              <a:ext uri="{FF2B5EF4-FFF2-40B4-BE49-F238E27FC236}">
                <a16:creationId xmlns:a16="http://schemas.microsoft.com/office/drawing/2014/main" id="{0B91AB35-C3B4-4B70-B3DD-13D63B7DA2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3975"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B96C6A7A-39C3-4A09-908C-0367148CAE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3294" y="5841013"/>
            <a:ext cx="1757427" cy="540409"/>
          </a:xfrm>
          <a:prstGeom prst="rect">
            <a:avLst/>
          </a:prstGeom>
        </p:spPr>
      </p:pic>
      <p:sp>
        <p:nvSpPr>
          <p:cNvPr id="9" name="TextBox 8">
            <a:extLst>
              <a:ext uri="{FF2B5EF4-FFF2-40B4-BE49-F238E27FC236}">
                <a16:creationId xmlns:a16="http://schemas.microsoft.com/office/drawing/2014/main" id="{644C8E2B-3835-433A-89CC-45B5D1397CB2}"/>
              </a:ext>
            </a:extLst>
          </p:cNvPr>
          <p:cNvSpPr txBox="1"/>
          <p:nvPr/>
        </p:nvSpPr>
        <p:spPr>
          <a:xfrm>
            <a:off x="1244510" y="832090"/>
            <a:ext cx="3686175" cy="369332"/>
          </a:xfrm>
          <a:prstGeom prst="rect">
            <a:avLst/>
          </a:prstGeom>
          <a:noFill/>
        </p:spPr>
        <p:txBody>
          <a:bodyPr wrap="square" rtlCol="0">
            <a:spAutoFit/>
          </a:bodyPr>
          <a:lstStyle/>
          <a:p>
            <a:r>
              <a:rPr lang="en-US">
                <a:solidFill>
                  <a:srgbClr val="FFFF00"/>
                </a:solidFill>
              </a:rPr>
              <a:t>NATIONAL VOLUNTEER FIRE COUNCIL</a:t>
            </a:r>
          </a:p>
        </p:txBody>
      </p:sp>
      <p:sp>
        <p:nvSpPr>
          <p:cNvPr id="11" name="TextBox 10">
            <a:extLst>
              <a:ext uri="{FF2B5EF4-FFF2-40B4-BE49-F238E27FC236}">
                <a16:creationId xmlns:a16="http://schemas.microsoft.com/office/drawing/2014/main" id="{1D4FFC1F-EC79-49F3-8AEB-4A4F4C4C329A}"/>
              </a:ext>
            </a:extLst>
          </p:cNvPr>
          <p:cNvSpPr txBox="1"/>
          <p:nvPr/>
        </p:nvSpPr>
        <p:spPr>
          <a:xfrm>
            <a:off x="6303645" y="669529"/>
            <a:ext cx="2392680" cy="738664"/>
          </a:xfrm>
          <a:prstGeom prst="rect">
            <a:avLst/>
          </a:prstGeom>
          <a:noFill/>
        </p:spPr>
        <p:txBody>
          <a:bodyPr wrap="square" rtlCol="0">
            <a:spAutoFit/>
          </a:bodyPr>
          <a:lstStyle/>
          <a:p>
            <a:pPr eaLnBrk="1" hangingPunct="1">
              <a:spcBef>
                <a:spcPct val="0"/>
              </a:spcBef>
              <a:buFontTx/>
              <a:buNone/>
            </a:pPr>
            <a:r>
              <a:rPr lang="en-US" altLang="en-US" sz="2400" b="1">
                <a:solidFill>
                  <a:srgbClr val="C00000"/>
                </a:solidFill>
                <a:latin typeface="Arial Nova" panose="020B0504020202020204" pitchFamily="34" charset="0"/>
                <a:cs typeface="Arial" panose="020B0604020202020204" pitchFamily="34" charset="0"/>
              </a:rPr>
              <a:t>SPONSORSHIP</a:t>
            </a:r>
          </a:p>
          <a:p>
            <a:pPr eaLnBrk="1" hangingPunct="1">
              <a:spcBef>
                <a:spcPct val="0"/>
              </a:spcBef>
              <a:buFontTx/>
              <a:buNone/>
            </a:pPr>
            <a:endParaRPr lang="en-US">
              <a:solidFill>
                <a:srgbClr val="C00000"/>
              </a:solidFill>
            </a:endParaRPr>
          </a:p>
        </p:txBody>
      </p:sp>
      <p:pic>
        <p:nvPicPr>
          <p:cNvPr id="3" name="Picture 2" descr="A picture containing drawing, plate&#10;&#10;Description automatically generated">
            <a:extLst>
              <a:ext uri="{FF2B5EF4-FFF2-40B4-BE49-F238E27FC236}">
                <a16:creationId xmlns:a16="http://schemas.microsoft.com/office/drawing/2014/main" id="{C1B5B5C7-E3DD-4B57-AD6F-81FDB1B09F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3540" y="3390581"/>
            <a:ext cx="2616067" cy="998236"/>
          </a:xfrm>
          <a:prstGeom prst="rect">
            <a:avLst/>
          </a:prstGeom>
        </p:spPr>
      </p:pic>
      <p:pic>
        <p:nvPicPr>
          <p:cNvPr id="5" name="Picture 4" descr="A picture containing drawing, plate&#10;&#10;Description automatically generated">
            <a:extLst>
              <a:ext uri="{FF2B5EF4-FFF2-40B4-BE49-F238E27FC236}">
                <a16:creationId xmlns:a16="http://schemas.microsoft.com/office/drawing/2014/main" id="{6FEB3D1F-BE13-48C6-A9C5-F40D2E7D14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1950" y="1442002"/>
            <a:ext cx="2692655" cy="1038791"/>
          </a:xfrm>
          <a:prstGeom prst="rect">
            <a:avLst/>
          </a:prstGeom>
        </p:spPr>
      </p:pic>
      <p:sp>
        <p:nvSpPr>
          <p:cNvPr id="10" name="TextBox 9">
            <a:extLst>
              <a:ext uri="{FF2B5EF4-FFF2-40B4-BE49-F238E27FC236}">
                <a16:creationId xmlns:a16="http://schemas.microsoft.com/office/drawing/2014/main" id="{11FE0436-C5F0-4AF9-B75B-0262B32BB8F7}"/>
              </a:ext>
            </a:extLst>
          </p:cNvPr>
          <p:cNvSpPr txBox="1"/>
          <p:nvPr/>
        </p:nvSpPr>
        <p:spPr>
          <a:xfrm>
            <a:off x="8819932" y="2590771"/>
            <a:ext cx="2419350" cy="369332"/>
          </a:xfrm>
          <a:prstGeom prst="rect">
            <a:avLst/>
          </a:prstGeom>
          <a:noFill/>
        </p:spPr>
        <p:txBody>
          <a:bodyPr wrap="square" rtlCol="0">
            <a:spAutoFit/>
          </a:bodyPr>
          <a:lstStyle/>
          <a:p>
            <a:r>
              <a:rPr lang="en-US" dirty="0">
                <a:solidFill>
                  <a:srgbClr val="2D4460"/>
                </a:solidFill>
              </a:rPr>
              <a:t>On-Demand Learning</a:t>
            </a:r>
          </a:p>
        </p:txBody>
      </p:sp>
      <p:sp>
        <p:nvSpPr>
          <p:cNvPr id="12" name="TextBox 11">
            <a:extLst>
              <a:ext uri="{FF2B5EF4-FFF2-40B4-BE49-F238E27FC236}">
                <a16:creationId xmlns:a16="http://schemas.microsoft.com/office/drawing/2014/main" id="{55A67430-C7D9-44F8-B161-C6A63B955700}"/>
              </a:ext>
            </a:extLst>
          </p:cNvPr>
          <p:cNvSpPr txBox="1"/>
          <p:nvPr/>
        </p:nvSpPr>
        <p:spPr>
          <a:xfrm>
            <a:off x="8889758" y="4495672"/>
            <a:ext cx="2419350" cy="369332"/>
          </a:xfrm>
          <a:prstGeom prst="rect">
            <a:avLst/>
          </a:prstGeom>
          <a:noFill/>
        </p:spPr>
        <p:txBody>
          <a:bodyPr wrap="square" rtlCol="0">
            <a:spAutoFit/>
          </a:bodyPr>
          <a:lstStyle/>
          <a:p>
            <a:r>
              <a:rPr lang="en-US" dirty="0">
                <a:solidFill>
                  <a:srgbClr val="2D4460"/>
                </a:solidFill>
              </a:rPr>
              <a:t>Webinar Series</a:t>
            </a:r>
          </a:p>
        </p:txBody>
      </p:sp>
      <p:sp>
        <p:nvSpPr>
          <p:cNvPr id="4" name="TextBox 3">
            <a:extLst>
              <a:ext uri="{FF2B5EF4-FFF2-40B4-BE49-F238E27FC236}">
                <a16:creationId xmlns:a16="http://schemas.microsoft.com/office/drawing/2014/main" id="{A11C2D65-7535-4CB0-9B98-8C50366D0842}"/>
              </a:ext>
            </a:extLst>
          </p:cNvPr>
          <p:cNvSpPr txBox="1"/>
          <p:nvPr/>
        </p:nvSpPr>
        <p:spPr>
          <a:xfrm>
            <a:off x="9006716" y="6005792"/>
            <a:ext cx="2655498" cy="369332"/>
          </a:xfrm>
          <a:prstGeom prst="rect">
            <a:avLst/>
          </a:prstGeom>
          <a:noFill/>
        </p:spPr>
        <p:txBody>
          <a:bodyPr wrap="square" rtlCol="0">
            <a:spAutoFit/>
          </a:bodyPr>
          <a:lstStyle/>
          <a:p>
            <a:r>
              <a:rPr lang="en-US" dirty="0"/>
              <a:t>Live Topical Education</a:t>
            </a:r>
          </a:p>
        </p:txBody>
      </p:sp>
      <p:pic>
        <p:nvPicPr>
          <p:cNvPr id="8" name="Picture 7" descr="Text&#10;&#10;Description automatically generated with low confidence">
            <a:extLst>
              <a:ext uri="{FF2B5EF4-FFF2-40B4-BE49-F238E27FC236}">
                <a16:creationId xmlns:a16="http://schemas.microsoft.com/office/drawing/2014/main" id="{86B4291A-3832-EC04-88E6-EC8ACC000F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685" y="5028613"/>
            <a:ext cx="2587534" cy="998236"/>
          </a:xfrm>
          <a:prstGeom prst="rect">
            <a:avLst/>
          </a:prstGeom>
        </p:spPr>
      </p:pic>
    </p:spTree>
    <p:extLst>
      <p:ext uri="{BB962C8B-B14F-4D97-AF65-F5344CB8AC3E}">
        <p14:creationId xmlns:p14="http://schemas.microsoft.com/office/powerpoint/2010/main" val="83884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B6B66-849C-4C2F-ACFD-8D7A60E18765}"/>
              </a:ext>
            </a:extLst>
          </p:cNvPr>
          <p:cNvSpPr>
            <a:spLocks noGrp="1"/>
          </p:cNvSpPr>
          <p:nvPr>
            <p:ph type="title"/>
          </p:nvPr>
        </p:nvSpPr>
        <p:spPr>
          <a:xfrm>
            <a:off x="2517140" y="274299"/>
            <a:ext cx="7157720" cy="892810"/>
          </a:xfrm>
        </p:spPr>
        <p:txBody>
          <a:bodyPr/>
          <a:lstStyle/>
          <a:p>
            <a:r>
              <a:rPr lang="en-US">
                <a:solidFill>
                  <a:srgbClr val="C00000"/>
                </a:solidFill>
                <a:latin typeface="+mn-lt"/>
              </a:rPr>
              <a:t>Training &amp; Education</a:t>
            </a:r>
          </a:p>
        </p:txBody>
      </p:sp>
      <p:pic>
        <p:nvPicPr>
          <p:cNvPr id="8" name="Content Placeholder 7" descr="A picture containing drawing, clock&#10;&#10;Description automatically generated">
            <a:extLst>
              <a:ext uri="{FF2B5EF4-FFF2-40B4-BE49-F238E27FC236}">
                <a16:creationId xmlns:a16="http://schemas.microsoft.com/office/drawing/2014/main" id="{B49514D5-AE0D-4F37-A6C2-E554DADCB9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560" y="5111585"/>
            <a:ext cx="1346200" cy="399884"/>
          </a:xfrm>
        </p:spPr>
      </p:pic>
      <p:sp>
        <p:nvSpPr>
          <p:cNvPr id="4" name="Rectangle 3">
            <a:extLst>
              <a:ext uri="{FF2B5EF4-FFF2-40B4-BE49-F238E27FC236}">
                <a16:creationId xmlns:a16="http://schemas.microsoft.com/office/drawing/2014/main" id="{EDBDA698-2F8F-4A9D-8145-16E519888D3C}"/>
              </a:ext>
            </a:extLst>
          </p:cNvPr>
          <p:cNvSpPr/>
          <p:nvPr/>
        </p:nvSpPr>
        <p:spPr>
          <a:xfrm>
            <a:off x="0" y="0"/>
            <a:ext cx="1669312" cy="6858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29EA776-FEC3-4F47-90B5-EE6BD12B24B5}"/>
              </a:ext>
            </a:extLst>
          </p:cNvPr>
          <p:cNvSpPr txBox="1"/>
          <p:nvPr/>
        </p:nvSpPr>
        <p:spPr>
          <a:xfrm>
            <a:off x="756920" y="180459"/>
            <a:ext cx="751840" cy="369332"/>
          </a:xfrm>
          <a:prstGeom prst="rect">
            <a:avLst/>
          </a:prstGeom>
          <a:noFill/>
        </p:spPr>
        <p:txBody>
          <a:bodyPr wrap="square" rtlCol="0">
            <a:spAutoFit/>
          </a:bodyPr>
          <a:lstStyle/>
          <a:p>
            <a:r>
              <a:rPr lang="en-US">
                <a:solidFill>
                  <a:srgbClr val="FFFF00"/>
                </a:solidFill>
              </a:rPr>
              <a:t>NVFC</a:t>
            </a:r>
          </a:p>
        </p:txBody>
      </p:sp>
      <p:sp>
        <p:nvSpPr>
          <p:cNvPr id="6" name="TextBox 5">
            <a:extLst>
              <a:ext uri="{FF2B5EF4-FFF2-40B4-BE49-F238E27FC236}">
                <a16:creationId xmlns:a16="http://schemas.microsoft.com/office/drawing/2014/main" id="{047CE8EC-509C-4401-8211-0F8A6AC923B7}"/>
              </a:ext>
            </a:extLst>
          </p:cNvPr>
          <p:cNvSpPr txBox="1"/>
          <p:nvPr/>
        </p:nvSpPr>
        <p:spPr>
          <a:xfrm>
            <a:off x="0" y="625296"/>
            <a:ext cx="1594884" cy="1915909"/>
          </a:xfrm>
          <a:prstGeom prst="rect">
            <a:avLst/>
          </a:prstGeom>
          <a:noFill/>
        </p:spPr>
        <p:txBody>
          <a:bodyPr wrap="square" rtlCol="0">
            <a:spAutoFit/>
          </a:bodyPr>
          <a:lstStyle/>
          <a:p>
            <a:pPr algn="r"/>
            <a:r>
              <a:rPr lang="en-US" dirty="0">
                <a:solidFill>
                  <a:schemeClr val="bg1"/>
                </a:solidFill>
              </a:rPr>
              <a:t>Corporate Sponsorship</a:t>
            </a:r>
          </a:p>
          <a:p>
            <a:pPr algn="r"/>
            <a:endParaRPr lang="en-US" sz="1050" dirty="0">
              <a:solidFill>
                <a:schemeClr val="bg1"/>
              </a:solidFill>
            </a:endParaRPr>
          </a:p>
          <a:p>
            <a:pPr algn="r">
              <a:lnSpc>
                <a:spcPct val="90000"/>
              </a:lnSpc>
              <a:spcBef>
                <a:spcPct val="0"/>
              </a:spcBef>
              <a:spcAft>
                <a:spcPts val="600"/>
              </a:spcAft>
            </a:pPr>
            <a:r>
              <a:rPr lang="en-US" sz="2000" kern="1200" dirty="0">
                <a:solidFill>
                  <a:srgbClr val="FFFFFF"/>
                </a:solidFill>
                <a:ea typeface="+mj-ea"/>
                <a:cs typeface="+mj-cs"/>
              </a:rPr>
              <a:t>BUILDING A  PREPARED VOLUNTEER WORKFORCE</a:t>
            </a:r>
          </a:p>
        </p:txBody>
      </p:sp>
      <p:pic>
        <p:nvPicPr>
          <p:cNvPr id="10" name="Picture 9" descr="A picture containing drawing, clock&#10;&#10;Description automatically generated">
            <a:extLst>
              <a:ext uri="{FF2B5EF4-FFF2-40B4-BE49-F238E27FC236}">
                <a16:creationId xmlns:a16="http://schemas.microsoft.com/office/drawing/2014/main" id="{0421975F-FE0C-4854-A665-311724D09F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80" y="6342543"/>
            <a:ext cx="1127760" cy="334998"/>
          </a:xfrm>
          <a:prstGeom prst="rect">
            <a:avLst/>
          </a:prstGeom>
        </p:spPr>
      </p:pic>
      <p:sp>
        <p:nvSpPr>
          <p:cNvPr id="3" name="TextBox 2">
            <a:extLst>
              <a:ext uri="{FF2B5EF4-FFF2-40B4-BE49-F238E27FC236}">
                <a16:creationId xmlns:a16="http://schemas.microsoft.com/office/drawing/2014/main" id="{365D62D8-6C2C-4A77-B588-F6FB0319ECA7}"/>
              </a:ext>
            </a:extLst>
          </p:cNvPr>
          <p:cNvSpPr txBox="1"/>
          <p:nvPr/>
        </p:nvSpPr>
        <p:spPr>
          <a:xfrm>
            <a:off x="2517140" y="1062397"/>
            <a:ext cx="8455660" cy="4893647"/>
          </a:xfrm>
          <a:prstGeom prst="rect">
            <a:avLst/>
          </a:prstGeom>
          <a:noFill/>
        </p:spPr>
        <p:txBody>
          <a:bodyPr wrap="square" rtlCol="0">
            <a:spAutoFit/>
          </a:bodyPr>
          <a:lstStyle/>
          <a:p>
            <a:r>
              <a:rPr lang="en-US" sz="2800" b="1" dirty="0">
                <a:effectLst/>
                <a:latin typeface="Calibri" panose="020F0502020204030204" pitchFamily="34" charset="0"/>
                <a:ea typeface="Calibri" panose="020F0502020204030204" pitchFamily="34" charset="0"/>
                <a:cs typeface="Times New Roman" panose="02020603050405020304" pitchFamily="18" charset="0"/>
              </a:rPr>
              <a:t>The Virtual Classroom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is NVFC’s online learning center with on-demand and self-paced courses delivered by fire and emergency service subject matter experts. </a:t>
            </a:r>
            <a:r>
              <a:rPr lang="en-US" sz="1800" dirty="0">
                <a:effectLst/>
                <a:latin typeface="Calibri" panose="020F0502020204030204" pitchFamily="34" charset="0"/>
                <a:ea typeface="Calibri" panose="020F0502020204030204" pitchFamily="34" charset="0"/>
                <a:cs typeface="Times New Roman" panose="02020603050405020304" pitchFamily="18" charset="0"/>
              </a:rPr>
              <a:t>Sponsored courses provide volunteer fire, EMS, and rescue forces the ability to learn and be better prepared and equipped to do their jobs and serve their communities. With the cost-savings of online learning, this is a highly sought-after training option.	</a:t>
            </a:r>
          </a:p>
          <a:p>
            <a:endParaRPr lang="en-US" sz="1400" dirty="0">
              <a:latin typeface="Calibri" panose="020F0502020204030204" pitchFamily="34" charset="0"/>
              <a:ea typeface="Calibri" panose="020F0502020204030204" pitchFamily="34" charset="0"/>
              <a:cs typeface="Times New Roman" panose="02020603050405020304" pitchFamily="18" charset="0"/>
            </a:endParaRPr>
          </a:p>
          <a:p>
            <a:r>
              <a:rPr lang="en-US"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Corporate sponsors receive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r>
              <a:rPr lang="en-US" dirty="0"/>
              <a:t>3-month visibility and recognition</a:t>
            </a:r>
          </a:p>
          <a:p>
            <a:pPr marL="742950" lvl="1" indent="-285750">
              <a:buFont typeface="Arial" panose="020B0604020202020204" pitchFamily="34" charset="0"/>
              <a:buChar char="•"/>
            </a:pPr>
            <a:r>
              <a:rPr lang="en-US" dirty="0"/>
              <a:t>Logo on title page as sponsor</a:t>
            </a:r>
          </a:p>
          <a:p>
            <a:pPr marL="742950" lvl="1" indent="-285750">
              <a:buFont typeface="Arial" panose="020B0604020202020204" pitchFamily="34" charset="0"/>
              <a:buChar char="•"/>
            </a:pPr>
            <a:r>
              <a:rPr lang="en-US" dirty="0"/>
              <a:t>Logo, 2-3 sentence company statement, and URL on last slide as training sponsor</a:t>
            </a:r>
          </a:p>
          <a:p>
            <a:pPr marL="742950" lvl="1" indent="-285750">
              <a:buFont typeface="Arial" panose="020B0604020202020204" pitchFamily="34" charset="0"/>
              <a:buChar char="•"/>
            </a:pPr>
            <a:r>
              <a:rPr lang="en-US" dirty="0"/>
              <a:t>Sponsor recognition in training promotion</a:t>
            </a:r>
          </a:p>
          <a:p>
            <a:pPr marL="742950" lvl="1" indent="-285750">
              <a:buFont typeface="Arial" panose="020B0604020202020204" pitchFamily="34" charset="0"/>
              <a:buChar char="•"/>
            </a:pPr>
            <a:r>
              <a:rPr lang="en-US" dirty="0"/>
              <a:t>Opportunity to provide content expert</a:t>
            </a:r>
          </a:p>
          <a:p>
            <a:pPr marL="742950" lvl="1" indent="-285750">
              <a:buFont typeface="Arial" panose="020B0604020202020204" pitchFamily="34" charset="0"/>
              <a:buChar char="•"/>
            </a:pPr>
            <a:r>
              <a:rPr lang="en-US" dirty="0"/>
              <a:t>Opt-in registration list</a:t>
            </a:r>
          </a:p>
          <a:p>
            <a:pPr marL="742950" lvl="1" indent="-285750">
              <a:buFont typeface="Arial" panose="020B0604020202020204" pitchFamily="34" charset="0"/>
              <a:buChar char="•"/>
            </a:pPr>
            <a:r>
              <a:rPr lang="en-US" dirty="0"/>
              <a:t>Full NVFC administrative support</a:t>
            </a:r>
          </a:p>
          <a:p>
            <a:endParaRPr lang="en-US" dirty="0"/>
          </a:p>
          <a:p>
            <a:r>
              <a:rPr lang="en-US" b="1" dirty="0">
                <a:solidFill>
                  <a:srgbClr val="C00000"/>
                </a:solidFill>
              </a:rPr>
              <a:t>Cost:</a:t>
            </a:r>
            <a:r>
              <a:rPr lang="en-US" dirty="0"/>
              <a:t>	$1,500 existing &amp; available course</a:t>
            </a:r>
          </a:p>
          <a:p>
            <a:r>
              <a:rPr lang="en-US" dirty="0"/>
              <a:t>	$3,500 development of a new course</a:t>
            </a:r>
          </a:p>
        </p:txBody>
      </p:sp>
      <p:pic>
        <p:nvPicPr>
          <p:cNvPr id="9" name="Picture 8" descr="A picture containing drawing, plate&#10;&#10;Description automatically generated">
            <a:extLst>
              <a:ext uri="{FF2B5EF4-FFF2-40B4-BE49-F238E27FC236}">
                <a16:creationId xmlns:a16="http://schemas.microsoft.com/office/drawing/2014/main" id="{EF22B439-B5DA-4B01-8381-18BC708759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9675" y="4976812"/>
            <a:ext cx="2771775" cy="1069314"/>
          </a:xfrm>
          <a:prstGeom prst="rect">
            <a:avLst/>
          </a:prstGeom>
        </p:spPr>
      </p:pic>
    </p:spTree>
    <p:extLst>
      <p:ext uri="{BB962C8B-B14F-4D97-AF65-F5344CB8AC3E}">
        <p14:creationId xmlns:p14="http://schemas.microsoft.com/office/powerpoint/2010/main" val="242042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B6B66-849C-4C2F-ACFD-8D7A60E18765}"/>
              </a:ext>
            </a:extLst>
          </p:cNvPr>
          <p:cNvSpPr>
            <a:spLocks noGrp="1"/>
          </p:cNvSpPr>
          <p:nvPr>
            <p:ph type="title"/>
          </p:nvPr>
        </p:nvSpPr>
        <p:spPr>
          <a:xfrm>
            <a:off x="2517140" y="364491"/>
            <a:ext cx="7157720" cy="892810"/>
          </a:xfrm>
        </p:spPr>
        <p:txBody>
          <a:bodyPr/>
          <a:lstStyle/>
          <a:p>
            <a:r>
              <a:rPr lang="en-US">
                <a:solidFill>
                  <a:srgbClr val="C00000"/>
                </a:solidFill>
                <a:latin typeface="+mn-lt"/>
              </a:rPr>
              <a:t>Training &amp; Education</a:t>
            </a:r>
          </a:p>
        </p:txBody>
      </p:sp>
      <p:pic>
        <p:nvPicPr>
          <p:cNvPr id="8" name="Content Placeholder 7" descr="A picture containing drawing, clock&#10;&#10;Description automatically generated">
            <a:extLst>
              <a:ext uri="{FF2B5EF4-FFF2-40B4-BE49-F238E27FC236}">
                <a16:creationId xmlns:a16="http://schemas.microsoft.com/office/drawing/2014/main" id="{B49514D5-AE0D-4F37-A6C2-E554DADCB9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560" y="5111585"/>
            <a:ext cx="1346200" cy="399884"/>
          </a:xfrm>
        </p:spPr>
      </p:pic>
      <p:sp>
        <p:nvSpPr>
          <p:cNvPr id="4" name="Rectangle 3">
            <a:extLst>
              <a:ext uri="{FF2B5EF4-FFF2-40B4-BE49-F238E27FC236}">
                <a16:creationId xmlns:a16="http://schemas.microsoft.com/office/drawing/2014/main" id="{EDBDA698-2F8F-4A9D-8145-16E519888D3C}"/>
              </a:ext>
            </a:extLst>
          </p:cNvPr>
          <p:cNvSpPr/>
          <p:nvPr/>
        </p:nvSpPr>
        <p:spPr>
          <a:xfrm>
            <a:off x="-1" y="0"/>
            <a:ext cx="1648047" cy="6858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29EA776-FEC3-4F47-90B5-EE6BD12B24B5}"/>
              </a:ext>
            </a:extLst>
          </p:cNvPr>
          <p:cNvSpPr txBox="1"/>
          <p:nvPr/>
        </p:nvSpPr>
        <p:spPr>
          <a:xfrm>
            <a:off x="756920" y="180459"/>
            <a:ext cx="751840" cy="369332"/>
          </a:xfrm>
          <a:prstGeom prst="rect">
            <a:avLst/>
          </a:prstGeom>
          <a:noFill/>
        </p:spPr>
        <p:txBody>
          <a:bodyPr wrap="square" rtlCol="0">
            <a:spAutoFit/>
          </a:bodyPr>
          <a:lstStyle/>
          <a:p>
            <a:r>
              <a:rPr lang="en-US">
                <a:solidFill>
                  <a:srgbClr val="FFFF00"/>
                </a:solidFill>
              </a:rPr>
              <a:t>NVFC</a:t>
            </a:r>
          </a:p>
        </p:txBody>
      </p:sp>
      <p:sp>
        <p:nvSpPr>
          <p:cNvPr id="6" name="TextBox 5">
            <a:extLst>
              <a:ext uri="{FF2B5EF4-FFF2-40B4-BE49-F238E27FC236}">
                <a16:creationId xmlns:a16="http://schemas.microsoft.com/office/drawing/2014/main" id="{047CE8EC-509C-4401-8211-0F8A6AC923B7}"/>
              </a:ext>
            </a:extLst>
          </p:cNvPr>
          <p:cNvSpPr txBox="1"/>
          <p:nvPr/>
        </p:nvSpPr>
        <p:spPr>
          <a:xfrm>
            <a:off x="0" y="625296"/>
            <a:ext cx="1648046" cy="1915909"/>
          </a:xfrm>
          <a:prstGeom prst="rect">
            <a:avLst/>
          </a:prstGeom>
          <a:noFill/>
        </p:spPr>
        <p:txBody>
          <a:bodyPr wrap="square" rtlCol="0">
            <a:spAutoFit/>
          </a:bodyPr>
          <a:lstStyle/>
          <a:p>
            <a:pPr algn="r"/>
            <a:r>
              <a:rPr lang="en-US" dirty="0">
                <a:solidFill>
                  <a:schemeClr val="bg1"/>
                </a:solidFill>
              </a:rPr>
              <a:t>Corporate Sponsorship</a:t>
            </a:r>
          </a:p>
          <a:p>
            <a:pPr algn="r"/>
            <a:endParaRPr lang="en-US" sz="1050" dirty="0">
              <a:solidFill>
                <a:schemeClr val="bg1"/>
              </a:solidFill>
            </a:endParaRPr>
          </a:p>
          <a:p>
            <a:pPr algn="r">
              <a:lnSpc>
                <a:spcPct val="90000"/>
              </a:lnSpc>
              <a:spcBef>
                <a:spcPct val="0"/>
              </a:spcBef>
              <a:spcAft>
                <a:spcPts val="600"/>
              </a:spcAft>
            </a:pPr>
            <a:r>
              <a:rPr lang="en-US" sz="2000" kern="1200" dirty="0">
                <a:solidFill>
                  <a:srgbClr val="FFFFFF"/>
                </a:solidFill>
                <a:ea typeface="+mj-ea"/>
                <a:cs typeface="+mj-cs"/>
              </a:rPr>
              <a:t>BUILDING A  PREPARED VOLUNTEER WORKFORCE</a:t>
            </a:r>
          </a:p>
        </p:txBody>
      </p:sp>
      <p:pic>
        <p:nvPicPr>
          <p:cNvPr id="10" name="Picture 9" descr="A picture containing drawing, clock&#10;&#10;Description automatically generated">
            <a:extLst>
              <a:ext uri="{FF2B5EF4-FFF2-40B4-BE49-F238E27FC236}">
                <a16:creationId xmlns:a16="http://schemas.microsoft.com/office/drawing/2014/main" id="{0421975F-FE0C-4854-A665-311724D09F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80" y="6342543"/>
            <a:ext cx="1127760" cy="334998"/>
          </a:xfrm>
          <a:prstGeom prst="rect">
            <a:avLst/>
          </a:prstGeom>
        </p:spPr>
      </p:pic>
      <p:sp>
        <p:nvSpPr>
          <p:cNvPr id="3" name="TextBox 2">
            <a:extLst>
              <a:ext uri="{FF2B5EF4-FFF2-40B4-BE49-F238E27FC236}">
                <a16:creationId xmlns:a16="http://schemas.microsoft.com/office/drawing/2014/main" id="{365D62D8-6C2C-4A77-B588-F6FB0319ECA7}"/>
              </a:ext>
            </a:extLst>
          </p:cNvPr>
          <p:cNvSpPr txBox="1"/>
          <p:nvPr/>
        </p:nvSpPr>
        <p:spPr>
          <a:xfrm>
            <a:off x="2517140" y="1257301"/>
            <a:ext cx="8455660" cy="5170646"/>
          </a:xfrm>
          <a:prstGeom prst="rect">
            <a:avLst/>
          </a:prstGeom>
          <a:noFill/>
        </p:spPr>
        <p:txBody>
          <a:bodyPr wrap="square" rtlCol="0">
            <a:spAutoFit/>
          </a:bodyPr>
          <a:lstStyle/>
          <a:p>
            <a:r>
              <a:rPr lang="en-US" sz="2800" b="1" dirty="0">
                <a:effectLst/>
                <a:latin typeface="Calibri" panose="020F0502020204030204" pitchFamily="34" charset="0"/>
                <a:ea typeface="Calibri" panose="020F0502020204030204" pitchFamily="34" charset="0"/>
                <a:cs typeface="Times New Roman" panose="02020603050405020304" pitchFamily="18" charset="0"/>
              </a:rPr>
              <a:t>The Train Strong webinar series </a:t>
            </a:r>
            <a:r>
              <a:rPr lang="en-US" b="1" dirty="0">
                <a:latin typeface="Calibri" panose="020F0502020204030204" pitchFamily="34" charset="0"/>
                <a:ea typeface="Calibri" panose="020F0502020204030204" pitchFamily="34" charset="0"/>
                <a:cs typeface="Times New Roman" panose="02020603050405020304" pitchFamily="18" charset="0"/>
              </a:rPr>
              <a:t>provides topical and timely information and education monthly. </a:t>
            </a:r>
            <a:r>
              <a:rPr lang="en-US" sz="1800" dirty="0">
                <a:effectLst/>
                <a:latin typeface="Calibri" panose="020F0502020204030204" pitchFamily="34" charset="0"/>
                <a:ea typeface="Calibri" panose="020F0502020204030204" pitchFamily="34" charset="0"/>
                <a:cs typeface="Times New Roman" panose="02020603050405020304" pitchFamily="18" charset="0"/>
              </a:rPr>
              <a:t>Sponsored webinars allow for education to be timely, diverse, and have the capacity to respond to emerging issues quickly. Webinars also allow for the flexibility to listen live or watch the recording when it’s convenient. The Train Strong webinars are free, very popular</a:t>
            </a:r>
            <a:r>
              <a:rPr lang="en-US" dirty="0">
                <a:latin typeface="Calibri" panose="020F0502020204030204" pitchFamily="34" charset="0"/>
                <a:ea typeface="Calibri" panose="020F0502020204030204" pitchFamily="34" charset="0"/>
                <a:cs typeface="Times New Roman" panose="02020603050405020304" pitchFamily="18" charset="0"/>
              </a:rPr>
              <a:t>, and have very positive survey results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sz="1400" dirty="0">
              <a:latin typeface="Calibri" panose="020F0502020204030204" pitchFamily="34" charset="0"/>
              <a:ea typeface="Calibri" panose="020F0502020204030204" pitchFamily="34" charset="0"/>
              <a:cs typeface="Times New Roman" panose="02020603050405020304" pitchFamily="18" charset="0"/>
            </a:endParaRPr>
          </a:p>
          <a:p>
            <a:r>
              <a:rPr lang="en-US"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Corporate sponsors receive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r>
              <a:rPr lang="en-US" dirty="0"/>
              <a:t>Webinar administered and hosted by the NVFC</a:t>
            </a:r>
          </a:p>
          <a:p>
            <a:pPr marL="742950" lvl="1" indent="-285750">
              <a:buFont typeface="Arial" panose="020B0604020202020204" pitchFamily="34" charset="0"/>
              <a:buChar char="•"/>
            </a:pPr>
            <a:r>
              <a:rPr lang="en-US" dirty="0"/>
              <a:t>Logo on title page as sponsor</a:t>
            </a:r>
          </a:p>
          <a:p>
            <a:pPr marL="742950" lvl="1" indent="-285750">
              <a:buFont typeface="Arial" panose="020B0604020202020204" pitchFamily="34" charset="0"/>
              <a:buChar char="•"/>
            </a:pPr>
            <a:r>
              <a:rPr lang="en-US" dirty="0"/>
              <a:t>Logo, 2-3 sentence company statement, and URL on last slide</a:t>
            </a:r>
          </a:p>
          <a:p>
            <a:pPr marL="742950" lvl="1" indent="-285750">
              <a:buFont typeface="Arial" panose="020B0604020202020204" pitchFamily="34" charset="0"/>
              <a:buChar char="•"/>
            </a:pPr>
            <a:r>
              <a:rPr lang="en-US" dirty="0"/>
              <a:t>Sponsor recognition in pre- and post-promotion</a:t>
            </a:r>
          </a:p>
          <a:p>
            <a:pPr marL="742950" lvl="1" indent="-285750">
              <a:buFont typeface="Arial" panose="020B0604020202020204" pitchFamily="34" charset="0"/>
              <a:buChar char="•"/>
            </a:pPr>
            <a:r>
              <a:rPr lang="en-US" dirty="0"/>
              <a:t>Opportunity to provide content expert</a:t>
            </a:r>
          </a:p>
          <a:p>
            <a:pPr marL="742950" lvl="1" indent="-285750">
              <a:buFont typeface="Arial" panose="020B0604020202020204" pitchFamily="34" charset="0"/>
              <a:buChar char="•"/>
            </a:pPr>
            <a:r>
              <a:rPr lang="en-US" dirty="0"/>
              <a:t>Opportunity to invite customer to provide context on how product/service has helped them</a:t>
            </a:r>
          </a:p>
          <a:p>
            <a:pPr marL="742950" lvl="1" indent="-285750">
              <a:buFont typeface="Arial" panose="020B0604020202020204" pitchFamily="34" charset="0"/>
              <a:buChar char="•"/>
            </a:pPr>
            <a:r>
              <a:rPr lang="en-US" dirty="0"/>
              <a:t>Opportunity to introduce speaker(s) and up to a minute company promo</a:t>
            </a:r>
          </a:p>
          <a:p>
            <a:pPr marL="742950" lvl="1" indent="-285750">
              <a:buFont typeface="Arial" panose="020B0604020202020204" pitchFamily="34" charset="0"/>
              <a:buChar char="•"/>
            </a:pPr>
            <a:r>
              <a:rPr lang="en-US" dirty="0"/>
              <a:t>Opt-in registration list</a:t>
            </a:r>
          </a:p>
          <a:p>
            <a:endParaRPr lang="en-US" dirty="0"/>
          </a:p>
          <a:p>
            <a:r>
              <a:rPr lang="en-US" b="1" dirty="0">
                <a:solidFill>
                  <a:srgbClr val="C00000"/>
                </a:solidFill>
              </a:rPr>
              <a:t>Cost:</a:t>
            </a:r>
            <a:r>
              <a:rPr lang="en-US" dirty="0"/>
              <a:t>	$1,800</a:t>
            </a:r>
          </a:p>
        </p:txBody>
      </p:sp>
      <p:pic>
        <p:nvPicPr>
          <p:cNvPr id="11" name="Picture 10" descr="A picture containing drawing, plate&#10;&#10;Description automatically generated">
            <a:extLst>
              <a:ext uri="{FF2B5EF4-FFF2-40B4-BE49-F238E27FC236}">
                <a16:creationId xmlns:a16="http://schemas.microsoft.com/office/drawing/2014/main" id="{91306F76-CFCA-4572-ACB1-E6354E34F2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9243" y="3272152"/>
            <a:ext cx="2779546" cy="1060616"/>
          </a:xfrm>
          <a:prstGeom prst="rect">
            <a:avLst/>
          </a:prstGeom>
        </p:spPr>
      </p:pic>
    </p:spTree>
    <p:extLst>
      <p:ext uri="{BB962C8B-B14F-4D97-AF65-F5344CB8AC3E}">
        <p14:creationId xmlns:p14="http://schemas.microsoft.com/office/powerpoint/2010/main" val="2716961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B6B66-849C-4C2F-ACFD-8D7A60E18765}"/>
              </a:ext>
            </a:extLst>
          </p:cNvPr>
          <p:cNvSpPr>
            <a:spLocks noGrp="1"/>
          </p:cNvSpPr>
          <p:nvPr>
            <p:ph type="title"/>
          </p:nvPr>
        </p:nvSpPr>
        <p:spPr>
          <a:xfrm>
            <a:off x="2517140" y="364491"/>
            <a:ext cx="7157720" cy="892810"/>
          </a:xfrm>
        </p:spPr>
        <p:txBody>
          <a:bodyPr/>
          <a:lstStyle/>
          <a:p>
            <a:r>
              <a:rPr lang="en-US">
                <a:solidFill>
                  <a:srgbClr val="C00000"/>
                </a:solidFill>
                <a:latin typeface="+mn-lt"/>
              </a:rPr>
              <a:t>Training &amp; Education</a:t>
            </a:r>
          </a:p>
        </p:txBody>
      </p:sp>
      <p:pic>
        <p:nvPicPr>
          <p:cNvPr id="8" name="Content Placeholder 7" descr="A picture containing drawing, clock&#10;&#10;Description automatically generated">
            <a:extLst>
              <a:ext uri="{FF2B5EF4-FFF2-40B4-BE49-F238E27FC236}">
                <a16:creationId xmlns:a16="http://schemas.microsoft.com/office/drawing/2014/main" id="{B49514D5-AE0D-4F37-A6C2-E554DADCB9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560" y="5111585"/>
            <a:ext cx="1346200" cy="399884"/>
          </a:xfrm>
        </p:spPr>
      </p:pic>
      <p:sp>
        <p:nvSpPr>
          <p:cNvPr id="4" name="Rectangle 3">
            <a:extLst>
              <a:ext uri="{FF2B5EF4-FFF2-40B4-BE49-F238E27FC236}">
                <a16:creationId xmlns:a16="http://schemas.microsoft.com/office/drawing/2014/main" id="{EDBDA698-2F8F-4A9D-8145-16E519888D3C}"/>
              </a:ext>
            </a:extLst>
          </p:cNvPr>
          <p:cNvSpPr/>
          <p:nvPr/>
        </p:nvSpPr>
        <p:spPr>
          <a:xfrm>
            <a:off x="-1" y="0"/>
            <a:ext cx="1626781" cy="6858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29EA776-FEC3-4F47-90B5-EE6BD12B24B5}"/>
              </a:ext>
            </a:extLst>
          </p:cNvPr>
          <p:cNvSpPr txBox="1"/>
          <p:nvPr/>
        </p:nvSpPr>
        <p:spPr>
          <a:xfrm>
            <a:off x="756920" y="180459"/>
            <a:ext cx="751840" cy="369332"/>
          </a:xfrm>
          <a:prstGeom prst="rect">
            <a:avLst/>
          </a:prstGeom>
          <a:noFill/>
        </p:spPr>
        <p:txBody>
          <a:bodyPr wrap="square" rtlCol="0">
            <a:spAutoFit/>
          </a:bodyPr>
          <a:lstStyle/>
          <a:p>
            <a:r>
              <a:rPr lang="en-US">
                <a:solidFill>
                  <a:srgbClr val="FFFF00"/>
                </a:solidFill>
              </a:rPr>
              <a:t>NVFC</a:t>
            </a:r>
          </a:p>
        </p:txBody>
      </p:sp>
      <p:sp>
        <p:nvSpPr>
          <p:cNvPr id="6" name="TextBox 5">
            <a:extLst>
              <a:ext uri="{FF2B5EF4-FFF2-40B4-BE49-F238E27FC236}">
                <a16:creationId xmlns:a16="http://schemas.microsoft.com/office/drawing/2014/main" id="{047CE8EC-509C-4401-8211-0F8A6AC923B7}"/>
              </a:ext>
            </a:extLst>
          </p:cNvPr>
          <p:cNvSpPr txBox="1"/>
          <p:nvPr/>
        </p:nvSpPr>
        <p:spPr>
          <a:xfrm>
            <a:off x="0" y="625296"/>
            <a:ext cx="1626780" cy="1915909"/>
          </a:xfrm>
          <a:prstGeom prst="rect">
            <a:avLst/>
          </a:prstGeom>
          <a:noFill/>
        </p:spPr>
        <p:txBody>
          <a:bodyPr wrap="square" rtlCol="0">
            <a:spAutoFit/>
          </a:bodyPr>
          <a:lstStyle/>
          <a:p>
            <a:pPr algn="r"/>
            <a:r>
              <a:rPr lang="en-US" dirty="0">
                <a:solidFill>
                  <a:schemeClr val="bg1"/>
                </a:solidFill>
              </a:rPr>
              <a:t>Corporate Sponsorship</a:t>
            </a:r>
          </a:p>
          <a:p>
            <a:pPr algn="r"/>
            <a:endParaRPr lang="en-US" sz="1050" dirty="0">
              <a:solidFill>
                <a:schemeClr val="bg1"/>
              </a:solidFill>
            </a:endParaRPr>
          </a:p>
          <a:p>
            <a:pPr algn="r">
              <a:lnSpc>
                <a:spcPct val="90000"/>
              </a:lnSpc>
              <a:spcBef>
                <a:spcPct val="0"/>
              </a:spcBef>
              <a:spcAft>
                <a:spcPts val="600"/>
              </a:spcAft>
            </a:pPr>
            <a:r>
              <a:rPr lang="en-US" sz="2000" kern="1200" dirty="0">
                <a:solidFill>
                  <a:srgbClr val="FFFFFF"/>
                </a:solidFill>
                <a:ea typeface="+mj-ea"/>
                <a:cs typeface="+mj-cs"/>
              </a:rPr>
              <a:t>BUILDING A  PREPARED VOLUNTEER WORKFORCE</a:t>
            </a:r>
          </a:p>
        </p:txBody>
      </p:sp>
      <p:pic>
        <p:nvPicPr>
          <p:cNvPr id="10" name="Picture 9" descr="A picture containing drawing, clock&#10;&#10;Description automatically generated">
            <a:extLst>
              <a:ext uri="{FF2B5EF4-FFF2-40B4-BE49-F238E27FC236}">
                <a16:creationId xmlns:a16="http://schemas.microsoft.com/office/drawing/2014/main" id="{0421975F-FE0C-4854-A665-311724D09F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80" y="6342543"/>
            <a:ext cx="1127760" cy="334998"/>
          </a:xfrm>
          <a:prstGeom prst="rect">
            <a:avLst/>
          </a:prstGeom>
        </p:spPr>
      </p:pic>
      <p:sp>
        <p:nvSpPr>
          <p:cNvPr id="3" name="TextBox 2">
            <a:extLst>
              <a:ext uri="{FF2B5EF4-FFF2-40B4-BE49-F238E27FC236}">
                <a16:creationId xmlns:a16="http://schemas.microsoft.com/office/drawing/2014/main" id="{365D62D8-6C2C-4A77-B588-F6FB0319ECA7}"/>
              </a:ext>
            </a:extLst>
          </p:cNvPr>
          <p:cNvSpPr txBox="1"/>
          <p:nvPr/>
        </p:nvSpPr>
        <p:spPr>
          <a:xfrm>
            <a:off x="2517140" y="1257301"/>
            <a:ext cx="8455660" cy="5170646"/>
          </a:xfrm>
          <a:prstGeom prst="rect">
            <a:avLst/>
          </a:prstGeom>
          <a:noFill/>
        </p:spPr>
        <p:txBody>
          <a:bodyPr wrap="square" rtlCol="0">
            <a:spAutoFit/>
          </a:bodyPr>
          <a:lstStyle/>
          <a:p>
            <a:r>
              <a:rPr lang="en-US" sz="2800" b="1" dirty="0">
                <a:effectLst/>
                <a:latin typeface="Calibri" panose="020F0502020204030204" pitchFamily="34" charset="0"/>
                <a:ea typeface="Calibri" panose="020F0502020204030204" pitchFamily="34" charset="0"/>
                <a:cs typeface="Times New Roman" panose="02020603050405020304" pitchFamily="18" charset="0"/>
              </a:rPr>
              <a:t>Roundtable Talks </a:t>
            </a:r>
            <a:r>
              <a:rPr lang="en-US" b="1" dirty="0">
                <a:latin typeface="Calibri" panose="020F0502020204030204" pitchFamily="34" charset="0"/>
                <a:ea typeface="Calibri" panose="020F0502020204030204" pitchFamily="34" charset="0"/>
                <a:cs typeface="Times New Roman" panose="02020603050405020304" pitchFamily="18" charset="0"/>
              </a:rPr>
              <a:t>are delivered monthly via Zoom and Facebook and provide another way to reach out to the NVFC audience with topical and timely information. </a:t>
            </a:r>
            <a:r>
              <a:rPr lang="en-US" sz="1800" dirty="0">
                <a:effectLst/>
                <a:latin typeface="Calibri" panose="020F0502020204030204" pitchFamily="34" charset="0"/>
                <a:ea typeface="Calibri" panose="020F0502020204030204" pitchFamily="34" charset="0"/>
                <a:cs typeface="Times New Roman" panose="02020603050405020304" pitchFamily="18" charset="0"/>
              </a:rPr>
              <a:t>Sponsored discussions allow the NVFC to react quickly and bring together the right combination of experts. By broadcasting them simultaneously on Zoom and Facebook they also enable a wider audience.	</a:t>
            </a:r>
          </a:p>
          <a:p>
            <a:endParaRPr lang="en-US" sz="1400" dirty="0">
              <a:latin typeface="Calibri" panose="020F0502020204030204" pitchFamily="34" charset="0"/>
              <a:ea typeface="Calibri" panose="020F0502020204030204" pitchFamily="34" charset="0"/>
              <a:cs typeface="Times New Roman" panose="02020603050405020304" pitchFamily="18" charset="0"/>
            </a:endParaRPr>
          </a:p>
          <a:p>
            <a:r>
              <a:rPr lang="en-US"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Corporate sponsors receive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r>
              <a:rPr lang="en-US" dirty="0"/>
              <a:t>Discussion administered and hosted by the NVFC </a:t>
            </a:r>
          </a:p>
          <a:p>
            <a:pPr marL="742950" lvl="1" indent="-285750">
              <a:buFont typeface="Arial" panose="020B0604020202020204" pitchFamily="34" charset="0"/>
              <a:buChar char="•"/>
            </a:pPr>
            <a:r>
              <a:rPr lang="en-US" dirty="0"/>
              <a:t>Sponsor recognition at the beginning and end of the session</a:t>
            </a:r>
          </a:p>
          <a:p>
            <a:pPr marL="742950" lvl="1" indent="-285750">
              <a:buFont typeface="Arial" panose="020B0604020202020204" pitchFamily="34" charset="0"/>
              <a:buChar char="•"/>
            </a:pPr>
            <a:r>
              <a:rPr lang="en-US" dirty="0"/>
              <a:t>Logo, 2-3 sentence company statement on promotions (Dispatch, eblasts)</a:t>
            </a:r>
          </a:p>
          <a:p>
            <a:pPr marL="742950" lvl="1" indent="-285750">
              <a:buFont typeface="Arial" panose="020B0604020202020204" pitchFamily="34" charset="0"/>
              <a:buChar char="•"/>
            </a:pPr>
            <a:r>
              <a:rPr lang="en-US" dirty="0"/>
              <a:t>Recognition in social media posts</a:t>
            </a:r>
          </a:p>
          <a:p>
            <a:pPr marL="742950" lvl="1" indent="-285750">
              <a:buFont typeface="Arial" panose="020B0604020202020204" pitchFamily="34" charset="0"/>
              <a:buChar char="•"/>
            </a:pPr>
            <a:r>
              <a:rPr lang="en-US" dirty="0"/>
              <a:t>Opportunity to provide content expert</a:t>
            </a:r>
          </a:p>
          <a:p>
            <a:pPr marL="742950" lvl="1" indent="-285750">
              <a:buFont typeface="Arial" panose="020B0604020202020204" pitchFamily="34" charset="0"/>
              <a:buChar char="•"/>
            </a:pPr>
            <a:r>
              <a:rPr lang="en-US" dirty="0"/>
              <a:t>Increased brand awareness among a wider audience</a:t>
            </a:r>
          </a:p>
          <a:p>
            <a:pPr lvl="1"/>
            <a:endParaRPr lang="en-US" dirty="0"/>
          </a:p>
          <a:p>
            <a:endParaRPr lang="en-US" dirty="0"/>
          </a:p>
          <a:p>
            <a:r>
              <a:rPr lang="en-US" b="1" dirty="0">
                <a:solidFill>
                  <a:srgbClr val="C00000"/>
                </a:solidFill>
              </a:rPr>
              <a:t>Cost:</a:t>
            </a:r>
            <a:r>
              <a:rPr lang="en-US" dirty="0"/>
              <a:t>	$1,500</a:t>
            </a:r>
          </a:p>
          <a:p>
            <a:endParaRPr lang="en-US" dirty="0"/>
          </a:p>
          <a:p>
            <a:endParaRPr lang="en-US" dirty="0"/>
          </a:p>
        </p:txBody>
      </p:sp>
      <p:pic>
        <p:nvPicPr>
          <p:cNvPr id="9" name="Picture 8" descr="A screenshot of a person&#10;&#10;Description automatically generated">
            <a:extLst>
              <a:ext uri="{FF2B5EF4-FFF2-40B4-BE49-F238E27FC236}">
                <a16:creationId xmlns:a16="http://schemas.microsoft.com/office/drawing/2014/main" id="{7AA96C33-4401-4CB7-9AAB-B03D7EE63C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2968" y="4315636"/>
            <a:ext cx="3086399" cy="1925676"/>
          </a:xfrm>
          <a:prstGeom prst="rect">
            <a:avLst/>
          </a:prstGeom>
        </p:spPr>
      </p:pic>
    </p:spTree>
    <p:extLst>
      <p:ext uri="{BB962C8B-B14F-4D97-AF65-F5344CB8AC3E}">
        <p14:creationId xmlns:p14="http://schemas.microsoft.com/office/powerpoint/2010/main" val="3130518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F24A09B-713F-43FC-AB6E-B88083968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2D4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90B96DE-BE1C-4A37-86B8-562AC7DBC3CC}"/>
              </a:ext>
            </a:extLst>
          </p:cNvPr>
          <p:cNvSpPr txBox="1"/>
          <p:nvPr/>
        </p:nvSpPr>
        <p:spPr>
          <a:xfrm>
            <a:off x="646744" y="640080"/>
            <a:ext cx="4173905" cy="5577818"/>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5400" kern="1200" dirty="0">
                <a:solidFill>
                  <a:srgbClr val="FFFFFF"/>
                </a:solidFill>
                <a:latin typeface="+mj-lt"/>
                <a:ea typeface="+mj-ea"/>
                <a:cs typeface="+mj-cs"/>
              </a:rPr>
              <a:t>MEETINGS</a:t>
            </a:r>
          </a:p>
          <a:p>
            <a:pPr algn="r">
              <a:lnSpc>
                <a:spcPct val="90000"/>
              </a:lnSpc>
              <a:spcBef>
                <a:spcPct val="0"/>
              </a:spcBef>
              <a:spcAft>
                <a:spcPts val="600"/>
              </a:spcAft>
            </a:pPr>
            <a:endParaRPr lang="en-US" sz="900" kern="1200" dirty="0">
              <a:solidFill>
                <a:srgbClr val="FFFFFF"/>
              </a:solidFill>
              <a:latin typeface="+mj-lt"/>
              <a:ea typeface="+mj-ea"/>
              <a:cs typeface="+mj-cs"/>
            </a:endParaRPr>
          </a:p>
          <a:p>
            <a:pPr algn="r">
              <a:lnSpc>
                <a:spcPct val="90000"/>
              </a:lnSpc>
              <a:spcBef>
                <a:spcPct val="0"/>
              </a:spcBef>
              <a:spcAft>
                <a:spcPts val="600"/>
              </a:spcAft>
            </a:pPr>
            <a:r>
              <a:rPr lang="en-US" sz="3200" dirty="0">
                <a:solidFill>
                  <a:srgbClr val="FFFFFF"/>
                </a:solidFill>
                <a:ea typeface="+mj-ea"/>
                <a:cs typeface="+mj-cs"/>
              </a:rPr>
              <a:t>Network, Build Relationships &amp;</a:t>
            </a:r>
          </a:p>
          <a:p>
            <a:pPr algn="r">
              <a:lnSpc>
                <a:spcPct val="90000"/>
              </a:lnSpc>
              <a:spcBef>
                <a:spcPct val="0"/>
              </a:spcBef>
              <a:spcAft>
                <a:spcPts val="600"/>
              </a:spcAft>
            </a:pPr>
            <a:r>
              <a:rPr lang="en-US" sz="3200" dirty="0">
                <a:solidFill>
                  <a:srgbClr val="FFFFFF"/>
                </a:solidFill>
                <a:ea typeface="+mj-ea"/>
                <a:cs typeface="+mj-cs"/>
              </a:rPr>
              <a:t>Get Leads</a:t>
            </a:r>
            <a:endParaRPr lang="en-US" sz="3200" kern="1200" dirty="0">
              <a:solidFill>
                <a:srgbClr val="FFFFFF"/>
              </a:solidFill>
              <a:ea typeface="+mj-ea"/>
              <a:cs typeface="+mj-cs"/>
            </a:endParaRPr>
          </a:p>
        </p:txBody>
      </p:sp>
      <p:cxnSp>
        <p:nvCxnSpPr>
          <p:cNvPr id="19" name="Straight Connector 18">
            <a:extLst>
              <a:ext uri="{FF2B5EF4-FFF2-40B4-BE49-F238E27FC236}">
                <a16:creationId xmlns:a16="http://schemas.microsoft.com/office/drawing/2014/main" id="{0B91AB35-C3B4-4B70-B3DD-13D63B7DA2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3975"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B96C6A7A-39C3-4A09-908C-0367148CAE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3294" y="5841013"/>
            <a:ext cx="1757427" cy="540409"/>
          </a:xfrm>
          <a:prstGeom prst="rect">
            <a:avLst/>
          </a:prstGeom>
        </p:spPr>
      </p:pic>
      <p:sp>
        <p:nvSpPr>
          <p:cNvPr id="9" name="TextBox 8">
            <a:extLst>
              <a:ext uri="{FF2B5EF4-FFF2-40B4-BE49-F238E27FC236}">
                <a16:creationId xmlns:a16="http://schemas.microsoft.com/office/drawing/2014/main" id="{644C8E2B-3835-433A-89CC-45B5D1397CB2}"/>
              </a:ext>
            </a:extLst>
          </p:cNvPr>
          <p:cNvSpPr txBox="1"/>
          <p:nvPr/>
        </p:nvSpPr>
        <p:spPr>
          <a:xfrm>
            <a:off x="1244510" y="832090"/>
            <a:ext cx="3686175" cy="369332"/>
          </a:xfrm>
          <a:prstGeom prst="rect">
            <a:avLst/>
          </a:prstGeom>
          <a:noFill/>
        </p:spPr>
        <p:txBody>
          <a:bodyPr wrap="square" rtlCol="0">
            <a:spAutoFit/>
          </a:bodyPr>
          <a:lstStyle/>
          <a:p>
            <a:r>
              <a:rPr lang="en-US">
                <a:solidFill>
                  <a:srgbClr val="FFFF00"/>
                </a:solidFill>
              </a:rPr>
              <a:t>NATIONAL VOLUNTEER FIRE COUNCIL</a:t>
            </a:r>
          </a:p>
        </p:txBody>
      </p:sp>
      <p:sp>
        <p:nvSpPr>
          <p:cNvPr id="11" name="TextBox 10">
            <a:extLst>
              <a:ext uri="{FF2B5EF4-FFF2-40B4-BE49-F238E27FC236}">
                <a16:creationId xmlns:a16="http://schemas.microsoft.com/office/drawing/2014/main" id="{1D4FFC1F-EC79-49F3-8AEB-4A4F4C4C329A}"/>
              </a:ext>
            </a:extLst>
          </p:cNvPr>
          <p:cNvSpPr txBox="1"/>
          <p:nvPr/>
        </p:nvSpPr>
        <p:spPr>
          <a:xfrm>
            <a:off x="6278691" y="524787"/>
            <a:ext cx="2392680" cy="738664"/>
          </a:xfrm>
          <a:prstGeom prst="rect">
            <a:avLst/>
          </a:prstGeom>
          <a:noFill/>
        </p:spPr>
        <p:txBody>
          <a:bodyPr wrap="square" rtlCol="0">
            <a:spAutoFit/>
          </a:bodyPr>
          <a:lstStyle/>
          <a:p>
            <a:pPr eaLnBrk="1" hangingPunct="1">
              <a:spcBef>
                <a:spcPct val="0"/>
              </a:spcBef>
              <a:buFontTx/>
              <a:buNone/>
            </a:pPr>
            <a:r>
              <a:rPr lang="en-US" altLang="en-US" sz="2400" b="1" dirty="0">
                <a:solidFill>
                  <a:srgbClr val="C00000"/>
                </a:solidFill>
                <a:latin typeface="Arial Nova" panose="020B0504020202020204" pitchFamily="34" charset="0"/>
                <a:cs typeface="Arial" panose="020B0604020202020204" pitchFamily="34" charset="0"/>
              </a:rPr>
              <a:t>SPONSORSHIP</a:t>
            </a:r>
          </a:p>
          <a:p>
            <a:pPr eaLnBrk="1" hangingPunct="1">
              <a:spcBef>
                <a:spcPct val="0"/>
              </a:spcBef>
              <a:buFontTx/>
              <a:buNone/>
            </a:pPr>
            <a:endParaRPr lang="en-US" dirty="0">
              <a:solidFill>
                <a:srgbClr val="C00000"/>
              </a:solidFill>
            </a:endParaRPr>
          </a:p>
        </p:txBody>
      </p:sp>
      <p:sp>
        <p:nvSpPr>
          <p:cNvPr id="14" name="TextBox 13">
            <a:extLst>
              <a:ext uri="{FF2B5EF4-FFF2-40B4-BE49-F238E27FC236}">
                <a16:creationId xmlns:a16="http://schemas.microsoft.com/office/drawing/2014/main" id="{32891375-877F-4D72-843D-E127CDAFD586}"/>
              </a:ext>
            </a:extLst>
          </p:cNvPr>
          <p:cNvSpPr txBox="1"/>
          <p:nvPr/>
        </p:nvSpPr>
        <p:spPr>
          <a:xfrm>
            <a:off x="6877050" y="1201422"/>
            <a:ext cx="4914457" cy="1477328"/>
          </a:xfrm>
          <a:prstGeom prst="rect">
            <a:avLst/>
          </a:prstGeom>
          <a:noFill/>
        </p:spPr>
        <p:txBody>
          <a:bodyPr wrap="square" rtlCol="0">
            <a:spAutoFit/>
          </a:bodyPr>
          <a:lstStyle/>
          <a:p>
            <a:r>
              <a:rPr lang="en-US" sz="2400" b="1" dirty="0"/>
              <a:t>NVFC Board of Directors Meetings</a:t>
            </a:r>
          </a:p>
          <a:p>
            <a:endParaRPr lang="en-US" dirty="0"/>
          </a:p>
          <a:p>
            <a:r>
              <a:rPr lang="en-US" sz="2400" b="1" dirty="0"/>
              <a:t>Training Summit</a:t>
            </a:r>
          </a:p>
          <a:p>
            <a:endParaRPr lang="en-US" sz="2400" b="1" dirty="0"/>
          </a:p>
        </p:txBody>
      </p:sp>
      <p:pic>
        <p:nvPicPr>
          <p:cNvPr id="12" name="Picture 11" descr="A person standing at a podium&#10;&#10;Description automatically generated">
            <a:extLst>
              <a:ext uri="{FF2B5EF4-FFF2-40B4-BE49-F238E27FC236}">
                <a16:creationId xmlns:a16="http://schemas.microsoft.com/office/drawing/2014/main" id="{332F8561-E340-A943-51F0-808565193C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1779" y="3082193"/>
            <a:ext cx="2606505" cy="3475340"/>
          </a:xfrm>
          <a:prstGeom prst="rect">
            <a:avLst/>
          </a:prstGeom>
        </p:spPr>
      </p:pic>
      <p:pic>
        <p:nvPicPr>
          <p:cNvPr id="18" name="Picture 17" descr="A person standing in front of a table with a sign&#10;&#10;Description automatically generated">
            <a:extLst>
              <a:ext uri="{FF2B5EF4-FFF2-40B4-BE49-F238E27FC236}">
                <a16:creationId xmlns:a16="http://schemas.microsoft.com/office/drawing/2014/main" id="{1142E0F0-54D0-E14C-255B-E04006BD8F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4015" y="3944386"/>
            <a:ext cx="3722673" cy="2744142"/>
          </a:xfrm>
          <a:prstGeom prst="rect">
            <a:avLst/>
          </a:prstGeom>
        </p:spPr>
      </p:pic>
    </p:spTree>
    <p:extLst>
      <p:ext uri="{BB962C8B-B14F-4D97-AF65-F5344CB8AC3E}">
        <p14:creationId xmlns:p14="http://schemas.microsoft.com/office/powerpoint/2010/main" val="41882862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8db2743-6da7-4f1c-9f44-df6597df2fdb" xsi:nil="true"/>
    <lcf76f155ced4ddcb4097134ff3c332f xmlns="2f8df008-ad6a-4412-9494-767ad6dab93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90C492844162F4EB0CC61F9FD7C124C" ma:contentTypeVersion="15" ma:contentTypeDescription="Create a new document." ma:contentTypeScope="" ma:versionID="acb35a8ed2e43a60af401688fa5f4e5d">
  <xsd:schema xmlns:xsd="http://www.w3.org/2001/XMLSchema" xmlns:xs="http://www.w3.org/2001/XMLSchema" xmlns:p="http://schemas.microsoft.com/office/2006/metadata/properties" xmlns:ns2="2f8df008-ad6a-4412-9494-767ad6dab933" xmlns:ns3="58db2743-6da7-4f1c-9f44-df6597df2fdb" targetNamespace="http://schemas.microsoft.com/office/2006/metadata/properties" ma:root="true" ma:fieldsID="5683f288ce47dfdccc703b65dcfd80ec" ns2:_="" ns3:_="">
    <xsd:import namespace="2f8df008-ad6a-4412-9494-767ad6dab933"/>
    <xsd:import namespace="58db2743-6da7-4f1c-9f44-df6597df2fdb"/>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SearchPropertie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8df008-ad6a-4412-9494-767ad6dab9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d393f6d-32e1-443f-aa0a-5f058564e049"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8db2743-6da7-4f1c-9f44-df6597df2fd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7a985ee-da7f-41c2-b6f2-3d47947ae6cd}" ma:internalName="TaxCatchAll" ma:showField="CatchAllData" ma:web="58db2743-6da7-4f1c-9f44-df6597df2fdb">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408E84-7A2C-4F54-9150-72ADD2957492}">
  <ds:schemaRefs>
    <ds:schemaRef ds:uri="http://schemas.microsoft.com/sharepoint/v3/contenttype/forms"/>
  </ds:schemaRefs>
</ds:datastoreItem>
</file>

<file path=customXml/itemProps2.xml><?xml version="1.0" encoding="utf-8"?>
<ds:datastoreItem xmlns:ds="http://schemas.openxmlformats.org/officeDocument/2006/customXml" ds:itemID="{B3CC3755-FC62-40AE-A2BA-5296D286C5D5}">
  <ds:schemaRefs>
    <ds:schemaRef ds:uri="2f8df008-ad6a-4412-9494-767ad6dab933"/>
    <ds:schemaRef ds:uri="58db2743-6da7-4f1c-9f44-df6597df2fdb"/>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B3DA02F-2F9F-42C5-A9DF-DD993FB200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8df008-ad6a-4412-9494-767ad6dab933"/>
    <ds:schemaRef ds:uri="58db2743-6da7-4f1c-9f44-df6597df2f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1813</TotalTime>
  <Words>2582</Words>
  <Application>Microsoft Office PowerPoint</Application>
  <PresentationFormat>Widescreen</PresentationFormat>
  <Paragraphs>375</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Arial Nova</vt:lpstr>
      <vt:lpstr>Calibri</vt:lpstr>
      <vt:lpstr>Calibri Light</vt:lpstr>
      <vt:lpstr>Cambria</vt:lpstr>
      <vt:lpstr>Modern Love</vt:lpstr>
      <vt:lpstr>Office Theme</vt:lpstr>
      <vt:lpstr>PowerPoint Presentation</vt:lpstr>
      <vt:lpstr>NVFC’s Large Audience  </vt:lpstr>
      <vt:lpstr>Why Partner Sponsorships are a strategic way to increase your brand    recognition, build relations, and increase sales leads by    partnering on high-profile activities. </vt:lpstr>
      <vt:lpstr>Corporate Partnerships with Impact</vt:lpstr>
      <vt:lpstr>PowerPoint Presentation</vt:lpstr>
      <vt:lpstr>Training &amp; Education</vt:lpstr>
      <vt:lpstr>Training &amp; Education</vt:lpstr>
      <vt:lpstr>Training &amp; Education</vt:lpstr>
      <vt:lpstr>PowerPoint Presentation</vt:lpstr>
      <vt:lpstr>NVFC Board Meetings</vt:lpstr>
      <vt:lpstr>Education</vt:lpstr>
      <vt:lpstr>PowerPoint Presentation</vt:lpstr>
      <vt:lpstr>Advertising</vt:lpstr>
      <vt:lpstr>Advertising</vt:lpstr>
      <vt:lpstr>Advertising</vt:lpstr>
      <vt:lpstr>Programs &amp; Special Opportunities</vt:lpstr>
      <vt:lpstr>Helpline</vt:lpstr>
      <vt:lpstr>Hazmat Travel Stipends</vt:lpstr>
      <vt:lpstr>Program Resources</vt:lpstr>
      <vt:lpstr>Special Initiative</vt:lpstr>
      <vt:lpstr>Heather Schafer Memorial Scholarship Fund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 Goldberg</dc:creator>
  <cp:lastModifiedBy>Cierra Orlyk</cp:lastModifiedBy>
  <cp:revision>4</cp:revision>
  <dcterms:created xsi:type="dcterms:W3CDTF">2020-09-02T21:27:43Z</dcterms:created>
  <dcterms:modified xsi:type="dcterms:W3CDTF">2023-11-28T16:44:52Z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1364600.00000000</vt:lpwstr>
  </property>
  <property fmtid="{D5CDD505-2E9C-101B-9397-08002B2CF9AE}" pid="3" name="ContentTypeId">
    <vt:lpwstr>0x010100990C492844162F4EB0CC61F9FD7C124C</vt:lpwstr>
  </property>
  <property fmtid="{D5CDD505-2E9C-101B-9397-08002B2CF9AE}" pid="4" name="MediaServiceImageTags">
    <vt:lpwstr/>
  </property>
</Properties>
</file>