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18"/>
  </p:notesMasterIdLst>
  <p:handoutMasterIdLst>
    <p:handoutMasterId r:id="rId19"/>
  </p:handoutMasterIdLst>
  <p:sldIdLst>
    <p:sldId id="256" r:id="rId2"/>
    <p:sldId id="369" r:id="rId3"/>
    <p:sldId id="347" r:id="rId4"/>
    <p:sldId id="390" r:id="rId5"/>
    <p:sldId id="391" r:id="rId6"/>
    <p:sldId id="392" r:id="rId7"/>
    <p:sldId id="393" r:id="rId8"/>
    <p:sldId id="394" r:id="rId9"/>
    <p:sldId id="395" r:id="rId10"/>
    <p:sldId id="396" r:id="rId11"/>
    <p:sldId id="398" r:id="rId12"/>
    <p:sldId id="399" r:id="rId13"/>
    <p:sldId id="403" r:id="rId14"/>
    <p:sldId id="401" r:id="rId15"/>
    <p:sldId id="402" r:id="rId16"/>
    <p:sldId id="397" r:id="rId1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208">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190591"/>
    <a:srgbClr val="FC2E18"/>
    <a:srgbClr val="00DAD5"/>
    <a:srgbClr val="00F2EC"/>
    <a:srgbClr val="00F6F0"/>
    <a:srgbClr val="BFF3F2"/>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1" autoAdjust="0"/>
    <p:restoredTop sz="94723" autoAdjust="0"/>
  </p:normalViewPr>
  <p:slideViewPr>
    <p:cSldViewPr>
      <p:cViewPr varScale="1">
        <p:scale>
          <a:sx n="92" d="100"/>
          <a:sy n="92" d="100"/>
        </p:scale>
        <p:origin x="96" y="114"/>
      </p:cViewPr>
      <p:guideLst>
        <p:guide orient="horz" pos="2208"/>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00" d="100"/>
          <a:sy n="100" d="100"/>
        </p:scale>
        <p:origin x="-1572" y="-72"/>
      </p:cViewPr>
      <p:guideLst>
        <p:guide orient="horz" pos="2928"/>
        <p:guide pos="21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98E38C0B-027D-4A10-9A5F-CACDFA47A873}"/>
              </a:ext>
            </a:extLst>
          </p:cNvPr>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115715" name="Rectangle 3">
            <a:extLst>
              <a:ext uri="{FF2B5EF4-FFF2-40B4-BE49-F238E27FC236}">
                <a16:creationId xmlns:a16="http://schemas.microsoft.com/office/drawing/2014/main" id="{0037E497-4344-473E-B958-55AF749EB95B}"/>
              </a:ext>
            </a:extLst>
          </p:cNvPr>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endParaRPr lang="en-US" altLang="en-US"/>
          </a:p>
        </p:txBody>
      </p:sp>
      <p:sp>
        <p:nvSpPr>
          <p:cNvPr id="115716" name="Rectangle 4">
            <a:extLst>
              <a:ext uri="{FF2B5EF4-FFF2-40B4-BE49-F238E27FC236}">
                <a16:creationId xmlns:a16="http://schemas.microsoft.com/office/drawing/2014/main" id="{5C0B18E2-922F-45AD-9EC9-1BF65E4343B2}"/>
              </a:ext>
            </a:extLst>
          </p:cNvPr>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115717" name="Rectangle 5">
            <a:extLst>
              <a:ext uri="{FF2B5EF4-FFF2-40B4-BE49-F238E27FC236}">
                <a16:creationId xmlns:a16="http://schemas.microsoft.com/office/drawing/2014/main" id="{E3F05999-F0DA-4EDA-9604-BA42FCE756B4}"/>
              </a:ext>
            </a:extLst>
          </p:cNvPr>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E7CA5B1E-B6E4-42A8-8DFC-83B937505685}"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687424BE-644E-417C-809F-C08452A545FF}"/>
              </a:ext>
            </a:extLst>
          </p:cNvPr>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eaLnBrk="1" hangingPunct="1">
              <a:defRPr sz="1200">
                <a:latin typeface="Arial" panose="020B0604020202020204" pitchFamily="34" charset="0"/>
              </a:defRPr>
            </a:lvl1pPr>
          </a:lstStyle>
          <a:p>
            <a:endParaRPr lang="en-US" altLang="en-US"/>
          </a:p>
        </p:txBody>
      </p:sp>
      <p:sp>
        <p:nvSpPr>
          <p:cNvPr id="12291" name="Rectangle 3">
            <a:extLst>
              <a:ext uri="{FF2B5EF4-FFF2-40B4-BE49-F238E27FC236}">
                <a16:creationId xmlns:a16="http://schemas.microsoft.com/office/drawing/2014/main" id="{77AE7422-DA7E-4471-B56A-50DE86EA3388}"/>
              </a:ext>
            </a:extLst>
          </p:cNvPr>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panose="020B0604020202020204" pitchFamily="34" charset="0"/>
              </a:defRPr>
            </a:lvl1pPr>
          </a:lstStyle>
          <a:p>
            <a:endParaRPr lang="en-US" altLang="en-US"/>
          </a:p>
        </p:txBody>
      </p:sp>
      <p:sp>
        <p:nvSpPr>
          <p:cNvPr id="12292" name="Rectangle 4">
            <a:extLst>
              <a:ext uri="{FF2B5EF4-FFF2-40B4-BE49-F238E27FC236}">
                <a16:creationId xmlns:a16="http://schemas.microsoft.com/office/drawing/2014/main" id="{ADCE4FA9-6E37-4BDB-BA9C-B21F567A0C00}"/>
              </a:ext>
            </a:extLst>
          </p:cNvPr>
          <p:cNvSpPr>
            <a:spLocks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a:extLst>
              <a:ext uri="{FF2B5EF4-FFF2-40B4-BE49-F238E27FC236}">
                <a16:creationId xmlns:a16="http://schemas.microsoft.com/office/drawing/2014/main" id="{08B70DB3-787E-4C8F-840F-0853664F2638}"/>
              </a:ext>
            </a:extLst>
          </p:cNvPr>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2294" name="Rectangle 6">
            <a:extLst>
              <a:ext uri="{FF2B5EF4-FFF2-40B4-BE49-F238E27FC236}">
                <a16:creationId xmlns:a16="http://schemas.microsoft.com/office/drawing/2014/main" id="{EA729496-2798-4994-9C75-C1F9A63D6652}"/>
              </a:ext>
            </a:extLst>
          </p:cNvPr>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eaLnBrk="1" hangingPunct="1">
              <a:defRPr sz="1200">
                <a:latin typeface="Arial" panose="020B0604020202020204" pitchFamily="34" charset="0"/>
              </a:defRPr>
            </a:lvl1pPr>
          </a:lstStyle>
          <a:p>
            <a:endParaRPr lang="en-US" altLang="en-US"/>
          </a:p>
        </p:txBody>
      </p:sp>
      <p:sp>
        <p:nvSpPr>
          <p:cNvPr id="12295" name="Rectangle 7">
            <a:extLst>
              <a:ext uri="{FF2B5EF4-FFF2-40B4-BE49-F238E27FC236}">
                <a16:creationId xmlns:a16="http://schemas.microsoft.com/office/drawing/2014/main" id="{2F1FAB11-421B-4624-87AE-3E1886F7B2EC}"/>
              </a:ext>
            </a:extLst>
          </p:cNvPr>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eaLnBrk="1" hangingPunct="1">
              <a:defRPr sz="1200">
                <a:latin typeface="Arial" panose="020B0604020202020204" pitchFamily="34" charset="0"/>
              </a:defRPr>
            </a:lvl1pPr>
          </a:lstStyle>
          <a:p>
            <a:fld id="{BBD3EC01-9FB8-4230-83DD-447E7EF3F77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A792A73-2FC5-4178-9D57-0D4A5B9A3BBC}"/>
              </a:ext>
            </a:extLst>
          </p:cNvPr>
          <p:cNvSpPr>
            <a:spLocks noGrp="1" noChangeArrowheads="1"/>
          </p:cNvSpPr>
          <p:nvPr>
            <p:ph type="sldNum" sz="quarter" idx="5"/>
          </p:nvPr>
        </p:nvSpPr>
        <p:spPr>
          <a:ln/>
        </p:spPr>
        <p:txBody>
          <a:bodyPr/>
          <a:lstStyle/>
          <a:p>
            <a:fld id="{1E4F7E85-ACCF-46E0-BF76-4F1D73C8106F}" type="slidenum">
              <a:rPr lang="en-US" altLang="en-US"/>
              <a:pPr/>
              <a:t>1</a:t>
            </a:fld>
            <a:endParaRPr lang="en-US" altLang="en-US"/>
          </a:p>
        </p:txBody>
      </p:sp>
      <p:sp>
        <p:nvSpPr>
          <p:cNvPr id="112642" name="Rectangle 2">
            <a:extLst>
              <a:ext uri="{FF2B5EF4-FFF2-40B4-BE49-F238E27FC236}">
                <a16:creationId xmlns:a16="http://schemas.microsoft.com/office/drawing/2014/main" id="{C4B1F051-87CB-436A-BE48-BD74F2F0BF0B}"/>
              </a:ext>
            </a:extLst>
          </p:cNvPr>
          <p:cNvSpPr>
            <a:spLocks noRot="1" noChangeArrowheads="1" noTextEdit="1"/>
          </p:cNvSpPr>
          <p:nvPr>
            <p:ph type="sldImg"/>
          </p:nvPr>
        </p:nvSpPr>
        <p:spPr>
          <a:ln/>
        </p:spPr>
      </p:sp>
      <p:sp>
        <p:nvSpPr>
          <p:cNvPr id="112643" name="Rectangle 3">
            <a:extLst>
              <a:ext uri="{FF2B5EF4-FFF2-40B4-BE49-F238E27FC236}">
                <a16:creationId xmlns:a16="http://schemas.microsoft.com/office/drawing/2014/main" id="{99318803-E5B5-4C6C-B8E6-DFCE7A9BB81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4E02CAC-6EB9-45DB-8179-7FB4F68AABD5}"/>
              </a:ext>
            </a:extLst>
          </p:cNvPr>
          <p:cNvSpPr>
            <a:spLocks noGrp="1" noChangeArrowheads="1"/>
          </p:cNvSpPr>
          <p:nvPr>
            <p:ph type="sldNum" sz="quarter" idx="5"/>
          </p:nvPr>
        </p:nvSpPr>
        <p:spPr>
          <a:ln/>
        </p:spPr>
        <p:txBody>
          <a:bodyPr/>
          <a:lstStyle/>
          <a:p>
            <a:fld id="{A6DD9177-8DE6-4310-8563-D64013A9C847}" type="slidenum">
              <a:rPr lang="en-US" altLang="en-US"/>
              <a:pPr/>
              <a:t>10</a:t>
            </a:fld>
            <a:endParaRPr lang="en-US" altLang="en-US"/>
          </a:p>
        </p:txBody>
      </p:sp>
      <p:sp>
        <p:nvSpPr>
          <p:cNvPr id="317442" name="Rectangle 2">
            <a:extLst>
              <a:ext uri="{FF2B5EF4-FFF2-40B4-BE49-F238E27FC236}">
                <a16:creationId xmlns:a16="http://schemas.microsoft.com/office/drawing/2014/main" id="{49F78E00-0D9C-4AFC-9180-4558072DA305}"/>
              </a:ext>
            </a:extLst>
          </p:cNvPr>
          <p:cNvSpPr>
            <a:spLocks noRot="1" noChangeArrowheads="1" noTextEdit="1"/>
          </p:cNvSpPr>
          <p:nvPr>
            <p:ph type="sldImg"/>
          </p:nvPr>
        </p:nvSpPr>
        <p:spPr>
          <a:ln/>
        </p:spPr>
      </p:sp>
      <p:sp>
        <p:nvSpPr>
          <p:cNvPr id="317443" name="Rectangle 3">
            <a:extLst>
              <a:ext uri="{FF2B5EF4-FFF2-40B4-BE49-F238E27FC236}">
                <a16:creationId xmlns:a16="http://schemas.microsoft.com/office/drawing/2014/main" id="{42A39112-7C51-4BEA-BEB5-2577A4D58FE4}"/>
              </a:ext>
            </a:extLst>
          </p:cNvPr>
          <p:cNvSpPr>
            <a:spLocks noGrp="1" noChangeArrowheads="1"/>
          </p:cNvSpPr>
          <p:nvPr>
            <p:ph type="body" idx="1"/>
          </p:nvPr>
        </p:nvSpPr>
        <p:spPr/>
        <p:txBody>
          <a:bodyPr/>
          <a:lstStyle/>
          <a:p>
            <a:pPr marL="685800" lvl="1" indent="-228600">
              <a:buClr>
                <a:srgbClr val="003366"/>
              </a:buClr>
              <a:buFont typeface="Wingdings" panose="05000000000000000000" pitchFamily="2" charset="2"/>
              <a:buNone/>
            </a:pPr>
            <a:r>
              <a:rPr lang="en-US" altLang="en-US"/>
              <a:t>Direct consequences are the effects produced by a risk event on people and entities involved.     </a:t>
            </a:r>
          </a:p>
          <a:p>
            <a:pPr marL="685800" lvl="1" indent="-228600">
              <a:buClr>
                <a:srgbClr val="003366"/>
              </a:buClr>
              <a:buFont typeface="Wingdings" panose="05000000000000000000" pitchFamily="2" charset="2"/>
              <a:buNone/>
            </a:pPr>
            <a:r>
              <a:rPr lang="en-US" altLang="en-US" b="1"/>
              <a:t>Court judgments</a:t>
            </a:r>
            <a:r>
              <a:rPr lang="en-US" altLang="en-US"/>
              <a:t>: The decision of a court; in a civil lawsuit, the decision of the court on an injured person’s claim for damages or other remedies, in some cases awarding money. </a:t>
            </a:r>
          </a:p>
          <a:p>
            <a:pPr marL="685800" lvl="1" indent="-228600">
              <a:buClr>
                <a:srgbClr val="003366"/>
              </a:buClr>
              <a:buFont typeface="Wingdings" panose="05000000000000000000" pitchFamily="2" charset="2"/>
              <a:buNone/>
            </a:pPr>
            <a:r>
              <a:rPr lang="en-US" altLang="en-US" b="1"/>
              <a:t>Costs of legal defense</a:t>
            </a:r>
            <a:r>
              <a:rPr lang="en-US" altLang="en-US"/>
              <a:t>: The cost of paying a lawyer and court costs in a lawsuit.</a:t>
            </a:r>
          </a:p>
          <a:p>
            <a:pPr marL="685800" lvl="1" indent="-228600">
              <a:buClr>
                <a:srgbClr val="003366"/>
              </a:buClr>
              <a:buFont typeface="Wingdings" panose="05000000000000000000" pitchFamily="2" charset="2"/>
              <a:buNone/>
            </a:pPr>
            <a:r>
              <a:rPr lang="en-US" altLang="en-US" b="1"/>
              <a:t>Loss of the use of damaged property</a:t>
            </a:r>
            <a:r>
              <a:rPr lang="en-US" altLang="en-US"/>
              <a:t>: The loss of use of a critical resource can result in the inability to perform important functions and achieve mission.   </a:t>
            </a:r>
          </a:p>
          <a:p>
            <a:pPr marL="685800" lvl="1" indent="-228600">
              <a:buClr>
                <a:srgbClr val="003366"/>
              </a:buClr>
              <a:buFont typeface="Wingdings" panose="05000000000000000000" pitchFamily="2" charset="2"/>
              <a:buNone/>
            </a:pPr>
            <a:r>
              <a:rPr lang="en-US" altLang="en-US" b="1"/>
              <a:t>Loss of the services of valued volunteers and employees</a:t>
            </a:r>
            <a:r>
              <a:rPr lang="en-US" altLang="en-US"/>
              <a:t>: Experienced volunteers and employees often have a level of skills that cannot be easily replaced, so that someone new taking their place will not be as productive. </a:t>
            </a:r>
          </a:p>
          <a:p>
            <a:pPr marL="685800" lvl="1" indent="-228600">
              <a:buClr>
                <a:srgbClr val="003366"/>
              </a:buClr>
              <a:buFont typeface="Wingdings" panose="05000000000000000000" pitchFamily="2" charset="2"/>
              <a:buNone/>
            </a:pPr>
            <a:r>
              <a:rPr lang="en-US" altLang="en-US" b="1"/>
              <a:t>Cost of replacing or repairing damaged property</a:t>
            </a:r>
            <a:r>
              <a:rPr lang="en-US" altLang="en-US"/>
              <a:t>: Damaged mission critical resources must be replaced or repaired as quickly as possible.</a:t>
            </a:r>
          </a:p>
          <a:p>
            <a:pPr marL="685800" lvl="1" indent="-228600">
              <a:buClr>
                <a:srgbClr val="003366"/>
              </a:buClr>
              <a:buFont typeface="Wingdings" panose="05000000000000000000" pitchFamily="2" charset="2"/>
              <a:buNone/>
            </a:pPr>
            <a:r>
              <a:rPr lang="en-US" altLang="en-US" b="1"/>
              <a:t>Losses associated with a bodily injury, including loss of income, medical expenses, and intangible effects such as pain and suffering</a:t>
            </a:r>
            <a:r>
              <a:rPr lang="en-US" altLang="en-US"/>
              <a:t>: If injured members of the public or volunteers are not compensated by a court judgment or benefits, they bear these losses themselves.  </a:t>
            </a:r>
            <a:endParaRPr lang="en-US" altLang="en-US" sz="1400"/>
          </a:p>
          <a:p>
            <a:pPr marL="228600" indent="-228600"/>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24792AE-9AAA-425F-B077-9DDE4DD0FC7E}"/>
              </a:ext>
            </a:extLst>
          </p:cNvPr>
          <p:cNvSpPr>
            <a:spLocks noGrp="1" noChangeArrowheads="1"/>
          </p:cNvSpPr>
          <p:nvPr>
            <p:ph type="sldNum" sz="quarter" idx="5"/>
          </p:nvPr>
        </p:nvSpPr>
        <p:spPr>
          <a:ln/>
        </p:spPr>
        <p:txBody>
          <a:bodyPr/>
          <a:lstStyle/>
          <a:p>
            <a:fld id="{A21D2EE3-9FA2-489F-A063-E961D7A08BFC}" type="slidenum">
              <a:rPr lang="en-US" altLang="en-US"/>
              <a:pPr/>
              <a:t>11</a:t>
            </a:fld>
            <a:endParaRPr lang="en-US" altLang="en-US"/>
          </a:p>
        </p:txBody>
      </p:sp>
      <p:sp>
        <p:nvSpPr>
          <p:cNvPr id="321538" name="Rectangle 2">
            <a:extLst>
              <a:ext uri="{FF2B5EF4-FFF2-40B4-BE49-F238E27FC236}">
                <a16:creationId xmlns:a16="http://schemas.microsoft.com/office/drawing/2014/main" id="{1ED65537-A412-49FD-8C1D-2F9F96956C51}"/>
              </a:ext>
            </a:extLst>
          </p:cNvPr>
          <p:cNvSpPr>
            <a:spLocks noRot="1" noChangeArrowheads="1" noTextEdit="1"/>
          </p:cNvSpPr>
          <p:nvPr>
            <p:ph type="sldImg"/>
          </p:nvPr>
        </p:nvSpPr>
        <p:spPr>
          <a:ln/>
        </p:spPr>
      </p:sp>
      <p:sp>
        <p:nvSpPr>
          <p:cNvPr id="321539" name="Rectangle 3">
            <a:extLst>
              <a:ext uri="{FF2B5EF4-FFF2-40B4-BE49-F238E27FC236}">
                <a16:creationId xmlns:a16="http://schemas.microsoft.com/office/drawing/2014/main" id="{1DBBEFC5-D4C3-43F4-8472-52632CE3FA90}"/>
              </a:ext>
            </a:extLst>
          </p:cNvPr>
          <p:cNvSpPr>
            <a:spLocks noGrp="1" noChangeArrowheads="1"/>
          </p:cNvSpPr>
          <p:nvPr>
            <p:ph type="body" idx="1"/>
          </p:nvPr>
        </p:nvSpPr>
        <p:spPr/>
        <p:txBody>
          <a:bodyPr/>
          <a:lstStyle/>
          <a:p>
            <a:pPr marL="685800" lvl="1" indent="-228600">
              <a:buClr>
                <a:srgbClr val="003366"/>
              </a:buClr>
              <a:buFont typeface="Wingdings" panose="05000000000000000000" pitchFamily="2" charset="2"/>
              <a:buNone/>
            </a:pPr>
            <a:r>
              <a:rPr lang="en-US" altLang="en-US"/>
              <a:t>Direct consequences are the effects produced by a risk event on people and entities involved.     </a:t>
            </a:r>
          </a:p>
          <a:p>
            <a:pPr marL="685800" lvl="1" indent="-228600">
              <a:buClr>
                <a:srgbClr val="003366"/>
              </a:buClr>
              <a:buFont typeface="Wingdings" panose="05000000000000000000" pitchFamily="2" charset="2"/>
              <a:buNone/>
            </a:pPr>
            <a:r>
              <a:rPr lang="en-US" altLang="en-US" b="1"/>
              <a:t>Court judgments</a:t>
            </a:r>
            <a:r>
              <a:rPr lang="en-US" altLang="en-US"/>
              <a:t>: The decision of a court; in a civil lawsuit, the decision of the court on an injured person’s claim for damages or other remedies, in some cases awarding money. </a:t>
            </a:r>
          </a:p>
          <a:p>
            <a:pPr marL="685800" lvl="1" indent="-228600">
              <a:buClr>
                <a:srgbClr val="003366"/>
              </a:buClr>
              <a:buFont typeface="Wingdings" panose="05000000000000000000" pitchFamily="2" charset="2"/>
              <a:buNone/>
            </a:pPr>
            <a:r>
              <a:rPr lang="en-US" altLang="en-US" b="1"/>
              <a:t>Costs of legal defense</a:t>
            </a:r>
            <a:r>
              <a:rPr lang="en-US" altLang="en-US"/>
              <a:t>: The cost of paying a lawyer and court costs in a lawsuit.</a:t>
            </a:r>
          </a:p>
          <a:p>
            <a:pPr marL="685800" lvl="1" indent="-228600">
              <a:buClr>
                <a:srgbClr val="003366"/>
              </a:buClr>
              <a:buFont typeface="Wingdings" panose="05000000000000000000" pitchFamily="2" charset="2"/>
              <a:buNone/>
            </a:pPr>
            <a:r>
              <a:rPr lang="en-US" altLang="en-US" b="1"/>
              <a:t>Loss of the use of damaged property</a:t>
            </a:r>
            <a:r>
              <a:rPr lang="en-US" altLang="en-US"/>
              <a:t>: The loss of use of a critical resource can result in the inability to perform important functions and achieve mission.   </a:t>
            </a:r>
          </a:p>
          <a:p>
            <a:pPr marL="685800" lvl="1" indent="-228600">
              <a:buClr>
                <a:srgbClr val="003366"/>
              </a:buClr>
              <a:buFont typeface="Wingdings" panose="05000000000000000000" pitchFamily="2" charset="2"/>
              <a:buNone/>
            </a:pPr>
            <a:r>
              <a:rPr lang="en-US" altLang="en-US" b="1"/>
              <a:t>Loss of the services of valued volunteers and employees</a:t>
            </a:r>
            <a:r>
              <a:rPr lang="en-US" altLang="en-US"/>
              <a:t>: Experienced volunteers and employees often have a level of skills that cannot be easily replaced, so that someone new taking their place will not be as productive. </a:t>
            </a:r>
          </a:p>
          <a:p>
            <a:pPr marL="685800" lvl="1" indent="-228600">
              <a:buClr>
                <a:srgbClr val="003366"/>
              </a:buClr>
              <a:buFont typeface="Wingdings" panose="05000000000000000000" pitchFamily="2" charset="2"/>
              <a:buNone/>
            </a:pPr>
            <a:r>
              <a:rPr lang="en-US" altLang="en-US" b="1"/>
              <a:t>Cost of replacing or repairing damaged property</a:t>
            </a:r>
            <a:r>
              <a:rPr lang="en-US" altLang="en-US"/>
              <a:t>: Damaged mission critical resources must be replaced or repaired as quickly as possible.</a:t>
            </a:r>
          </a:p>
          <a:p>
            <a:pPr marL="685800" lvl="1" indent="-228600">
              <a:buClr>
                <a:srgbClr val="003366"/>
              </a:buClr>
              <a:buFont typeface="Wingdings" panose="05000000000000000000" pitchFamily="2" charset="2"/>
              <a:buNone/>
            </a:pPr>
            <a:r>
              <a:rPr lang="en-US" altLang="en-US" b="1"/>
              <a:t>Losses associated with a bodily injury, including loss of income, medical expenses, and intangible effects such as pain and suffering</a:t>
            </a:r>
            <a:r>
              <a:rPr lang="en-US" altLang="en-US"/>
              <a:t>: If injured members of the public or volunteers are not compensated by a court judgment or benefits, they bear these losses themselves.  </a:t>
            </a:r>
            <a:endParaRPr lang="en-US" altLang="en-US" sz="1400"/>
          </a:p>
          <a:p>
            <a:pPr marL="228600" indent="-228600"/>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6E1D24C-88C1-455F-952B-DBED103B870E}"/>
              </a:ext>
            </a:extLst>
          </p:cNvPr>
          <p:cNvSpPr>
            <a:spLocks noGrp="1" noChangeArrowheads="1"/>
          </p:cNvSpPr>
          <p:nvPr>
            <p:ph type="sldNum" sz="quarter" idx="5"/>
          </p:nvPr>
        </p:nvSpPr>
        <p:spPr>
          <a:ln/>
        </p:spPr>
        <p:txBody>
          <a:bodyPr/>
          <a:lstStyle/>
          <a:p>
            <a:fld id="{C9F4EBE6-5E39-4476-98D0-FE345CFE4722}" type="slidenum">
              <a:rPr lang="en-US" altLang="en-US"/>
              <a:pPr/>
              <a:t>12</a:t>
            </a:fld>
            <a:endParaRPr lang="en-US" altLang="en-US"/>
          </a:p>
        </p:txBody>
      </p:sp>
      <p:sp>
        <p:nvSpPr>
          <p:cNvPr id="323586" name="Rectangle 2">
            <a:extLst>
              <a:ext uri="{FF2B5EF4-FFF2-40B4-BE49-F238E27FC236}">
                <a16:creationId xmlns:a16="http://schemas.microsoft.com/office/drawing/2014/main" id="{6A14D44C-2626-4115-9783-411FB7898376}"/>
              </a:ext>
            </a:extLst>
          </p:cNvPr>
          <p:cNvSpPr>
            <a:spLocks noRot="1" noChangeArrowheads="1" noTextEdit="1"/>
          </p:cNvSpPr>
          <p:nvPr>
            <p:ph type="sldImg"/>
          </p:nvPr>
        </p:nvSpPr>
        <p:spPr>
          <a:ln/>
        </p:spPr>
      </p:sp>
      <p:sp>
        <p:nvSpPr>
          <p:cNvPr id="323587" name="Rectangle 3">
            <a:extLst>
              <a:ext uri="{FF2B5EF4-FFF2-40B4-BE49-F238E27FC236}">
                <a16:creationId xmlns:a16="http://schemas.microsoft.com/office/drawing/2014/main" id="{4A022EFB-B899-48D2-875F-0BCB30C57A11}"/>
              </a:ext>
            </a:extLst>
          </p:cNvPr>
          <p:cNvSpPr>
            <a:spLocks noGrp="1" noChangeArrowheads="1"/>
          </p:cNvSpPr>
          <p:nvPr>
            <p:ph type="body" idx="1"/>
          </p:nvPr>
        </p:nvSpPr>
        <p:spPr/>
        <p:txBody>
          <a:bodyPr/>
          <a:lstStyle/>
          <a:p>
            <a:pPr marL="685800" lvl="1" indent="-228600">
              <a:buClr>
                <a:srgbClr val="003366"/>
              </a:buClr>
              <a:buFont typeface="Wingdings" panose="05000000000000000000" pitchFamily="2" charset="2"/>
              <a:buNone/>
            </a:pPr>
            <a:r>
              <a:rPr lang="en-US" altLang="en-US"/>
              <a:t>Direct consequences are the effects produced by a risk event on people and entities involved.     </a:t>
            </a:r>
          </a:p>
          <a:p>
            <a:pPr marL="685800" lvl="1" indent="-228600">
              <a:buClr>
                <a:srgbClr val="003366"/>
              </a:buClr>
              <a:buFont typeface="Wingdings" panose="05000000000000000000" pitchFamily="2" charset="2"/>
              <a:buNone/>
            </a:pPr>
            <a:r>
              <a:rPr lang="en-US" altLang="en-US" b="1"/>
              <a:t>Court judgments</a:t>
            </a:r>
            <a:r>
              <a:rPr lang="en-US" altLang="en-US"/>
              <a:t>: The decision of a court; in a civil lawsuit, the decision of the court on an injured person’s claim for damages or other remedies, in some cases awarding money. </a:t>
            </a:r>
          </a:p>
          <a:p>
            <a:pPr marL="685800" lvl="1" indent="-228600">
              <a:buClr>
                <a:srgbClr val="003366"/>
              </a:buClr>
              <a:buFont typeface="Wingdings" panose="05000000000000000000" pitchFamily="2" charset="2"/>
              <a:buNone/>
            </a:pPr>
            <a:r>
              <a:rPr lang="en-US" altLang="en-US" b="1"/>
              <a:t>Costs of legal defense</a:t>
            </a:r>
            <a:r>
              <a:rPr lang="en-US" altLang="en-US"/>
              <a:t>: The cost of paying a lawyer and court costs in a lawsuit.</a:t>
            </a:r>
          </a:p>
          <a:p>
            <a:pPr marL="685800" lvl="1" indent="-228600">
              <a:buClr>
                <a:srgbClr val="003366"/>
              </a:buClr>
              <a:buFont typeface="Wingdings" panose="05000000000000000000" pitchFamily="2" charset="2"/>
              <a:buNone/>
            </a:pPr>
            <a:r>
              <a:rPr lang="en-US" altLang="en-US" b="1"/>
              <a:t>Loss of the use of damaged property</a:t>
            </a:r>
            <a:r>
              <a:rPr lang="en-US" altLang="en-US"/>
              <a:t>: The loss of use of a critical resource can result in the inability to perform important functions and achieve mission.   </a:t>
            </a:r>
          </a:p>
          <a:p>
            <a:pPr marL="685800" lvl="1" indent="-228600">
              <a:buClr>
                <a:srgbClr val="003366"/>
              </a:buClr>
              <a:buFont typeface="Wingdings" panose="05000000000000000000" pitchFamily="2" charset="2"/>
              <a:buNone/>
            </a:pPr>
            <a:r>
              <a:rPr lang="en-US" altLang="en-US" b="1"/>
              <a:t>Loss of the services of valued volunteers and employees</a:t>
            </a:r>
            <a:r>
              <a:rPr lang="en-US" altLang="en-US"/>
              <a:t>: Experienced volunteers and employees often have a level of skills that cannot be easily replaced, so that someone new taking their place will not be as productive. </a:t>
            </a:r>
          </a:p>
          <a:p>
            <a:pPr marL="685800" lvl="1" indent="-228600">
              <a:buClr>
                <a:srgbClr val="003366"/>
              </a:buClr>
              <a:buFont typeface="Wingdings" panose="05000000000000000000" pitchFamily="2" charset="2"/>
              <a:buNone/>
            </a:pPr>
            <a:r>
              <a:rPr lang="en-US" altLang="en-US" b="1"/>
              <a:t>Cost of replacing or repairing damaged property</a:t>
            </a:r>
            <a:r>
              <a:rPr lang="en-US" altLang="en-US"/>
              <a:t>: Damaged mission critical resources must be replaced or repaired as quickly as possible.</a:t>
            </a:r>
          </a:p>
          <a:p>
            <a:pPr marL="685800" lvl="1" indent="-228600">
              <a:buClr>
                <a:srgbClr val="003366"/>
              </a:buClr>
              <a:buFont typeface="Wingdings" panose="05000000000000000000" pitchFamily="2" charset="2"/>
              <a:buNone/>
            </a:pPr>
            <a:r>
              <a:rPr lang="en-US" altLang="en-US" b="1"/>
              <a:t>Losses associated with a bodily injury, including loss of income, medical expenses, and intangible effects such as pain and suffering</a:t>
            </a:r>
            <a:r>
              <a:rPr lang="en-US" altLang="en-US"/>
              <a:t>: If injured members of the public or volunteers are not compensated by a court judgment or benefits, they bear these losses themselves.  </a:t>
            </a:r>
            <a:endParaRPr lang="en-US" altLang="en-US" sz="1400"/>
          </a:p>
          <a:p>
            <a:pPr marL="228600" indent="-228600"/>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F603228-29A3-4EEB-96D6-C9A35EE3A994}"/>
              </a:ext>
            </a:extLst>
          </p:cNvPr>
          <p:cNvSpPr>
            <a:spLocks noGrp="1" noChangeArrowheads="1"/>
          </p:cNvSpPr>
          <p:nvPr>
            <p:ph type="sldNum" sz="quarter" idx="5"/>
          </p:nvPr>
        </p:nvSpPr>
        <p:spPr>
          <a:ln/>
        </p:spPr>
        <p:txBody>
          <a:bodyPr/>
          <a:lstStyle/>
          <a:p>
            <a:fld id="{C704A3F4-CD6C-472A-A216-F7998A25A31E}" type="slidenum">
              <a:rPr lang="en-US" altLang="en-US"/>
              <a:pPr/>
              <a:t>13</a:t>
            </a:fld>
            <a:endParaRPr lang="en-US" altLang="en-US"/>
          </a:p>
        </p:txBody>
      </p:sp>
      <p:sp>
        <p:nvSpPr>
          <p:cNvPr id="331778" name="Rectangle 2">
            <a:extLst>
              <a:ext uri="{FF2B5EF4-FFF2-40B4-BE49-F238E27FC236}">
                <a16:creationId xmlns:a16="http://schemas.microsoft.com/office/drawing/2014/main" id="{2D8866EC-A948-4A8F-A89F-65C04DB2DE69}"/>
              </a:ext>
            </a:extLst>
          </p:cNvPr>
          <p:cNvSpPr>
            <a:spLocks noRot="1" noChangeArrowheads="1" noTextEdit="1"/>
          </p:cNvSpPr>
          <p:nvPr>
            <p:ph type="sldImg"/>
          </p:nvPr>
        </p:nvSpPr>
        <p:spPr>
          <a:ln/>
        </p:spPr>
      </p:sp>
      <p:sp>
        <p:nvSpPr>
          <p:cNvPr id="331779" name="Rectangle 3">
            <a:extLst>
              <a:ext uri="{FF2B5EF4-FFF2-40B4-BE49-F238E27FC236}">
                <a16:creationId xmlns:a16="http://schemas.microsoft.com/office/drawing/2014/main" id="{41EE3E8C-1890-4B82-A109-2B63E5F5A0E1}"/>
              </a:ext>
            </a:extLst>
          </p:cNvPr>
          <p:cNvSpPr>
            <a:spLocks noGrp="1" noChangeArrowheads="1"/>
          </p:cNvSpPr>
          <p:nvPr>
            <p:ph type="body" idx="1"/>
          </p:nvPr>
        </p:nvSpPr>
        <p:spPr/>
        <p:txBody>
          <a:bodyPr/>
          <a:lstStyle/>
          <a:p>
            <a:pPr marL="685800" lvl="1" indent="-228600">
              <a:buClr>
                <a:srgbClr val="003366"/>
              </a:buClr>
              <a:buFont typeface="Wingdings" panose="05000000000000000000" pitchFamily="2" charset="2"/>
              <a:buNone/>
            </a:pPr>
            <a:r>
              <a:rPr lang="en-US" altLang="en-US"/>
              <a:t>Direct consequences are the effects produced by a risk event on people and entities involved.     </a:t>
            </a:r>
          </a:p>
          <a:p>
            <a:pPr marL="685800" lvl="1" indent="-228600">
              <a:buClr>
                <a:srgbClr val="003366"/>
              </a:buClr>
              <a:buFont typeface="Wingdings" panose="05000000000000000000" pitchFamily="2" charset="2"/>
              <a:buNone/>
            </a:pPr>
            <a:r>
              <a:rPr lang="en-US" altLang="en-US" b="1"/>
              <a:t>Court judgments</a:t>
            </a:r>
            <a:r>
              <a:rPr lang="en-US" altLang="en-US"/>
              <a:t>: The decision of a court; in a civil lawsuit, the decision of the court on an injured person’s claim for damages or other remedies, in some cases awarding money. </a:t>
            </a:r>
          </a:p>
          <a:p>
            <a:pPr marL="685800" lvl="1" indent="-228600">
              <a:buClr>
                <a:srgbClr val="003366"/>
              </a:buClr>
              <a:buFont typeface="Wingdings" panose="05000000000000000000" pitchFamily="2" charset="2"/>
              <a:buNone/>
            </a:pPr>
            <a:r>
              <a:rPr lang="en-US" altLang="en-US" b="1"/>
              <a:t>Costs of legal defense</a:t>
            </a:r>
            <a:r>
              <a:rPr lang="en-US" altLang="en-US"/>
              <a:t>: The cost of paying a lawyer and court costs in a lawsuit.</a:t>
            </a:r>
          </a:p>
          <a:p>
            <a:pPr marL="685800" lvl="1" indent="-228600">
              <a:buClr>
                <a:srgbClr val="003366"/>
              </a:buClr>
              <a:buFont typeface="Wingdings" panose="05000000000000000000" pitchFamily="2" charset="2"/>
              <a:buNone/>
            </a:pPr>
            <a:r>
              <a:rPr lang="en-US" altLang="en-US" b="1"/>
              <a:t>Loss of the use of damaged property</a:t>
            </a:r>
            <a:r>
              <a:rPr lang="en-US" altLang="en-US"/>
              <a:t>: The loss of use of a critical resource can result in the inability to perform important functions and achieve mission.   </a:t>
            </a:r>
          </a:p>
          <a:p>
            <a:pPr marL="685800" lvl="1" indent="-228600">
              <a:buClr>
                <a:srgbClr val="003366"/>
              </a:buClr>
              <a:buFont typeface="Wingdings" panose="05000000000000000000" pitchFamily="2" charset="2"/>
              <a:buNone/>
            </a:pPr>
            <a:r>
              <a:rPr lang="en-US" altLang="en-US" b="1"/>
              <a:t>Loss of the services of valued volunteers and employees</a:t>
            </a:r>
            <a:r>
              <a:rPr lang="en-US" altLang="en-US"/>
              <a:t>: Experienced volunteers and employees often have a level of skills that cannot be easily replaced, so that someone new taking their place will not be as productive. </a:t>
            </a:r>
          </a:p>
          <a:p>
            <a:pPr marL="685800" lvl="1" indent="-228600">
              <a:buClr>
                <a:srgbClr val="003366"/>
              </a:buClr>
              <a:buFont typeface="Wingdings" panose="05000000000000000000" pitchFamily="2" charset="2"/>
              <a:buNone/>
            </a:pPr>
            <a:r>
              <a:rPr lang="en-US" altLang="en-US" b="1"/>
              <a:t>Cost of replacing or repairing damaged property</a:t>
            </a:r>
            <a:r>
              <a:rPr lang="en-US" altLang="en-US"/>
              <a:t>: Damaged mission critical resources must be replaced or repaired as quickly as possible.</a:t>
            </a:r>
          </a:p>
          <a:p>
            <a:pPr marL="685800" lvl="1" indent="-228600">
              <a:buClr>
                <a:srgbClr val="003366"/>
              </a:buClr>
              <a:buFont typeface="Wingdings" panose="05000000000000000000" pitchFamily="2" charset="2"/>
              <a:buNone/>
            </a:pPr>
            <a:r>
              <a:rPr lang="en-US" altLang="en-US" b="1"/>
              <a:t>Losses associated with a bodily injury, including loss of income, medical expenses, and intangible effects such as pain and suffering</a:t>
            </a:r>
            <a:r>
              <a:rPr lang="en-US" altLang="en-US"/>
              <a:t>: If injured members of the public or volunteers are not compensated by a court judgment or benefits, they bear these losses themselves.  </a:t>
            </a:r>
            <a:endParaRPr lang="en-US" altLang="en-US" sz="1400"/>
          </a:p>
          <a:p>
            <a:pPr marL="228600" indent="-228600"/>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4E5807E-7879-4752-A5CE-C68A1C80126D}"/>
              </a:ext>
            </a:extLst>
          </p:cNvPr>
          <p:cNvSpPr>
            <a:spLocks noGrp="1" noChangeArrowheads="1"/>
          </p:cNvSpPr>
          <p:nvPr>
            <p:ph type="sldNum" sz="quarter" idx="5"/>
          </p:nvPr>
        </p:nvSpPr>
        <p:spPr>
          <a:ln/>
        </p:spPr>
        <p:txBody>
          <a:bodyPr/>
          <a:lstStyle/>
          <a:p>
            <a:fld id="{43AD0C14-77F8-4251-A166-F172F80627A7}" type="slidenum">
              <a:rPr lang="en-US" altLang="en-US"/>
              <a:pPr/>
              <a:t>14</a:t>
            </a:fld>
            <a:endParaRPr lang="en-US" altLang="en-US"/>
          </a:p>
        </p:txBody>
      </p:sp>
      <p:sp>
        <p:nvSpPr>
          <p:cNvPr id="327682" name="Rectangle 2">
            <a:extLst>
              <a:ext uri="{FF2B5EF4-FFF2-40B4-BE49-F238E27FC236}">
                <a16:creationId xmlns:a16="http://schemas.microsoft.com/office/drawing/2014/main" id="{94A197DD-8AD5-41EC-876F-F03BF6DEA82F}"/>
              </a:ext>
            </a:extLst>
          </p:cNvPr>
          <p:cNvSpPr>
            <a:spLocks noRot="1" noChangeArrowheads="1" noTextEdit="1"/>
          </p:cNvSpPr>
          <p:nvPr>
            <p:ph type="sldImg"/>
          </p:nvPr>
        </p:nvSpPr>
        <p:spPr>
          <a:ln/>
        </p:spPr>
      </p:sp>
      <p:sp>
        <p:nvSpPr>
          <p:cNvPr id="327683" name="Rectangle 3">
            <a:extLst>
              <a:ext uri="{FF2B5EF4-FFF2-40B4-BE49-F238E27FC236}">
                <a16:creationId xmlns:a16="http://schemas.microsoft.com/office/drawing/2014/main" id="{72F608CE-A6E4-42A8-9679-6957C6DE8125}"/>
              </a:ext>
            </a:extLst>
          </p:cNvPr>
          <p:cNvSpPr>
            <a:spLocks noGrp="1" noChangeArrowheads="1"/>
          </p:cNvSpPr>
          <p:nvPr>
            <p:ph type="body" idx="1"/>
          </p:nvPr>
        </p:nvSpPr>
        <p:spPr/>
        <p:txBody>
          <a:bodyPr/>
          <a:lstStyle/>
          <a:p>
            <a:pPr marL="685800" lvl="1" indent="-228600">
              <a:buClr>
                <a:srgbClr val="003366"/>
              </a:buClr>
              <a:buFont typeface="Wingdings" panose="05000000000000000000" pitchFamily="2" charset="2"/>
              <a:buNone/>
            </a:pPr>
            <a:r>
              <a:rPr lang="en-US" altLang="en-US"/>
              <a:t>Direct consequences are the effects produced by a risk event on people and entities involved.     </a:t>
            </a:r>
          </a:p>
          <a:p>
            <a:pPr marL="685800" lvl="1" indent="-228600">
              <a:buClr>
                <a:srgbClr val="003366"/>
              </a:buClr>
              <a:buFont typeface="Wingdings" panose="05000000000000000000" pitchFamily="2" charset="2"/>
              <a:buNone/>
            </a:pPr>
            <a:r>
              <a:rPr lang="en-US" altLang="en-US" b="1"/>
              <a:t>Court judgments</a:t>
            </a:r>
            <a:r>
              <a:rPr lang="en-US" altLang="en-US"/>
              <a:t>: The decision of a court; in a civil lawsuit, the decision of the court on an injured person’s claim for damages or other remedies, in some cases awarding money. </a:t>
            </a:r>
          </a:p>
          <a:p>
            <a:pPr marL="685800" lvl="1" indent="-228600">
              <a:buClr>
                <a:srgbClr val="003366"/>
              </a:buClr>
              <a:buFont typeface="Wingdings" panose="05000000000000000000" pitchFamily="2" charset="2"/>
              <a:buNone/>
            </a:pPr>
            <a:r>
              <a:rPr lang="en-US" altLang="en-US" b="1"/>
              <a:t>Costs of legal defense</a:t>
            </a:r>
            <a:r>
              <a:rPr lang="en-US" altLang="en-US"/>
              <a:t>: The cost of paying a lawyer and court costs in a lawsuit.</a:t>
            </a:r>
          </a:p>
          <a:p>
            <a:pPr marL="685800" lvl="1" indent="-228600">
              <a:buClr>
                <a:srgbClr val="003366"/>
              </a:buClr>
              <a:buFont typeface="Wingdings" panose="05000000000000000000" pitchFamily="2" charset="2"/>
              <a:buNone/>
            </a:pPr>
            <a:r>
              <a:rPr lang="en-US" altLang="en-US" b="1"/>
              <a:t>Loss of the use of damaged property</a:t>
            </a:r>
            <a:r>
              <a:rPr lang="en-US" altLang="en-US"/>
              <a:t>: The loss of use of a critical resource can result in the inability to perform important functions and achieve mission.   </a:t>
            </a:r>
          </a:p>
          <a:p>
            <a:pPr marL="685800" lvl="1" indent="-228600">
              <a:buClr>
                <a:srgbClr val="003366"/>
              </a:buClr>
              <a:buFont typeface="Wingdings" panose="05000000000000000000" pitchFamily="2" charset="2"/>
              <a:buNone/>
            </a:pPr>
            <a:r>
              <a:rPr lang="en-US" altLang="en-US" b="1"/>
              <a:t>Loss of the services of valued volunteers and employees</a:t>
            </a:r>
            <a:r>
              <a:rPr lang="en-US" altLang="en-US"/>
              <a:t>: Experienced volunteers and employees often have a level of skills that cannot be easily replaced, so that someone new taking their place will not be as productive. </a:t>
            </a:r>
          </a:p>
          <a:p>
            <a:pPr marL="685800" lvl="1" indent="-228600">
              <a:buClr>
                <a:srgbClr val="003366"/>
              </a:buClr>
              <a:buFont typeface="Wingdings" panose="05000000000000000000" pitchFamily="2" charset="2"/>
              <a:buNone/>
            </a:pPr>
            <a:r>
              <a:rPr lang="en-US" altLang="en-US" b="1"/>
              <a:t>Cost of replacing or repairing damaged property</a:t>
            </a:r>
            <a:r>
              <a:rPr lang="en-US" altLang="en-US"/>
              <a:t>: Damaged mission critical resources must be replaced or repaired as quickly as possible.</a:t>
            </a:r>
          </a:p>
          <a:p>
            <a:pPr marL="685800" lvl="1" indent="-228600">
              <a:buClr>
                <a:srgbClr val="003366"/>
              </a:buClr>
              <a:buFont typeface="Wingdings" panose="05000000000000000000" pitchFamily="2" charset="2"/>
              <a:buNone/>
            </a:pPr>
            <a:r>
              <a:rPr lang="en-US" altLang="en-US" b="1"/>
              <a:t>Losses associated with a bodily injury, including loss of income, medical expenses, and intangible effects such as pain and suffering</a:t>
            </a:r>
            <a:r>
              <a:rPr lang="en-US" altLang="en-US"/>
              <a:t>: If injured members of the public or volunteers are not compensated by a court judgment or benefits, they bear these losses themselves.  </a:t>
            </a:r>
            <a:endParaRPr lang="en-US" altLang="en-US" sz="1400"/>
          </a:p>
          <a:p>
            <a:pPr marL="228600" indent="-228600"/>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7A8E133-5735-4C35-B599-F83ACD781C0A}"/>
              </a:ext>
            </a:extLst>
          </p:cNvPr>
          <p:cNvSpPr>
            <a:spLocks noGrp="1" noChangeArrowheads="1"/>
          </p:cNvSpPr>
          <p:nvPr>
            <p:ph type="sldNum" sz="quarter" idx="5"/>
          </p:nvPr>
        </p:nvSpPr>
        <p:spPr>
          <a:ln/>
        </p:spPr>
        <p:txBody>
          <a:bodyPr/>
          <a:lstStyle/>
          <a:p>
            <a:fld id="{E934B968-94B6-4F69-9156-ABFB4CFE747B}" type="slidenum">
              <a:rPr lang="en-US" altLang="en-US"/>
              <a:pPr/>
              <a:t>15</a:t>
            </a:fld>
            <a:endParaRPr lang="en-US" altLang="en-US"/>
          </a:p>
        </p:txBody>
      </p:sp>
      <p:sp>
        <p:nvSpPr>
          <p:cNvPr id="329730" name="Rectangle 2">
            <a:extLst>
              <a:ext uri="{FF2B5EF4-FFF2-40B4-BE49-F238E27FC236}">
                <a16:creationId xmlns:a16="http://schemas.microsoft.com/office/drawing/2014/main" id="{87167703-A0A6-4D44-9C24-E1DDA2DD6B04}"/>
              </a:ext>
            </a:extLst>
          </p:cNvPr>
          <p:cNvSpPr>
            <a:spLocks noRot="1" noChangeArrowheads="1" noTextEdit="1"/>
          </p:cNvSpPr>
          <p:nvPr>
            <p:ph type="sldImg"/>
          </p:nvPr>
        </p:nvSpPr>
        <p:spPr>
          <a:ln/>
        </p:spPr>
      </p:sp>
      <p:sp>
        <p:nvSpPr>
          <p:cNvPr id="329731" name="Rectangle 3">
            <a:extLst>
              <a:ext uri="{FF2B5EF4-FFF2-40B4-BE49-F238E27FC236}">
                <a16:creationId xmlns:a16="http://schemas.microsoft.com/office/drawing/2014/main" id="{D91CD762-8BC7-4597-9A4E-0582D639FE68}"/>
              </a:ext>
            </a:extLst>
          </p:cNvPr>
          <p:cNvSpPr>
            <a:spLocks noGrp="1" noChangeArrowheads="1"/>
          </p:cNvSpPr>
          <p:nvPr>
            <p:ph type="body" idx="1"/>
          </p:nvPr>
        </p:nvSpPr>
        <p:spPr/>
        <p:txBody>
          <a:bodyPr/>
          <a:lstStyle/>
          <a:p>
            <a:pPr marL="685800" lvl="1" indent="-228600">
              <a:buClr>
                <a:srgbClr val="003366"/>
              </a:buClr>
              <a:buFont typeface="Wingdings" panose="05000000000000000000" pitchFamily="2" charset="2"/>
              <a:buNone/>
            </a:pPr>
            <a:r>
              <a:rPr lang="en-US" altLang="en-US"/>
              <a:t>Direct consequences are the effects produced by a risk event on people and entities involved.     </a:t>
            </a:r>
          </a:p>
          <a:p>
            <a:pPr marL="685800" lvl="1" indent="-228600">
              <a:buClr>
                <a:srgbClr val="003366"/>
              </a:buClr>
              <a:buFont typeface="Wingdings" panose="05000000000000000000" pitchFamily="2" charset="2"/>
              <a:buNone/>
            </a:pPr>
            <a:r>
              <a:rPr lang="en-US" altLang="en-US" b="1"/>
              <a:t>Court judgments</a:t>
            </a:r>
            <a:r>
              <a:rPr lang="en-US" altLang="en-US"/>
              <a:t>: The decision of a court; in a civil lawsuit, the decision of the court on an injured person’s claim for damages or other remedies, in some cases awarding money. </a:t>
            </a:r>
          </a:p>
          <a:p>
            <a:pPr marL="685800" lvl="1" indent="-228600">
              <a:buClr>
                <a:srgbClr val="003366"/>
              </a:buClr>
              <a:buFont typeface="Wingdings" panose="05000000000000000000" pitchFamily="2" charset="2"/>
              <a:buNone/>
            </a:pPr>
            <a:r>
              <a:rPr lang="en-US" altLang="en-US" b="1"/>
              <a:t>Costs of legal defense</a:t>
            </a:r>
            <a:r>
              <a:rPr lang="en-US" altLang="en-US"/>
              <a:t>: The cost of paying a lawyer and court costs in a lawsuit.</a:t>
            </a:r>
          </a:p>
          <a:p>
            <a:pPr marL="685800" lvl="1" indent="-228600">
              <a:buClr>
                <a:srgbClr val="003366"/>
              </a:buClr>
              <a:buFont typeface="Wingdings" panose="05000000000000000000" pitchFamily="2" charset="2"/>
              <a:buNone/>
            </a:pPr>
            <a:r>
              <a:rPr lang="en-US" altLang="en-US" b="1"/>
              <a:t>Loss of the use of damaged property</a:t>
            </a:r>
            <a:r>
              <a:rPr lang="en-US" altLang="en-US"/>
              <a:t>: The loss of use of a critical resource can result in the inability to perform important functions and achieve mission.   </a:t>
            </a:r>
          </a:p>
          <a:p>
            <a:pPr marL="685800" lvl="1" indent="-228600">
              <a:buClr>
                <a:srgbClr val="003366"/>
              </a:buClr>
              <a:buFont typeface="Wingdings" panose="05000000000000000000" pitchFamily="2" charset="2"/>
              <a:buNone/>
            </a:pPr>
            <a:r>
              <a:rPr lang="en-US" altLang="en-US" b="1"/>
              <a:t>Loss of the services of valued volunteers and employees</a:t>
            </a:r>
            <a:r>
              <a:rPr lang="en-US" altLang="en-US"/>
              <a:t>: Experienced volunteers and employees often have a level of skills that cannot be easily replaced, so that someone new taking their place will not be as productive. </a:t>
            </a:r>
          </a:p>
          <a:p>
            <a:pPr marL="685800" lvl="1" indent="-228600">
              <a:buClr>
                <a:srgbClr val="003366"/>
              </a:buClr>
              <a:buFont typeface="Wingdings" panose="05000000000000000000" pitchFamily="2" charset="2"/>
              <a:buNone/>
            </a:pPr>
            <a:r>
              <a:rPr lang="en-US" altLang="en-US" b="1"/>
              <a:t>Cost of replacing or repairing damaged property</a:t>
            </a:r>
            <a:r>
              <a:rPr lang="en-US" altLang="en-US"/>
              <a:t>: Damaged mission critical resources must be replaced or repaired as quickly as possible.</a:t>
            </a:r>
          </a:p>
          <a:p>
            <a:pPr marL="685800" lvl="1" indent="-228600">
              <a:buClr>
                <a:srgbClr val="003366"/>
              </a:buClr>
              <a:buFont typeface="Wingdings" panose="05000000000000000000" pitchFamily="2" charset="2"/>
              <a:buNone/>
            </a:pPr>
            <a:r>
              <a:rPr lang="en-US" altLang="en-US" b="1"/>
              <a:t>Losses associated with a bodily injury, including loss of income, medical expenses, and intangible effects such as pain and suffering</a:t>
            </a:r>
            <a:r>
              <a:rPr lang="en-US" altLang="en-US"/>
              <a:t>: If injured members of the public or volunteers are not compensated by a court judgment or benefits, they bear these losses themselves.  </a:t>
            </a:r>
            <a:endParaRPr lang="en-US" altLang="en-US" sz="1400"/>
          </a:p>
          <a:p>
            <a:pPr marL="228600" indent="-228600"/>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1987DBF-E896-4B1D-94BC-14FB44232CD9}"/>
              </a:ext>
            </a:extLst>
          </p:cNvPr>
          <p:cNvSpPr>
            <a:spLocks noGrp="1" noChangeArrowheads="1"/>
          </p:cNvSpPr>
          <p:nvPr>
            <p:ph type="sldNum" sz="quarter" idx="5"/>
          </p:nvPr>
        </p:nvSpPr>
        <p:spPr>
          <a:ln/>
        </p:spPr>
        <p:txBody>
          <a:bodyPr/>
          <a:lstStyle/>
          <a:p>
            <a:fld id="{CB9CFD6C-C27F-4928-9302-52B661ADBAFE}" type="slidenum">
              <a:rPr lang="en-US" altLang="en-US"/>
              <a:pPr/>
              <a:t>16</a:t>
            </a:fld>
            <a:endParaRPr lang="en-US" altLang="en-US"/>
          </a:p>
        </p:txBody>
      </p:sp>
      <p:sp>
        <p:nvSpPr>
          <p:cNvPr id="319490" name="Rectangle 2">
            <a:extLst>
              <a:ext uri="{FF2B5EF4-FFF2-40B4-BE49-F238E27FC236}">
                <a16:creationId xmlns:a16="http://schemas.microsoft.com/office/drawing/2014/main" id="{4DAC2EDC-AF1D-4D39-9BCB-27610DDB22D9}"/>
              </a:ext>
            </a:extLst>
          </p:cNvPr>
          <p:cNvSpPr>
            <a:spLocks noRot="1" noChangeArrowheads="1" noTextEdit="1"/>
          </p:cNvSpPr>
          <p:nvPr>
            <p:ph type="sldImg"/>
          </p:nvPr>
        </p:nvSpPr>
        <p:spPr>
          <a:ln/>
        </p:spPr>
      </p:sp>
      <p:sp>
        <p:nvSpPr>
          <p:cNvPr id="319491" name="Rectangle 3">
            <a:extLst>
              <a:ext uri="{FF2B5EF4-FFF2-40B4-BE49-F238E27FC236}">
                <a16:creationId xmlns:a16="http://schemas.microsoft.com/office/drawing/2014/main" id="{74E1586F-A6DA-473D-8928-5482C72398B2}"/>
              </a:ext>
            </a:extLst>
          </p:cNvPr>
          <p:cNvSpPr>
            <a:spLocks noGrp="1" noChangeArrowheads="1"/>
          </p:cNvSpPr>
          <p:nvPr>
            <p:ph type="body" idx="1"/>
          </p:nvPr>
        </p:nvSpPr>
        <p:spPr/>
        <p:txBody>
          <a:bodyPr/>
          <a:lstStyle/>
          <a:p>
            <a:pPr marL="685800" lvl="1" indent="-228600">
              <a:buClr>
                <a:srgbClr val="003366"/>
              </a:buClr>
              <a:buFont typeface="Wingdings" panose="05000000000000000000" pitchFamily="2" charset="2"/>
              <a:buNone/>
            </a:pPr>
            <a:r>
              <a:rPr lang="en-US" altLang="en-US"/>
              <a:t>Direct consequences are the effects produced by a risk event on people and entities involved.     </a:t>
            </a:r>
          </a:p>
          <a:p>
            <a:pPr marL="685800" lvl="1" indent="-228600">
              <a:buClr>
                <a:srgbClr val="003366"/>
              </a:buClr>
              <a:buFont typeface="Wingdings" panose="05000000000000000000" pitchFamily="2" charset="2"/>
              <a:buNone/>
            </a:pPr>
            <a:r>
              <a:rPr lang="en-US" altLang="en-US" b="1"/>
              <a:t>Court judgments</a:t>
            </a:r>
            <a:r>
              <a:rPr lang="en-US" altLang="en-US"/>
              <a:t>: The decision of a court; in a civil lawsuit, the decision of the court on an injured person’s claim for damages or other remedies, in some cases awarding money. </a:t>
            </a:r>
          </a:p>
          <a:p>
            <a:pPr marL="685800" lvl="1" indent="-228600">
              <a:buClr>
                <a:srgbClr val="003366"/>
              </a:buClr>
              <a:buFont typeface="Wingdings" panose="05000000000000000000" pitchFamily="2" charset="2"/>
              <a:buNone/>
            </a:pPr>
            <a:r>
              <a:rPr lang="en-US" altLang="en-US" b="1"/>
              <a:t>Costs of legal defense</a:t>
            </a:r>
            <a:r>
              <a:rPr lang="en-US" altLang="en-US"/>
              <a:t>: The cost of paying a lawyer and court costs in a lawsuit.</a:t>
            </a:r>
          </a:p>
          <a:p>
            <a:pPr marL="685800" lvl="1" indent="-228600">
              <a:buClr>
                <a:srgbClr val="003366"/>
              </a:buClr>
              <a:buFont typeface="Wingdings" panose="05000000000000000000" pitchFamily="2" charset="2"/>
              <a:buNone/>
            </a:pPr>
            <a:r>
              <a:rPr lang="en-US" altLang="en-US" b="1"/>
              <a:t>Loss of the use of damaged property</a:t>
            </a:r>
            <a:r>
              <a:rPr lang="en-US" altLang="en-US"/>
              <a:t>: The loss of use of a critical resource can result in the inability to perform important functions and achieve mission.   </a:t>
            </a:r>
          </a:p>
          <a:p>
            <a:pPr marL="685800" lvl="1" indent="-228600">
              <a:buClr>
                <a:srgbClr val="003366"/>
              </a:buClr>
              <a:buFont typeface="Wingdings" panose="05000000000000000000" pitchFamily="2" charset="2"/>
              <a:buNone/>
            </a:pPr>
            <a:r>
              <a:rPr lang="en-US" altLang="en-US" b="1"/>
              <a:t>Loss of the services of valued volunteers and employees</a:t>
            </a:r>
            <a:r>
              <a:rPr lang="en-US" altLang="en-US"/>
              <a:t>: Experienced volunteers and employees often have a level of skills that cannot be easily replaced, so that someone new taking their place will not be as productive. </a:t>
            </a:r>
          </a:p>
          <a:p>
            <a:pPr marL="685800" lvl="1" indent="-228600">
              <a:buClr>
                <a:srgbClr val="003366"/>
              </a:buClr>
              <a:buFont typeface="Wingdings" panose="05000000000000000000" pitchFamily="2" charset="2"/>
              <a:buNone/>
            </a:pPr>
            <a:r>
              <a:rPr lang="en-US" altLang="en-US" b="1"/>
              <a:t>Cost of replacing or repairing damaged property</a:t>
            </a:r>
            <a:r>
              <a:rPr lang="en-US" altLang="en-US"/>
              <a:t>: Damaged mission critical resources must be replaced or repaired as quickly as possible.</a:t>
            </a:r>
          </a:p>
          <a:p>
            <a:pPr marL="685800" lvl="1" indent="-228600">
              <a:buClr>
                <a:srgbClr val="003366"/>
              </a:buClr>
              <a:buFont typeface="Wingdings" panose="05000000000000000000" pitchFamily="2" charset="2"/>
              <a:buNone/>
            </a:pPr>
            <a:r>
              <a:rPr lang="en-US" altLang="en-US" b="1"/>
              <a:t>Losses associated with a bodily injury, including loss of income, medical expenses, and intangible effects such as pain and suffering</a:t>
            </a:r>
            <a:r>
              <a:rPr lang="en-US" altLang="en-US"/>
              <a:t>: If injured members of the public or volunteers are not compensated by a court judgment or benefits, they bear these losses themselves.  </a:t>
            </a:r>
            <a:endParaRPr lang="en-US" altLang="en-US" sz="1400"/>
          </a:p>
          <a:p>
            <a:pPr marL="228600" indent="-228600"/>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7432C89-DBDF-4561-B563-E574AE9A9DC3}"/>
              </a:ext>
            </a:extLst>
          </p:cNvPr>
          <p:cNvSpPr>
            <a:spLocks noGrp="1" noChangeArrowheads="1"/>
          </p:cNvSpPr>
          <p:nvPr>
            <p:ph type="sldNum" sz="quarter" idx="5"/>
          </p:nvPr>
        </p:nvSpPr>
        <p:spPr>
          <a:ln/>
        </p:spPr>
        <p:txBody>
          <a:bodyPr/>
          <a:lstStyle/>
          <a:p>
            <a:fld id="{77956218-B629-4F39-920B-94958E4D8EE4}" type="slidenum">
              <a:rPr lang="en-US" altLang="en-US"/>
              <a:pPr/>
              <a:t>2</a:t>
            </a:fld>
            <a:endParaRPr lang="en-US" altLang="en-US"/>
          </a:p>
        </p:txBody>
      </p:sp>
      <p:sp>
        <p:nvSpPr>
          <p:cNvPr id="217090" name="Rectangle 2">
            <a:extLst>
              <a:ext uri="{FF2B5EF4-FFF2-40B4-BE49-F238E27FC236}">
                <a16:creationId xmlns:a16="http://schemas.microsoft.com/office/drawing/2014/main" id="{E3EF0C91-CBBD-4294-9346-2DABE3781470}"/>
              </a:ext>
            </a:extLst>
          </p:cNvPr>
          <p:cNvSpPr>
            <a:spLocks noRot="1" noChangeArrowheads="1" noTextEdit="1"/>
          </p:cNvSpPr>
          <p:nvPr>
            <p:ph type="sldImg"/>
          </p:nvPr>
        </p:nvSpPr>
        <p:spPr>
          <a:ln/>
        </p:spPr>
      </p:sp>
      <p:sp>
        <p:nvSpPr>
          <p:cNvPr id="217091" name="Rectangle 3">
            <a:extLst>
              <a:ext uri="{FF2B5EF4-FFF2-40B4-BE49-F238E27FC236}">
                <a16:creationId xmlns:a16="http://schemas.microsoft.com/office/drawing/2014/main" id="{FFD84FD3-E209-473A-A524-00FC585F4B89}"/>
              </a:ext>
            </a:extLst>
          </p:cNvPr>
          <p:cNvSpPr>
            <a:spLocks noGrp="1" noChangeArrowheads="1"/>
          </p:cNvSpPr>
          <p:nvPr>
            <p:ph type="body" idx="1"/>
          </p:nvPr>
        </p:nvSpPr>
        <p:spPr/>
        <p:txBody>
          <a:bodyPr/>
          <a:lstStyle/>
          <a:p>
            <a:pPr marL="228600" indent="-228600"/>
            <a:r>
              <a:rPr lang="en-US" altLang="en-US"/>
              <a:t>Because risk is associated with negative consequences, new activities with uncertain outcomes may be avoided as “risky”, even when the benefits they offer are significant.  In fact, risk is not linked solely with negative outcomes and it cannot (and should not) be eliminated from human activities.</a:t>
            </a:r>
          </a:p>
          <a:p>
            <a:pPr marL="228600" indent="-228600"/>
            <a:r>
              <a:rPr lang="en-US" altLang="en-US"/>
              <a:t>Negative risk consequences are a serious concern for Citizen Corps programs, their volunteers and affiliates, and the local governments and emergency management agencies with which they work.  Citizen Corps activities take place both in controlled environments, such as a classroom, and in more unpredictable environments, such as the scene of an emergency exercise or an actual emergency response.  Unexpected negative events can occur in either setting, but the risk of negative consequences increases outside the classroom.  The consequences of negative risk events can be far reaching.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CF25629-EBC1-4BB1-8EA8-1B136C1F4606}"/>
              </a:ext>
            </a:extLst>
          </p:cNvPr>
          <p:cNvSpPr>
            <a:spLocks noGrp="1" noChangeArrowheads="1"/>
          </p:cNvSpPr>
          <p:nvPr>
            <p:ph type="sldNum" sz="quarter" idx="5"/>
          </p:nvPr>
        </p:nvSpPr>
        <p:spPr>
          <a:ln/>
        </p:spPr>
        <p:txBody>
          <a:bodyPr/>
          <a:lstStyle/>
          <a:p>
            <a:fld id="{8EA5FA2B-7588-4F7F-B812-785E9319EABC}" type="slidenum">
              <a:rPr lang="en-US" altLang="en-US"/>
              <a:pPr/>
              <a:t>3</a:t>
            </a:fld>
            <a:endParaRPr lang="en-US" altLang="en-US"/>
          </a:p>
        </p:txBody>
      </p:sp>
      <p:sp>
        <p:nvSpPr>
          <p:cNvPr id="142338" name="Rectangle 2">
            <a:extLst>
              <a:ext uri="{FF2B5EF4-FFF2-40B4-BE49-F238E27FC236}">
                <a16:creationId xmlns:a16="http://schemas.microsoft.com/office/drawing/2014/main" id="{D5943EA8-D5EC-41BF-9BDF-935E248C1AE5}"/>
              </a:ext>
            </a:extLst>
          </p:cNvPr>
          <p:cNvSpPr>
            <a:spLocks noRot="1" noChangeArrowheads="1" noTextEdit="1"/>
          </p:cNvSpPr>
          <p:nvPr>
            <p:ph type="sldImg"/>
          </p:nvPr>
        </p:nvSpPr>
        <p:spPr>
          <a:ln/>
        </p:spPr>
      </p:sp>
      <p:sp>
        <p:nvSpPr>
          <p:cNvPr id="142339" name="Rectangle 3">
            <a:extLst>
              <a:ext uri="{FF2B5EF4-FFF2-40B4-BE49-F238E27FC236}">
                <a16:creationId xmlns:a16="http://schemas.microsoft.com/office/drawing/2014/main" id="{1C86F3AE-FEC5-4B44-A641-A54AF392CB26}"/>
              </a:ext>
            </a:extLst>
          </p:cNvPr>
          <p:cNvSpPr>
            <a:spLocks noGrp="1" noChangeArrowheads="1"/>
          </p:cNvSpPr>
          <p:nvPr>
            <p:ph type="body" idx="1"/>
          </p:nvPr>
        </p:nvSpPr>
        <p:spPr/>
        <p:txBody>
          <a:bodyPr/>
          <a:lstStyle/>
          <a:p>
            <a:pPr marL="685800" lvl="1" indent="-228600">
              <a:buClr>
                <a:srgbClr val="003366"/>
              </a:buClr>
              <a:buFont typeface="Wingdings" panose="05000000000000000000" pitchFamily="2" charset="2"/>
              <a:buNone/>
            </a:pPr>
            <a:r>
              <a:rPr lang="en-US" altLang="en-US"/>
              <a:t>Direct consequences are the effects produced by a risk event on people and entities involved.     </a:t>
            </a:r>
          </a:p>
          <a:p>
            <a:pPr marL="685800" lvl="1" indent="-228600">
              <a:buClr>
                <a:srgbClr val="003366"/>
              </a:buClr>
              <a:buFont typeface="Wingdings" panose="05000000000000000000" pitchFamily="2" charset="2"/>
              <a:buNone/>
            </a:pPr>
            <a:r>
              <a:rPr lang="en-US" altLang="en-US" b="1"/>
              <a:t>Court judgments</a:t>
            </a:r>
            <a:r>
              <a:rPr lang="en-US" altLang="en-US"/>
              <a:t>: The decision of a court; in a civil lawsuit, the decision of the court on an injured person’s claim for damages or other remedies, in some cases awarding money. </a:t>
            </a:r>
          </a:p>
          <a:p>
            <a:pPr marL="685800" lvl="1" indent="-228600">
              <a:buClr>
                <a:srgbClr val="003366"/>
              </a:buClr>
              <a:buFont typeface="Wingdings" panose="05000000000000000000" pitchFamily="2" charset="2"/>
              <a:buNone/>
            </a:pPr>
            <a:r>
              <a:rPr lang="en-US" altLang="en-US" b="1"/>
              <a:t>Costs of legal defense</a:t>
            </a:r>
            <a:r>
              <a:rPr lang="en-US" altLang="en-US"/>
              <a:t>: The cost of paying a lawyer and court costs in a lawsuit.</a:t>
            </a:r>
          </a:p>
          <a:p>
            <a:pPr marL="685800" lvl="1" indent="-228600">
              <a:buClr>
                <a:srgbClr val="003366"/>
              </a:buClr>
              <a:buFont typeface="Wingdings" panose="05000000000000000000" pitchFamily="2" charset="2"/>
              <a:buNone/>
            </a:pPr>
            <a:r>
              <a:rPr lang="en-US" altLang="en-US" b="1"/>
              <a:t>Loss of the use of damaged property</a:t>
            </a:r>
            <a:r>
              <a:rPr lang="en-US" altLang="en-US"/>
              <a:t>: The loss of use of a critical resource can result in the inability to perform important functions and achieve mission.   </a:t>
            </a:r>
          </a:p>
          <a:p>
            <a:pPr marL="685800" lvl="1" indent="-228600">
              <a:buClr>
                <a:srgbClr val="003366"/>
              </a:buClr>
              <a:buFont typeface="Wingdings" panose="05000000000000000000" pitchFamily="2" charset="2"/>
              <a:buNone/>
            </a:pPr>
            <a:r>
              <a:rPr lang="en-US" altLang="en-US" b="1"/>
              <a:t>Loss of the services of valued volunteers and employees</a:t>
            </a:r>
            <a:r>
              <a:rPr lang="en-US" altLang="en-US"/>
              <a:t>: Experienced volunteers and employees often have a level of skills that cannot be easily replaced, so that someone new taking their place will not be as productive. </a:t>
            </a:r>
          </a:p>
          <a:p>
            <a:pPr marL="685800" lvl="1" indent="-228600">
              <a:buClr>
                <a:srgbClr val="003366"/>
              </a:buClr>
              <a:buFont typeface="Wingdings" panose="05000000000000000000" pitchFamily="2" charset="2"/>
              <a:buNone/>
            </a:pPr>
            <a:r>
              <a:rPr lang="en-US" altLang="en-US" b="1"/>
              <a:t>Cost of replacing or repairing damaged property</a:t>
            </a:r>
            <a:r>
              <a:rPr lang="en-US" altLang="en-US"/>
              <a:t>: Damaged mission critical resources must be replaced or repaired as quickly as possible.</a:t>
            </a:r>
          </a:p>
          <a:p>
            <a:pPr marL="685800" lvl="1" indent="-228600">
              <a:buClr>
                <a:srgbClr val="003366"/>
              </a:buClr>
              <a:buFont typeface="Wingdings" panose="05000000000000000000" pitchFamily="2" charset="2"/>
              <a:buNone/>
            </a:pPr>
            <a:r>
              <a:rPr lang="en-US" altLang="en-US" b="1"/>
              <a:t>Losses associated with a bodily injury, including loss of income, medical expenses, and intangible effects such as pain and suffering</a:t>
            </a:r>
            <a:r>
              <a:rPr lang="en-US" altLang="en-US"/>
              <a:t>: If injured members of the public or volunteers are not compensated by a court judgment or benefits, they bear these losses themselves.  </a:t>
            </a:r>
            <a:endParaRPr lang="en-US" altLang="en-US" sz="1400"/>
          </a:p>
          <a:p>
            <a:pPr marL="228600" indent="-228600"/>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6C60A4E-2664-4F33-9CA0-639B0A610AFA}"/>
              </a:ext>
            </a:extLst>
          </p:cNvPr>
          <p:cNvSpPr>
            <a:spLocks noGrp="1" noChangeArrowheads="1"/>
          </p:cNvSpPr>
          <p:nvPr>
            <p:ph type="sldNum" sz="quarter" idx="5"/>
          </p:nvPr>
        </p:nvSpPr>
        <p:spPr>
          <a:ln/>
        </p:spPr>
        <p:txBody>
          <a:bodyPr/>
          <a:lstStyle/>
          <a:p>
            <a:fld id="{EA915907-CE61-40E6-9F6B-6E3BD01A9BE6}" type="slidenum">
              <a:rPr lang="en-US" altLang="en-US"/>
              <a:pPr/>
              <a:t>4</a:t>
            </a:fld>
            <a:endParaRPr lang="en-US" altLang="en-US"/>
          </a:p>
        </p:txBody>
      </p:sp>
      <p:sp>
        <p:nvSpPr>
          <p:cNvPr id="305154" name="Rectangle 2">
            <a:extLst>
              <a:ext uri="{FF2B5EF4-FFF2-40B4-BE49-F238E27FC236}">
                <a16:creationId xmlns:a16="http://schemas.microsoft.com/office/drawing/2014/main" id="{D75355A9-EF78-4383-B990-958D1C4566AD}"/>
              </a:ext>
            </a:extLst>
          </p:cNvPr>
          <p:cNvSpPr>
            <a:spLocks noRot="1" noChangeArrowheads="1" noTextEdit="1"/>
          </p:cNvSpPr>
          <p:nvPr>
            <p:ph type="sldImg"/>
          </p:nvPr>
        </p:nvSpPr>
        <p:spPr>
          <a:ln/>
        </p:spPr>
      </p:sp>
      <p:sp>
        <p:nvSpPr>
          <p:cNvPr id="305155" name="Rectangle 3">
            <a:extLst>
              <a:ext uri="{FF2B5EF4-FFF2-40B4-BE49-F238E27FC236}">
                <a16:creationId xmlns:a16="http://schemas.microsoft.com/office/drawing/2014/main" id="{5C39FA67-06C9-4EFF-83D6-91D508040179}"/>
              </a:ext>
            </a:extLst>
          </p:cNvPr>
          <p:cNvSpPr>
            <a:spLocks noGrp="1" noChangeArrowheads="1"/>
          </p:cNvSpPr>
          <p:nvPr>
            <p:ph type="body" idx="1"/>
          </p:nvPr>
        </p:nvSpPr>
        <p:spPr/>
        <p:txBody>
          <a:bodyPr/>
          <a:lstStyle/>
          <a:p>
            <a:pPr marL="685800" lvl="1" indent="-228600">
              <a:buClr>
                <a:srgbClr val="003366"/>
              </a:buClr>
              <a:buFont typeface="Wingdings" panose="05000000000000000000" pitchFamily="2" charset="2"/>
              <a:buNone/>
            </a:pPr>
            <a:r>
              <a:rPr lang="en-US" altLang="en-US"/>
              <a:t>Direct consequences are the effects produced by a risk event on people and entities involved.     </a:t>
            </a:r>
          </a:p>
          <a:p>
            <a:pPr marL="685800" lvl="1" indent="-228600">
              <a:buClr>
                <a:srgbClr val="003366"/>
              </a:buClr>
              <a:buFont typeface="Wingdings" panose="05000000000000000000" pitchFamily="2" charset="2"/>
              <a:buNone/>
            </a:pPr>
            <a:r>
              <a:rPr lang="en-US" altLang="en-US" b="1"/>
              <a:t>Court judgments</a:t>
            </a:r>
            <a:r>
              <a:rPr lang="en-US" altLang="en-US"/>
              <a:t>: The decision of a court; in a civil lawsuit, the decision of the court on an injured person’s claim for damages or other remedies, in some cases awarding money. </a:t>
            </a:r>
          </a:p>
          <a:p>
            <a:pPr marL="685800" lvl="1" indent="-228600">
              <a:buClr>
                <a:srgbClr val="003366"/>
              </a:buClr>
              <a:buFont typeface="Wingdings" panose="05000000000000000000" pitchFamily="2" charset="2"/>
              <a:buNone/>
            </a:pPr>
            <a:r>
              <a:rPr lang="en-US" altLang="en-US" b="1"/>
              <a:t>Costs of legal defense</a:t>
            </a:r>
            <a:r>
              <a:rPr lang="en-US" altLang="en-US"/>
              <a:t>: The cost of paying a lawyer and court costs in a lawsuit.</a:t>
            </a:r>
          </a:p>
          <a:p>
            <a:pPr marL="685800" lvl="1" indent="-228600">
              <a:buClr>
                <a:srgbClr val="003366"/>
              </a:buClr>
              <a:buFont typeface="Wingdings" panose="05000000000000000000" pitchFamily="2" charset="2"/>
              <a:buNone/>
            </a:pPr>
            <a:r>
              <a:rPr lang="en-US" altLang="en-US" b="1"/>
              <a:t>Loss of the use of damaged property</a:t>
            </a:r>
            <a:r>
              <a:rPr lang="en-US" altLang="en-US"/>
              <a:t>: The loss of use of a critical resource can result in the inability to perform important functions and achieve mission.   </a:t>
            </a:r>
          </a:p>
          <a:p>
            <a:pPr marL="685800" lvl="1" indent="-228600">
              <a:buClr>
                <a:srgbClr val="003366"/>
              </a:buClr>
              <a:buFont typeface="Wingdings" panose="05000000000000000000" pitchFamily="2" charset="2"/>
              <a:buNone/>
            </a:pPr>
            <a:r>
              <a:rPr lang="en-US" altLang="en-US" b="1"/>
              <a:t>Loss of the services of valued volunteers and employees</a:t>
            </a:r>
            <a:r>
              <a:rPr lang="en-US" altLang="en-US"/>
              <a:t>: Experienced volunteers and employees often have a level of skills that cannot be easily replaced, so that someone new taking their place will not be as productive. </a:t>
            </a:r>
          </a:p>
          <a:p>
            <a:pPr marL="685800" lvl="1" indent="-228600">
              <a:buClr>
                <a:srgbClr val="003366"/>
              </a:buClr>
              <a:buFont typeface="Wingdings" panose="05000000000000000000" pitchFamily="2" charset="2"/>
              <a:buNone/>
            </a:pPr>
            <a:r>
              <a:rPr lang="en-US" altLang="en-US" b="1"/>
              <a:t>Cost of replacing or repairing damaged property</a:t>
            </a:r>
            <a:r>
              <a:rPr lang="en-US" altLang="en-US"/>
              <a:t>: Damaged mission critical resources must be replaced or repaired as quickly as possible.</a:t>
            </a:r>
          </a:p>
          <a:p>
            <a:pPr marL="685800" lvl="1" indent="-228600">
              <a:buClr>
                <a:srgbClr val="003366"/>
              </a:buClr>
              <a:buFont typeface="Wingdings" panose="05000000000000000000" pitchFamily="2" charset="2"/>
              <a:buNone/>
            </a:pPr>
            <a:r>
              <a:rPr lang="en-US" altLang="en-US" b="1"/>
              <a:t>Losses associated with a bodily injury, including loss of income, medical expenses, and intangible effects such as pain and suffering</a:t>
            </a:r>
            <a:r>
              <a:rPr lang="en-US" altLang="en-US"/>
              <a:t>: If injured members of the public or volunteers are not compensated by a court judgment or benefits, they bear these losses themselves.  </a:t>
            </a:r>
            <a:endParaRPr lang="en-US" altLang="en-US" sz="1400"/>
          </a:p>
          <a:p>
            <a:pPr marL="228600" indent="-228600"/>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648B5B1-D897-496E-9648-270FF13895C8}"/>
              </a:ext>
            </a:extLst>
          </p:cNvPr>
          <p:cNvSpPr>
            <a:spLocks noGrp="1" noChangeArrowheads="1"/>
          </p:cNvSpPr>
          <p:nvPr>
            <p:ph type="sldNum" sz="quarter" idx="5"/>
          </p:nvPr>
        </p:nvSpPr>
        <p:spPr>
          <a:ln/>
        </p:spPr>
        <p:txBody>
          <a:bodyPr/>
          <a:lstStyle/>
          <a:p>
            <a:fld id="{107ED377-5CCE-4CB5-86C2-386834D24E56}" type="slidenum">
              <a:rPr lang="en-US" altLang="en-US"/>
              <a:pPr/>
              <a:t>5</a:t>
            </a:fld>
            <a:endParaRPr lang="en-US" altLang="en-US"/>
          </a:p>
        </p:txBody>
      </p:sp>
      <p:sp>
        <p:nvSpPr>
          <p:cNvPr id="307202" name="Rectangle 2">
            <a:extLst>
              <a:ext uri="{FF2B5EF4-FFF2-40B4-BE49-F238E27FC236}">
                <a16:creationId xmlns:a16="http://schemas.microsoft.com/office/drawing/2014/main" id="{9B28C148-4EFB-4740-A234-418FA884444B}"/>
              </a:ext>
            </a:extLst>
          </p:cNvPr>
          <p:cNvSpPr>
            <a:spLocks noRot="1" noChangeArrowheads="1" noTextEdit="1"/>
          </p:cNvSpPr>
          <p:nvPr>
            <p:ph type="sldImg"/>
          </p:nvPr>
        </p:nvSpPr>
        <p:spPr>
          <a:ln/>
        </p:spPr>
      </p:sp>
      <p:sp>
        <p:nvSpPr>
          <p:cNvPr id="307203" name="Rectangle 3">
            <a:extLst>
              <a:ext uri="{FF2B5EF4-FFF2-40B4-BE49-F238E27FC236}">
                <a16:creationId xmlns:a16="http://schemas.microsoft.com/office/drawing/2014/main" id="{8657B110-A94C-4BCA-9401-C756DFBBBD39}"/>
              </a:ext>
            </a:extLst>
          </p:cNvPr>
          <p:cNvSpPr>
            <a:spLocks noGrp="1" noChangeArrowheads="1"/>
          </p:cNvSpPr>
          <p:nvPr>
            <p:ph type="body" idx="1"/>
          </p:nvPr>
        </p:nvSpPr>
        <p:spPr/>
        <p:txBody>
          <a:bodyPr/>
          <a:lstStyle/>
          <a:p>
            <a:pPr marL="685800" lvl="1" indent="-228600">
              <a:buClr>
                <a:srgbClr val="003366"/>
              </a:buClr>
              <a:buFont typeface="Wingdings" panose="05000000000000000000" pitchFamily="2" charset="2"/>
              <a:buNone/>
            </a:pPr>
            <a:r>
              <a:rPr lang="en-US" altLang="en-US"/>
              <a:t>Direct consequences are the effects produced by a risk event on people and entities involved.     </a:t>
            </a:r>
          </a:p>
          <a:p>
            <a:pPr marL="685800" lvl="1" indent="-228600">
              <a:buClr>
                <a:srgbClr val="003366"/>
              </a:buClr>
              <a:buFont typeface="Wingdings" panose="05000000000000000000" pitchFamily="2" charset="2"/>
              <a:buNone/>
            </a:pPr>
            <a:r>
              <a:rPr lang="en-US" altLang="en-US" b="1"/>
              <a:t>Court judgments</a:t>
            </a:r>
            <a:r>
              <a:rPr lang="en-US" altLang="en-US"/>
              <a:t>: The decision of a court; in a civil lawsuit, the decision of the court on an injured person’s claim for damages or other remedies, in some cases awarding money. </a:t>
            </a:r>
          </a:p>
          <a:p>
            <a:pPr marL="685800" lvl="1" indent="-228600">
              <a:buClr>
                <a:srgbClr val="003366"/>
              </a:buClr>
              <a:buFont typeface="Wingdings" panose="05000000000000000000" pitchFamily="2" charset="2"/>
              <a:buNone/>
            </a:pPr>
            <a:r>
              <a:rPr lang="en-US" altLang="en-US" b="1"/>
              <a:t>Costs of legal defense</a:t>
            </a:r>
            <a:r>
              <a:rPr lang="en-US" altLang="en-US"/>
              <a:t>: The cost of paying a lawyer and court costs in a lawsuit.</a:t>
            </a:r>
          </a:p>
          <a:p>
            <a:pPr marL="685800" lvl="1" indent="-228600">
              <a:buClr>
                <a:srgbClr val="003366"/>
              </a:buClr>
              <a:buFont typeface="Wingdings" panose="05000000000000000000" pitchFamily="2" charset="2"/>
              <a:buNone/>
            </a:pPr>
            <a:r>
              <a:rPr lang="en-US" altLang="en-US" b="1"/>
              <a:t>Loss of the use of damaged property</a:t>
            </a:r>
            <a:r>
              <a:rPr lang="en-US" altLang="en-US"/>
              <a:t>: The loss of use of a critical resource can result in the inability to perform important functions and achieve mission.   </a:t>
            </a:r>
          </a:p>
          <a:p>
            <a:pPr marL="685800" lvl="1" indent="-228600">
              <a:buClr>
                <a:srgbClr val="003366"/>
              </a:buClr>
              <a:buFont typeface="Wingdings" panose="05000000000000000000" pitchFamily="2" charset="2"/>
              <a:buNone/>
            </a:pPr>
            <a:r>
              <a:rPr lang="en-US" altLang="en-US" b="1"/>
              <a:t>Loss of the services of valued volunteers and employees</a:t>
            </a:r>
            <a:r>
              <a:rPr lang="en-US" altLang="en-US"/>
              <a:t>: Experienced volunteers and employees often have a level of skills that cannot be easily replaced, so that someone new taking their place will not be as productive. </a:t>
            </a:r>
          </a:p>
          <a:p>
            <a:pPr marL="685800" lvl="1" indent="-228600">
              <a:buClr>
                <a:srgbClr val="003366"/>
              </a:buClr>
              <a:buFont typeface="Wingdings" panose="05000000000000000000" pitchFamily="2" charset="2"/>
              <a:buNone/>
            </a:pPr>
            <a:r>
              <a:rPr lang="en-US" altLang="en-US" b="1"/>
              <a:t>Cost of replacing or repairing damaged property</a:t>
            </a:r>
            <a:r>
              <a:rPr lang="en-US" altLang="en-US"/>
              <a:t>: Damaged mission critical resources must be replaced or repaired as quickly as possible.</a:t>
            </a:r>
          </a:p>
          <a:p>
            <a:pPr marL="685800" lvl="1" indent="-228600">
              <a:buClr>
                <a:srgbClr val="003366"/>
              </a:buClr>
              <a:buFont typeface="Wingdings" panose="05000000000000000000" pitchFamily="2" charset="2"/>
              <a:buNone/>
            </a:pPr>
            <a:r>
              <a:rPr lang="en-US" altLang="en-US" b="1"/>
              <a:t>Losses associated with a bodily injury, including loss of income, medical expenses, and intangible effects such as pain and suffering</a:t>
            </a:r>
            <a:r>
              <a:rPr lang="en-US" altLang="en-US"/>
              <a:t>: If injured members of the public or volunteers are not compensated by a court judgment or benefits, they bear these losses themselves.  </a:t>
            </a:r>
            <a:endParaRPr lang="en-US" altLang="en-US" sz="1400"/>
          </a:p>
          <a:p>
            <a:pPr marL="228600" indent="-228600"/>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BFC5F55-32AD-4A26-8C76-1D339C43278E}"/>
              </a:ext>
            </a:extLst>
          </p:cNvPr>
          <p:cNvSpPr>
            <a:spLocks noGrp="1" noChangeArrowheads="1"/>
          </p:cNvSpPr>
          <p:nvPr>
            <p:ph type="sldNum" sz="quarter" idx="5"/>
          </p:nvPr>
        </p:nvSpPr>
        <p:spPr>
          <a:ln/>
        </p:spPr>
        <p:txBody>
          <a:bodyPr/>
          <a:lstStyle/>
          <a:p>
            <a:fld id="{BBC82512-7C31-4BEB-8401-084AC9215DBB}" type="slidenum">
              <a:rPr lang="en-US" altLang="en-US"/>
              <a:pPr/>
              <a:t>6</a:t>
            </a:fld>
            <a:endParaRPr lang="en-US" altLang="en-US"/>
          </a:p>
        </p:txBody>
      </p:sp>
      <p:sp>
        <p:nvSpPr>
          <p:cNvPr id="309250" name="Rectangle 2">
            <a:extLst>
              <a:ext uri="{FF2B5EF4-FFF2-40B4-BE49-F238E27FC236}">
                <a16:creationId xmlns:a16="http://schemas.microsoft.com/office/drawing/2014/main" id="{763D1BBF-E6A5-4F16-8467-62AF5F78DAF2}"/>
              </a:ext>
            </a:extLst>
          </p:cNvPr>
          <p:cNvSpPr>
            <a:spLocks noRot="1" noChangeArrowheads="1" noTextEdit="1"/>
          </p:cNvSpPr>
          <p:nvPr>
            <p:ph type="sldImg"/>
          </p:nvPr>
        </p:nvSpPr>
        <p:spPr>
          <a:ln/>
        </p:spPr>
      </p:sp>
      <p:sp>
        <p:nvSpPr>
          <p:cNvPr id="309251" name="Rectangle 3">
            <a:extLst>
              <a:ext uri="{FF2B5EF4-FFF2-40B4-BE49-F238E27FC236}">
                <a16:creationId xmlns:a16="http://schemas.microsoft.com/office/drawing/2014/main" id="{83831845-E933-4E29-819E-1974056AB02F}"/>
              </a:ext>
            </a:extLst>
          </p:cNvPr>
          <p:cNvSpPr>
            <a:spLocks noGrp="1" noChangeArrowheads="1"/>
          </p:cNvSpPr>
          <p:nvPr>
            <p:ph type="body" idx="1"/>
          </p:nvPr>
        </p:nvSpPr>
        <p:spPr/>
        <p:txBody>
          <a:bodyPr/>
          <a:lstStyle/>
          <a:p>
            <a:pPr marL="685800" lvl="1" indent="-228600">
              <a:buClr>
                <a:srgbClr val="003366"/>
              </a:buClr>
              <a:buFont typeface="Wingdings" panose="05000000000000000000" pitchFamily="2" charset="2"/>
              <a:buNone/>
            </a:pPr>
            <a:r>
              <a:rPr lang="en-US" altLang="en-US"/>
              <a:t>Direct consequences are the effects produced by a risk event on people and entities involved.     </a:t>
            </a:r>
          </a:p>
          <a:p>
            <a:pPr marL="685800" lvl="1" indent="-228600">
              <a:buClr>
                <a:srgbClr val="003366"/>
              </a:buClr>
              <a:buFont typeface="Wingdings" panose="05000000000000000000" pitchFamily="2" charset="2"/>
              <a:buNone/>
            </a:pPr>
            <a:r>
              <a:rPr lang="en-US" altLang="en-US" b="1"/>
              <a:t>Court judgments</a:t>
            </a:r>
            <a:r>
              <a:rPr lang="en-US" altLang="en-US"/>
              <a:t>: The decision of a court; in a civil lawsuit, the decision of the court on an injured person’s claim for damages or other remedies, in some cases awarding money. </a:t>
            </a:r>
          </a:p>
          <a:p>
            <a:pPr marL="685800" lvl="1" indent="-228600">
              <a:buClr>
                <a:srgbClr val="003366"/>
              </a:buClr>
              <a:buFont typeface="Wingdings" panose="05000000000000000000" pitchFamily="2" charset="2"/>
              <a:buNone/>
            </a:pPr>
            <a:r>
              <a:rPr lang="en-US" altLang="en-US" b="1"/>
              <a:t>Costs of legal defense</a:t>
            </a:r>
            <a:r>
              <a:rPr lang="en-US" altLang="en-US"/>
              <a:t>: The cost of paying a lawyer and court costs in a lawsuit.</a:t>
            </a:r>
          </a:p>
          <a:p>
            <a:pPr marL="685800" lvl="1" indent="-228600">
              <a:buClr>
                <a:srgbClr val="003366"/>
              </a:buClr>
              <a:buFont typeface="Wingdings" panose="05000000000000000000" pitchFamily="2" charset="2"/>
              <a:buNone/>
            </a:pPr>
            <a:r>
              <a:rPr lang="en-US" altLang="en-US" b="1"/>
              <a:t>Loss of the use of damaged property</a:t>
            </a:r>
            <a:r>
              <a:rPr lang="en-US" altLang="en-US"/>
              <a:t>: The loss of use of a critical resource can result in the inability to perform important functions and achieve mission.   </a:t>
            </a:r>
          </a:p>
          <a:p>
            <a:pPr marL="685800" lvl="1" indent="-228600">
              <a:buClr>
                <a:srgbClr val="003366"/>
              </a:buClr>
              <a:buFont typeface="Wingdings" panose="05000000000000000000" pitchFamily="2" charset="2"/>
              <a:buNone/>
            </a:pPr>
            <a:r>
              <a:rPr lang="en-US" altLang="en-US" b="1"/>
              <a:t>Loss of the services of valued volunteers and employees</a:t>
            </a:r>
            <a:r>
              <a:rPr lang="en-US" altLang="en-US"/>
              <a:t>: Experienced volunteers and employees often have a level of skills that cannot be easily replaced, so that someone new taking their place will not be as productive. </a:t>
            </a:r>
          </a:p>
          <a:p>
            <a:pPr marL="685800" lvl="1" indent="-228600">
              <a:buClr>
                <a:srgbClr val="003366"/>
              </a:buClr>
              <a:buFont typeface="Wingdings" panose="05000000000000000000" pitchFamily="2" charset="2"/>
              <a:buNone/>
            </a:pPr>
            <a:r>
              <a:rPr lang="en-US" altLang="en-US" b="1"/>
              <a:t>Cost of replacing or repairing damaged property</a:t>
            </a:r>
            <a:r>
              <a:rPr lang="en-US" altLang="en-US"/>
              <a:t>: Damaged mission critical resources must be replaced or repaired as quickly as possible.</a:t>
            </a:r>
          </a:p>
          <a:p>
            <a:pPr marL="685800" lvl="1" indent="-228600">
              <a:buClr>
                <a:srgbClr val="003366"/>
              </a:buClr>
              <a:buFont typeface="Wingdings" panose="05000000000000000000" pitchFamily="2" charset="2"/>
              <a:buNone/>
            </a:pPr>
            <a:r>
              <a:rPr lang="en-US" altLang="en-US" b="1"/>
              <a:t>Losses associated with a bodily injury, including loss of income, medical expenses, and intangible effects such as pain and suffering</a:t>
            </a:r>
            <a:r>
              <a:rPr lang="en-US" altLang="en-US"/>
              <a:t>: If injured members of the public or volunteers are not compensated by a court judgment or benefits, they bear these losses themselves.  </a:t>
            </a:r>
            <a:endParaRPr lang="en-US" altLang="en-US" sz="1400"/>
          </a:p>
          <a:p>
            <a:pPr marL="228600" indent="-228600"/>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5B4CE58-9ABB-40C7-AD80-1C1F82E6D2AB}"/>
              </a:ext>
            </a:extLst>
          </p:cNvPr>
          <p:cNvSpPr>
            <a:spLocks noGrp="1" noChangeArrowheads="1"/>
          </p:cNvSpPr>
          <p:nvPr>
            <p:ph type="sldNum" sz="quarter" idx="5"/>
          </p:nvPr>
        </p:nvSpPr>
        <p:spPr>
          <a:ln/>
        </p:spPr>
        <p:txBody>
          <a:bodyPr/>
          <a:lstStyle/>
          <a:p>
            <a:fld id="{40B9FC46-C396-4846-9BA2-C4AD9E91A3AA}" type="slidenum">
              <a:rPr lang="en-US" altLang="en-US"/>
              <a:pPr/>
              <a:t>7</a:t>
            </a:fld>
            <a:endParaRPr lang="en-US" altLang="en-US"/>
          </a:p>
        </p:txBody>
      </p:sp>
      <p:sp>
        <p:nvSpPr>
          <p:cNvPr id="311298" name="Rectangle 2">
            <a:extLst>
              <a:ext uri="{FF2B5EF4-FFF2-40B4-BE49-F238E27FC236}">
                <a16:creationId xmlns:a16="http://schemas.microsoft.com/office/drawing/2014/main" id="{D5F62368-D264-4459-A0EC-E16F40906EE9}"/>
              </a:ext>
            </a:extLst>
          </p:cNvPr>
          <p:cNvSpPr>
            <a:spLocks noRot="1" noChangeArrowheads="1" noTextEdit="1"/>
          </p:cNvSpPr>
          <p:nvPr>
            <p:ph type="sldImg"/>
          </p:nvPr>
        </p:nvSpPr>
        <p:spPr>
          <a:ln/>
        </p:spPr>
      </p:sp>
      <p:sp>
        <p:nvSpPr>
          <p:cNvPr id="311299" name="Rectangle 3">
            <a:extLst>
              <a:ext uri="{FF2B5EF4-FFF2-40B4-BE49-F238E27FC236}">
                <a16:creationId xmlns:a16="http://schemas.microsoft.com/office/drawing/2014/main" id="{F0944FA3-240B-4290-931D-4A261F9918BC}"/>
              </a:ext>
            </a:extLst>
          </p:cNvPr>
          <p:cNvSpPr>
            <a:spLocks noGrp="1" noChangeArrowheads="1"/>
          </p:cNvSpPr>
          <p:nvPr>
            <p:ph type="body" idx="1"/>
          </p:nvPr>
        </p:nvSpPr>
        <p:spPr/>
        <p:txBody>
          <a:bodyPr/>
          <a:lstStyle/>
          <a:p>
            <a:pPr marL="685800" lvl="1" indent="-228600">
              <a:buClr>
                <a:srgbClr val="003366"/>
              </a:buClr>
              <a:buFont typeface="Wingdings" panose="05000000000000000000" pitchFamily="2" charset="2"/>
              <a:buNone/>
            </a:pPr>
            <a:r>
              <a:rPr lang="en-US" altLang="en-US"/>
              <a:t>Direct consequences are the effects produced by a risk event on people and entities involved.     </a:t>
            </a:r>
          </a:p>
          <a:p>
            <a:pPr marL="685800" lvl="1" indent="-228600">
              <a:buClr>
                <a:srgbClr val="003366"/>
              </a:buClr>
              <a:buFont typeface="Wingdings" panose="05000000000000000000" pitchFamily="2" charset="2"/>
              <a:buNone/>
            </a:pPr>
            <a:r>
              <a:rPr lang="en-US" altLang="en-US" b="1"/>
              <a:t>Court judgments</a:t>
            </a:r>
            <a:r>
              <a:rPr lang="en-US" altLang="en-US"/>
              <a:t>: The decision of a court; in a civil lawsuit, the decision of the court on an injured person’s claim for damages or other remedies, in some cases awarding money. </a:t>
            </a:r>
          </a:p>
          <a:p>
            <a:pPr marL="685800" lvl="1" indent="-228600">
              <a:buClr>
                <a:srgbClr val="003366"/>
              </a:buClr>
              <a:buFont typeface="Wingdings" panose="05000000000000000000" pitchFamily="2" charset="2"/>
              <a:buNone/>
            </a:pPr>
            <a:r>
              <a:rPr lang="en-US" altLang="en-US" b="1"/>
              <a:t>Costs of legal defense</a:t>
            </a:r>
            <a:r>
              <a:rPr lang="en-US" altLang="en-US"/>
              <a:t>: The cost of paying a lawyer and court costs in a lawsuit.</a:t>
            </a:r>
          </a:p>
          <a:p>
            <a:pPr marL="685800" lvl="1" indent="-228600">
              <a:buClr>
                <a:srgbClr val="003366"/>
              </a:buClr>
              <a:buFont typeface="Wingdings" panose="05000000000000000000" pitchFamily="2" charset="2"/>
              <a:buNone/>
            </a:pPr>
            <a:r>
              <a:rPr lang="en-US" altLang="en-US" b="1"/>
              <a:t>Loss of the use of damaged property</a:t>
            </a:r>
            <a:r>
              <a:rPr lang="en-US" altLang="en-US"/>
              <a:t>: The loss of use of a critical resource can result in the inability to perform important functions and achieve mission.   </a:t>
            </a:r>
          </a:p>
          <a:p>
            <a:pPr marL="685800" lvl="1" indent="-228600">
              <a:buClr>
                <a:srgbClr val="003366"/>
              </a:buClr>
              <a:buFont typeface="Wingdings" panose="05000000000000000000" pitchFamily="2" charset="2"/>
              <a:buNone/>
            </a:pPr>
            <a:r>
              <a:rPr lang="en-US" altLang="en-US" b="1"/>
              <a:t>Loss of the services of valued volunteers and employees</a:t>
            </a:r>
            <a:r>
              <a:rPr lang="en-US" altLang="en-US"/>
              <a:t>: Experienced volunteers and employees often have a level of skills that cannot be easily replaced, so that someone new taking their place will not be as productive. </a:t>
            </a:r>
          </a:p>
          <a:p>
            <a:pPr marL="685800" lvl="1" indent="-228600">
              <a:buClr>
                <a:srgbClr val="003366"/>
              </a:buClr>
              <a:buFont typeface="Wingdings" panose="05000000000000000000" pitchFamily="2" charset="2"/>
              <a:buNone/>
            </a:pPr>
            <a:r>
              <a:rPr lang="en-US" altLang="en-US" b="1"/>
              <a:t>Cost of replacing or repairing damaged property</a:t>
            </a:r>
            <a:r>
              <a:rPr lang="en-US" altLang="en-US"/>
              <a:t>: Damaged mission critical resources must be replaced or repaired as quickly as possible.</a:t>
            </a:r>
          </a:p>
          <a:p>
            <a:pPr marL="685800" lvl="1" indent="-228600">
              <a:buClr>
                <a:srgbClr val="003366"/>
              </a:buClr>
              <a:buFont typeface="Wingdings" panose="05000000000000000000" pitchFamily="2" charset="2"/>
              <a:buNone/>
            </a:pPr>
            <a:r>
              <a:rPr lang="en-US" altLang="en-US" b="1"/>
              <a:t>Losses associated with a bodily injury, including loss of income, medical expenses, and intangible effects such as pain and suffering</a:t>
            </a:r>
            <a:r>
              <a:rPr lang="en-US" altLang="en-US"/>
              <a:t>: If injured members of the public or volunteers are not compensated by a court judgment or benefits, they bear these losses themselves.  </a:t>
            </a:r>
            <a:endParaRPr lang="en-US" altLang="en-US" sz="1400"/>
          </a:p>
          <a:p>
            <a:pPr marL="228600" indent="-228600"/>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3852059-91B4-4EC7-A9D1-A5427DCC0A18}"/>
              </a:ext>
            </a:extLst>
          </p:cNvPr>
          <p:cNvSpPr>
            <a:spLocks noGrp="1" noChangeArrowheads="1"/>
          </p:cNvSpPr>
          <p:nvPr>
            <p:ph type="sldNum" sz="quarter" idx="5"/>
          </p:nvPr>
        </p:nvSpPr>
        <p:spPr>
          <a:ln/>
        </p:spPr>
        <p:txBody>
          <a:bodyPr/>
          <a:lstStyle/>
          <a:p>
            <a:fld id="{1ABCF715-C0FB-411D-AC54-E558E8B55E01}" type="slidenum">
              <a:rPr lang="en-US" altLang="en-US"/>
              <a:pPr/>
              <a:t>8</a:t>
            </a:fld>
            <a:endParaRPr lang="en-US" altLang="en-US"/>
          </a:p>
        </p:txBody>
      </p:sp>
      <p:sp>
        <p:nvSpPr>
          <p:cNvPr id="313346" name="Rectangle 2">
            <a:extLst>
              <a:ext uri="{FF2B5EF4-FFF2-40B4-BE49-F238E27FC236}">
                <a16:creationId xmlns:a16="http://schemas.microsoft.com/office/drawing/2014/main" id="{E1EFBE5A-9890-40D4-8F11-75C79D2A32B3}"/>
              </a:ext>
            </a:extLst>
          </p:cNvPr>
          <p:cNvSpPr>
            <a:spLocks noRot="1" noChangeArrowheads="1" noTextEdit="1"/>
          </p:cNvSpPr>
          <p:nvPr>
            <p:ph type="sldImg"/>
          </p:nvPr>
        </p:nvSpPr>
        <p:spPr>
          <a:ln/>
        </p:spPr>
      </p:sp>
      <p:sp>
        <p:nvSpPr>
          <p:cNvPr id="313347" name="Rectangle 3">
            <a:extLst>
              <a:ext uri="{FF2B5EF4-FFF2-40B4-BE49-F238E27FC236}">
                <a16:creationId xmlns:a16="http://schemas.microsoft.com/office/drawing/2014/main" id="{6E6C7EB1-934F-49B0-A581-A6F0C981752F}"/>
              </a:ext>
            </a:extLst>
          </p:cNvPr>
          <p:cNvSpPr>
            <a:spLocks noGrp="1" noChangeArrowheads="1"/>
          </p:cNvSpPr>
          <p:nvPr>
            <p:ph type="body" idx="1"/>
          </p:nvPr>
        </p:nvSpPr>
        <p:spPr/>
        <p:txBody>
          <a:bodyPr/>
          <a:lstStyle/>
          <a:p>
            <a:pPr marL="685800" lvl="1" indent="-228600">
              <a:buClr>
                <a:srgbClr val="003366"/>
              </a:buClr>
              <a:buFont typeface="Wingdings" panose="05000000000000000000" pitchFamily="2" charset="2"/>
              <a:buNone/>
            </a:pPr>
            <a:r>
              <a:rPr lang="en-US" altLang="en-US"/>
              <a:t>Direct consequences are the effects produced by a risk event on people and entities involved.     </a:t>
            </a:r>
          </a:p>
          <a:p>
            <a:pPr marL="685800" lvl="1" indent="-228600">
              <a:buClr>
                <a:srgbClr val="003366"/>
              </a:buClr>
              <a:buFont typeface="Wingdings" panose="05000000000000000000" pitchFamily="2" charset="2"/>
              <a:buNone/>
            </a:pPr>
            <a:r>
              <a:rPr lang="en-US" altLang="en-US" b="1"/>
              <a:t>Court judgments</a:t>
            </a:r>
            <a:r>
              <a:rPr lang="en-US" altLang="en-US"/>
              <a:t>: The decision of a court; in a civil lawsuit, the decision of the court on an injured person’s claim for damages or other remedies, in some cases awarding money. </a:t>
            </a:r>
          </a:p>
          <a:p>
            <a:pPr marL="685800" lvl="1" indent="-228600">
              <a:buClr>
                <a:srgbClr val="003366"/>
              </a:buClr>
              <a:buFont typeface="Wingdings" panose="05000000000000000000" pitchFamily="2" charset="2"/>
              <a:buNone/>
            </a:pPr>
            <a:r>
              <a:rPr lang="en-US" altLang="en-US" b="1"/>
              <a:t>Costs of legal defense</a:t>
            </a:r>
            <a:r>
              <a:rPr lang="en-US" altLang="en-US"/>
              <a:t>: The cost of paying a lawyer and court costs in a lawsuit.</a:t>
            </a:r>
          </a:p>
          <a:p>
            <a:pPr marL="685800" lvl="1" indent="-228600">
              <a:buClr>
                <a:srgbClr val="003366"/>
              </a:buClr>
              <a:buFont typeface="Wingdings" panose="05000000000000000000" pitchFamily="2" charset="2"/>
              <a:buNone/>
            </a:pPr>
            <a:r>
              <a:rPr lang="en-US" altLang="en-US" b="1"/>
              <a:t>Loss of the use of damaged property</a:t>
            </a:r>
            <a:r>
              <a:rPr lang="en-US" altLang="en-US"/>
              <a:t>: The loss of use of a critical resource can result in the inability to perform important functions and achieve mission.   </a:t>
            </a:r>
          </a:p>
          <a:p>
            <a:pPr marL="685800" lvl="1" indent="-228600">
              <a:buClr>
                <a:srgbClr val="003366"/>
              </a:buClr>
              <a:buFont typeface="Wingdings" panose="05000000000000000000" pitchFamily="2" charset="2"/>
              <a:buNone/>
            </a:pPr>
            <a:r>
              <a:rPr lang="en-US" altLang="en-US" b="1"/>
              <a:t>Loss of the services of valued volunteers and employees</a:t>
            </a:r>
            <a:r>
              <a:rPr lang="en-US" altLang="en-US"/>
              <a:t>: Experienced volunteers and employees often have a level of skills that cannot be easily replaced, so that someone new taking their place will not be as productive. </a:t>
            </a:r>
          </a:p>
          <a:p>
            <a:pPr marL="685800" lvl="1" indent="-228600">
              <a:buClr>
                <a:srgbClr val="003366"/>
              </a:buClr>
              <a:buFont typeface="Wingdings" panose="05000000000000000000" pitchFamily="2" charset="2"/>
              <a:buNone/>
            </a:pPr>
            <a:r>
              <a:rPr lang="en-US" altLang="en-US" b="1"/>
              <a:t>Cost of replacing or repairing damaged property</a:t>
            </a:r>
            <a:r>
              <a:rPr lang="en-US" altLang="en-US"/>
              <a:t>: Damaged mission critical resources must be replaced or repaired as quickly as possible.</a:t>
            </a:r>
          </a:p>
          <a:p>
            <a:pPr marL="685800" lvl="1" indent="-228600">
              <a:buClr>
                <a:srgbClr val="003366"/>
              </a:buClr>
              <a:buFont typeface="Wingdings" panose="05000000000000000000" pitchFamily="2" charset="2"/>
              <a:buNone/>
            </a:pPr>
            <a:r>
              <a:rPr lang="en-US" altLang="en-US" b="1"/>
              <a:t>Losses associated with a bodily injury, including loss of income, medical expenses, and intangible effects such as pain and suffering</a:t>
            </a:r>
            <a:r>
              <a:rPr lang="en-US" altLang="en-US"/>
              <a:t>: If injured members of the public or volunteers are not compensated by a court judgment or benefits, they bear these losses themselves.  </a:t>
            </a:r>
            <a:endParaRPr lang="en-US" altLang="en-US" sz="1400"/>
          </a:p>
          <a:p>
            <a:pPr marL="228600" indent="-228600"/>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5B271D2-9935-4D63-B8B4-D6B71E3DE612}"/>
              </a:ext>
            </a:extLst>
          </p:cNvPr>
          <p:cNvSpPr>
            <a:spLocks noGrp="1" noChangeArrowheads="1"/>
          </p:cNvSpPr>
          <p:nvPr>
            <p:ph type="sldNum" sz="quarter" idx="5"/>
          </p:nvPr>
        </p:nvSpPr>
        <p:spPr>
          <a:ln/>
        </p:spPr>
        <p:txBody>
          <a:bodyPr/>
          <a:lstStyle/>
          <a:p>
            <a:fld id="{E714B3CE-5633-4C41-B287-5580DEDCBCC0}" type="slidenum">
              <a:rPr lang="en-US" altLang="en-US"/>
              <a:pPr/>
              <a:t>9</a:t>
            </a:fld>
            <a:endParaRPr lang="en-US" altLang="en-US"/>
          </a:p>
        </p:txBody>
      </p:sp>
      <p:sp>
        <p:nvSpPr>
          <p:cNvPr id="315394" name="Rectangle 2">
            <a:extLst>
              <a:ext uri="{FF2B5EF4-FFF2-40B4-BE49-F238E27FC236}">
                <a16:creationId xmlns:a16="http://schemas.microsoft.com/office/drawing/2014/main" id="{1BFCA540-791F-403C-B828-4B020A43C788}"/>
              </a:ext>
            </a:extLst>
          </p:cNvPr>
          <p:cNvSpPr>
            <a:spLocks noRot="1" noChangeArrowheads="1" noTextEdit="1"/>
          </p:cNvSpPr>
          <p:nvPr>
            <p:ph type="sldImg"/>
          </p:nvPr>
        </p:nvSpPr>
        <p:spPr>
          <a:ln/>
        </p:spPr>
      </p:sp>
      <p:sp>
        <p:nvSpPr>
          <p:cNvPr id="315395" name="Rectangle 3">
            <a:extLst>
              <a:ext uri="{FF2B5EF4-FFF2-40B4-BE49-F238E27FC236}">
                <a16:creationId xmlns:a16="http://schemas.microsoft.com/office/drawing/2014/main" id="{06693F00-B4B5-415E-9698-87DFFE235CF5}"/>
              </a:ext>
            </a:extLst>
          </p:cNvPr>
          <p:cNvSpPr>
            <a:spLocks noGrp="1" noChangeArrowheads="1"/>
          </p:cNvSpPr>
          <p:nvPr>
            <p:ph type="body" idx="1"/>
          </p:nvPr>
        </p:nvSpPr>
        <p:spPr/>
        <p:txBody>
          <a:bodyPr/>
          <a:lstStyle/>
          <a:p>
            <a:pPr marL="685800" lvl="1" indent="-228600">
              <a:buClr>
                <a:srgbClr val="003366"/>
              </a:buClr>
              <a:buFont typeface="Wingdings" panose="05000000000000000000" pitchFamily="2" charset="2"/>
              <a:buNone/>
            </a:pPr>
            <a:r>
              <a:rPr lang="en-US" altLang="en-US"/>
              <a:t>Direct consequences are the effects produced by a risk event on people and entities involved.     </a:t>
            </a:r>
          </a:p>
          <a:p>
            <a:pPr marL="685800" lvl="1" indent="-228600">
              <a:buClr>
                <a:srgbClr val="003366"/>
              </a:buClr>
              <a:buFont typeface="Wingdings" panose="05000000000000000000" pitchFamily="2" charset="2"/>
              <a:buNone/>
            </a:pPr>
            <a:r>
              <a:rPr lang="en-US" altLang="en-US" b="1"/>
              <a:t>Court judgments</a:t>
            </a:r>
            <a:r>
              <a:rPr lang="en-US" altLang="en-US"/>
              <a:t>: The decision of a court; in a civil lawsuit, the decision of the court on an injured person’s claim for damages or other remedies, in some cases awarding money. </a:t>
            </a:r>
          </a:p>
          <a:p>
            <a:pPr marL="685800" lvl="1" indent="-228600">
              <a:buClr>
                <a:srgbClr val="003366"/>
              </a:buClr>
              <a:buFont typeface="Wingdings" panose="05000000000000000000" pitchFamily="2" charset="2"/>
              <a:buNone/>
            </a:pPr>
            <a:r>
              <a:rPr lang="en-US" altLang="en-US" b="1"/>
              <a:t>Costs of legal defense</a:t>
            </a:r>
            <a:r>
              <a:rPr lang="en-US" altLang="en-US"/>
              <a:t>: The cost of paying a lawyer and court costs in a lawsuit.</a:t>
            </a:r>
          </a:p>
          <a:p>
            <a:pPr marL="685800" lvl="1" indent="-228600">
              <a:buClr>
                <a:srgbClr val="003366"/>
              </a:buClr>
              <a:buFont typeface="Wingdings" panose="05000000000000000000" pitchFamily="2" charset="2"/>
              <a:buNone/>
            </a:pPr>
            <a:r>
              <a:rPr lang="en-US" altLang="en-US" b="1"/>
              <a:t>Loss of the use of damaged property</a:t>
            </a:r>
            <a:r>
              <a:rPr lang="en-US" altLang="en-US"/>
              <a:t>: The loss of use of a critical resource can result in the inability to perform important functions and achieve mission.   </a:t>
            </a:r>
          </a:p>
          <a:p>
            <a:pPr marL="685800" lvl="1" indent="-228600">
              <a:buClr>
                <a:srgbClr val="003366"/>
              </a:buClr>
              <a:buFont typeface="Wingdings" panose="05000000000000000000" pitchFamily="2" charset="2"/>
              <a:buNone/>
            </a:pPr>
            <a:r>
              <a:rPr lang="en-US" altLang="en-US" b="1"/>
              <a:t>Loss of the services of valued volunteers and employees</a:t>
            </a:r>
            <a:r>
              <a:rPr lang="en-US" altLang="en-US"/>
              <a:t>: Experienced volunteers and employees often have a level of skills that cannot be easily replaced, so that someone new taking their place will not be as productive. </a:t>
            </a:r>
          </a:p>
          <a:p>
            <a:pPr marL="685800" lvl="1" indent="-228600">
              <a:buClr>
                <a:srgbClr val="003366"/>
              </a:buClr>
              <a:buFont typeface="Wingdings" panose="05000000000000000000" pitchFamily="2" charset="2"/>
              <a:buNone/>
            </a:pPr>
            <a:r>
              <a:rPr lang="en-US" altLang="en-US" b="1"/>
              <a:t>Cost of replacing or repairing damaged property</a:t>
            </a:r>
            <a:r>
              <a:rPr lang="en-US" altLang="en-US"/>
              <a:t>: Damaged mission critical resources must be replaced or repaired as quickly as possible.</a:t>
            </a:r>
          </a:p>
          <a:p>
            <a:pPr marL="685800" lvl="1" indent="-228600">
              <a:buClr>
                <a:srgbClr val="003366"/>
              </a:buClr>
              <a:buFont typeface="Wingdings" panose="05000000000000000000" pitchFamily="2" charset="2"/>
              <a:buNone/>
            </a:pPr>
            <a:r>
              <a:rPr lang="en-US" altLang="en-US" b="1"/>
              <a:t>Losses associated with a bodily injury, including loss of income, medical expenses, and intangible effects such as pain and suffering</a:t>
            </a:r>
            <a:r>
              <a:rPr lang="en-US" altLang="en-US"/>
              <a:t>: If injured members of the public or volunteers are not compensated by a court judgment or benefits, they bear these losses themselves.  </a:t>
            </a:r>
            <a:endParaRPr lang="en-US" altLang="en-US" sz="1400"/>
          </a:p>
          <a:p>
            <a:pPr marL="228600" indent="-228600"/>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97986" name="Group 2">
            <a:extLst>
              <a:ext uri="{FF2B5EF4-FFF2-40B4-BE49-F238E27FC236}">
                <a16:creationId xmlns:a16="http://schemas.microsoft.com/office/drawing/2014/main" id="{8EF1D781-554D-4A4F-8A48-717AFA1ED080}"/>
              </a:ext>
            </a:extLst>
          </p:cNvPr>
          <p:cNvGrpSpPr>
            <a:grpSpLocks/>
          </p:cNvGrpSpPr>
          <p:nvPr/>
        </p:nvGrpSpPr>
        <p:grpSpPr bwMode="auto">
          <a:xfrm>
            <a:off x="4716463" y="5345113"/>
            <a:ext cx="4427537" cy="1512887"/>
            <a:chOff x="2971" y="3367"/>
            <a:chExt cx="2789" cy="953"/>
          </a:xfrm>
        </p:grpSpPr>
        <p:sp>
          <p:nvSpPr>
            <p:cNvPr id="297987" name="Freeform 3">
              <a:extLst>
                <a:ext uri="{FF2B5EF4-FFF2-40B4-BE49-F238E27FC236}">
                  <a16:creationId xmlns:a16="http://schemas.microsoft.com/office/drawing/2014/main" id="{E621BCF8-AFE9-4D34-A11B-4D7A441AE3D0}"/>
                </a:ext>
              </a:extLst>
            </p:cNvPr>
            <p:cNvSpPr>
              <a:spLocks/>
            </p:cNvSpPr>
            <p:nvPr/>
          </p:nvSpPr>
          <p:spPr bwMode="ltGray">
            <a:xfrm>
              <a:off x="2971" y="3367"/>
              <a:ext cx="2789" cy="953"/>
            </a:xfrm>
            <a:custGeom>
              <a:avLst/>
              <a:gdLst>
                <a:gd name="T0" fmla="*/ 2768 w 2780"/>
                <a:gd name="T1" fmla="*/ 18 h 953"/>
                <a:gd name="T2" fmla="*/ 2678 w 2780"/>
                <a:gd name="T3" fmla="*/ 24 h 953"/>
                <a:gd name="T4" fmla="*/ 2613 w 2780"/>
                <a:gd name="T5" fmla="*/ 102 h 953"/>
                <a:gd name="T6" fmla="*/ 2511 w 2780"/>
                <a:gd name="T7" fmla="*/ 156 h 953"/>
                <a:gd name="T8" fmla="*/ 2505 w 2780"/>
                <a:gd name="T9" fmla="*/ 222 h 953"/>
                <a:gd name="T10" fmla="*/ 2487 w 2780"/>
                <a:gd name="T11" fmla="*/ 246 h 953"/>
                <a:gd name="T12" fmla="*/ 2469 w 2780"/>
                <a:gd name="T13" fmla="*/ 252 h 953"/>
                <a:gd name="T14" fmla="*/ 2397 w 2780"/>
                <a:gd name="T15" fmla="*/ 210 h 953"/>
                <a:gd name="T16" fmla="*/ 2260 w 2780"/>
                <a:gd name="T17" fmla="*/ 192 h 953"/>
                <a:gd name="T18" fmla="*/ 2236 w 2780"/>
                <a:gd name="T19" fmla="*/ 186 h 953"/>
                <a:gd name="T20" fmla="*/ 2218 w 2780"/>
                <a:gd name="T21" fmla="*/ 192 h 953"/>
                <a:gd name="T22" fmla="*/ 2146 w 2780"/>
                <a:gd name="T23" fmla="*/ 228 h 953"/>
                <a:gd name="T24" fmla="*/ 2110 w 2780"/>
                <a:gd name="T25" fmla="*/ 240 h 953"/>
                <a:gd name="T26" fmla="*/ 2086 w 2780"/>
                <a:gd name="T27" fmla="*/ 246 h 953"/>
                <a:gd name="T28" fmla="*/ 2074 w 2780"/>
                <a:gd name="T29" fmla="*/ 258 h 953"/>
                <a:gd name="T30" fmla="*/ 2074 w 2780"/>
                <a:gd name="T31" fmla="*/ 276 h 953"/>
                <a:gd name="T32" fmla="*/ 2051 w 2780"/>
                <a:gd name="T33" fmla="*/ 300 h 953"/>
                <a:gd name="T34" fmla="*/ 2033 w 2780"/>
                <a:gd name="T35" fmla="*/ 312 h 953"/>
                <a:gd name="T36" fmla="*/ 2021 w 2780"/>
                <a:gd name="T37" fmla="*/ 324 h 953"/>
                <a:gd name="T38" fmla="*/ 2009 w 2780"/>
                <a:gd name="T39" fmla="*/ 336 h 953"/>
                <a:gd name="T40" fmla="*/ 1979 w 2780"/>
                <a:gd name="T41" fmla="*/ 342 h 953"/>
                <a:gd name="T42" fmla="*/ 1913 w 2780"/>
                <a:gd name="T43" fmla="*/ 336 h 953"/>
                <a:gd name="T44" fmla="*/ 1877 w 2780"/>
                <a:gd name="T45" fmla="*/ 330 h 953"/>
                <a:gd name="T46" fmla="*/ 1865 w 2780"/>
                <a:gd name="T47" fmla="*/ 342 h 953"/>
                <a:gd name="T48" fmla="*/ 1853 w 2780"/>
                <a:gd name="T49" fmla="*/ 354 h 953"/>
                <a:gd name="T50" fmla="*/ 1823 w 2780"/>
                <a:gd name="T51" fmla="*/ 360 h 953"/>
                <a:gd name="T52" fmla="*/ 1764 w 2780"/>
                <a:gd name="T53" fmla="*/ 342 h 953"/>
                <a:gd name="T54" fmla="*/ 1740 w 2780"/>
                <a:gd name="T55" fmla="*/ 342 h 953"/>
                <a:gd name="T56" fmla="*/ 1716 w 2780"/>
                <a:gd name="T57" fmla="*/ 354 h 953"/>
                <a:gd name="T58" fmla="*/ 1656 w 2780"/>
                <a:gd name="T59" fmla="*/ 425 h 953"/>
                <a:gd name="T60" fmla="*/ 1614 w 2780"/>
                <a:gd name="T61" fmla="*/ 569 h 953"/>
                <a:gd name="T62" fmla="*/ 1614 w 2780"/>
                <a:gd name="T63" fmla="*/ 593 h 953"/>
                <a:gd name="T64" fmla="*/ 1620 w 2780"/>
                <a:gd name="T65" fmla="*/ 641 h 953"/>
                <a:gd name="T66" fmla="*/ 1638 w 2780"/>
                <a:gd name="T67" fmla="*/ 659 h 953"/>
                <a:gd name="T68" fmla="*/ 1632 w 2780"/>
                <a:gd name="T69" fmla="*/ 671 h 953"/>
                <a:gd name="T70" fmla="*/ 1620 w 2780"/>
                <a:gd name="T71" fmla="*/ 683 h 953"/>
                <a:gd name="T72" fmla="*/ 1542 w 2780"/>
                <a:gd name="T73" fmla="*/ 689 h 953"/>
                <a:gd name="T74" fmla="*/ 1465 w 2780"/>
                <a:gd name="T75" fmla="*/ 629 h 953"/>
                <a:gd name="T76" fmla="*/ 1333 w 2780"/>
                <a:gd name="T77" fmla="*/ 587 h 953"/>
                <a:gd name="T78" fmla="*/ 1184 w 2780"/>
                <a:gd name="T79" fmla="*/ 671 h 953"/>
                <a:gd name="T80" fmla="*/ 1016 w 2780"/>
                <a:gd name="T81" fmla="*/ 731 h 953"/>
                <a:gd name="T82" fmla="*/ 813 w 2780"/>
                <a:gd name="T83" fmla="*/ 743 h 953"/>
                <a:gd name="T84" fmla="*/ 628 w 2780"/>
                <a:gd name="T85" fmla="*/ 701 h 953"/>
                <a:gd name="T86" fmla="*/ 568 w 2780"/>
                <a:gd name="T87" fmla="*/ 695 h 953"/>
                <a:gd name="T88" fmla="*/ 556 w 2780"/>
                <a:gd name="T89" fmla="*/ 701 h 953"/>
                <a:gd name="T90" fmla="*/ 520 w 2780"/>
                <a:gd name="T91" fmla="*/ 731 h 953"/>
                <a:gd name="T92" fmla="*/ 436 w 2780"/>
                <a:gd name="T93" fmla="*/ 809 h 953"/>
                <a:gd name="T94" fmla="*/ 406 w 2780"/>
                <a:gd name="T95" fmla="*/ 821 h 953"/>
                <a:gd name="T96" fmla="*/ 382 w 2780"/>
                <a:gd name="T97" fmla="*/ 821 h 953"/>
                <a:gd name="T98" fmla="*/ 335 w 2780"/>
                <a:gd name="T99" fmla="*/ 827 h 953"/>
                <a:gd name="T100" fmla="*/ 209 w 2780"/>
                <a:gd name="T101" fmla="*/ 851 h 953"/>
                <a:gd name="T102" fmla="*/ 173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0 w 2780"/>
                <a:gd name="T115"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97988" name="Freeform 4">
              <a:extLst>
                <a:ext uri="{FF2B5EF4-FFF2-40B4-BE49-F238E27FC236}">
                  <a16:creationId xmlns:a16="http://schemas.microsoft.com/office/drawing/2014/main" id="{3559BB10-3644-4204-953C-5F569BF463FD}"/>
                </a:ext>
              </a:extLst>
            </p:cNvPr>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97989" name="Freeform 5">
              <a:extLst>
                <a:ext uri="{FF2B5EF4-FFF2-40B4-BE49-F238E27FC236}">
                  <a16:creationId xmlns:a16="http://schemas.microsoft.com/office/drawing/2014/main" id="{ABC08229-53E2-4690-AD3F-874F7D1FB355}"/>
                </a:ext>
              </a:extLst>
            </p:cNvPr>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97990" name="Freeform 6">
              <a:extLst>
                <a:ext uri="{FF2B5EF4-FFF2-40B4-BE49-F238E27FC236}">
                  <a16:creationId xmlns:a16="http://schemas.microsoft.com/office/drawing/2014/main" id="{DB771985-A71C-4D51-8FBC-0649D08532D1}"/>
                </a:ext>
              </a:extLst>
            </p:cNvPr>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97991" name="Freeform 7">
              <a:extLst>
                <a:ext uri="{FF2B5EF4-FFF2-40B4-BE49-F238E27FC236}">
                  <a16:creationId xmlns:a16="http://schemas.microsoft.com/office/drawing/2014/main" id="{CAF1DE0B-F6C3-4A37-B2D8-228A088664F3}"/>
                </a:ext>
              </a:extLst>
            </p:cNvPr>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97992" name="Freeform 8">
              <a:extLst>
                <a:ext uri="{FF2B5EF4-FFF2-40B4-BE49-F238E27FC236}">
                  <a16:creationId xmlns:a16="http://schemas.microsoft.com/office/drawing/2014/main" id="{1B2CA736-9F07-4B95-B53C-8AB782024B30}"/>
                </a:ext>
              </a:extLst>
            </p:cNvPr>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97993" name="Freeform 9">
              <a:extLst>
                <a:ext uri="{FF2B5EF4-FFF2-40B4-BE49-F238E27FC236}">
                  <a16:creationId xmlns:a16="http://schemas.microsoft.com/office/drawing/2014/main" id="{2FCDE708-BD03-47F5-BD53-C4410C9C39B4}"/>
                </a:ext>
              </a:extLst>
            </p:cNvPr>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97994" name="Freeform 10">
              <a:extLst>
                <a:ext uri="{FF2B5EF4-FFF2-40B4-BE49-F238E27FC236}">
                  <a16:creationId xmlns:a16="http://schemas.microsoft.com/office/drawing/2014/main" id="{C8DE47A3-5CE7-479F-9A4B-7DB85F7D2609}"/>
                </a:ext>
              </a:extLst>
            </p:cNvPr>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97995" name="Freeform 11">
              <a:extLst>
                <a:ext uri="{FF2B5EF4-FFF2-40B4-BE49-F238E27FC236}">
                  <a16:creationId xmlns:a16="http://schemas.microsoft.com/office/drawing/2014/main" id="{5CA4CC94-A401-4186-A13B-007D880F1112}"/>
                </a:ext>
              </a:extLst>
            </p:cNvPr>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97996" name="Freeform 12">
              <a:extLst>
                <a:ext uri="{FF2B5EF4-FFF2-40B4-BE49-F238E27FC236}">
                  <a16:creationId xmlns:a16="http://schemas.microsoft.com/office/drawing/2014/main" id="{53788519-107A-498F-9FF4-ED7C161CD0D1}"/>
                </a:ext>
              </a:extLst>
            </p:cNvPr>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97997" name="Freeform 13">
              <a:extLst>
                <a:ext uri="{FF2B5EF4-FFF2-40B4-BE49-F238E27FC236}">
                  <a16:creationId xmlns:a16="http://schemas.microsoft.com/office/drawing/2014/main" id="{CC68D3A0-0014-4887-9602-D3A43326C5B7}"/>
                </a:ext>
              </a:extLst>
            </p:cNvPr>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97998" name="Freeform 14">
              <a:extLst>
                <a:ext uri="{FF2B5EF4-FFF2-40B4-BE49-F238E27FC236}">
                  <a16:creationId xmlns:a16="http://schemas.microsoft.com/office/drawing/2014/main" id="{9C2F966E-9044-4E4B-8759-1B05190904E3}"/>
                </a:ext>
              </a:extLst>
            </p:cNvPr>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97999" name="Freeform 15">
              <a:extLst>
                <a:ext uri="{FF2B5EF4-FFF2-40B4-BE49-F238E27FC236}">
                  <a16:creationId xmlns:a16="http://schemas.microsoft.com/office/drawing/2014/main" id="{46DA8D6C-DFC7-43E9-A7E6-F618DC95210F}"/>
                </a:ext>
              </a:extLst>
            </p:cNvPr>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98000" name="Freeform 16">
              <a:extLst>
                <a:ext uri="{FF2B5EF4-FFF2-40B4-BE49-F238E27FC236}">
                  <a16:creationId xmlns:a16="http://schemas.microsoft.com/office/drawing/2014/main" id="{9F540BAA-6B1E-471F-BF2F-176FB135CF3B}"/>
                </a:ext>
              </a:extLst>
            </p:cNvPr>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98001" name="Freeform 17">
              <a:extLst>
                <a:ext uri="{FF2B5EF4-FFF2-40B4-BE49-F238E27FC236}">
                  <a16:creationId xmlns:a16="http://schemas.microsoft.com/office/drawing/2014/main" id="{B1FA232B-5282-4737-89EA-C8216DCAEA8C}"/>
                </a:ext>
              </a:extLst>
            </p:cNvPr>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grpSp>
      <p:sp>
        <p:nvSpPr>
          <p:cNvPr id="298002" name="Rectangle 18">
            <a:extLst>
              <a:ext uri="{FF2B5EF4-FFF2-40B4-BE49-F238E27FC236}">
                <a16:creationId xmlns:a16="http://schemas.microsoft.com/office/drawing/2014/main" id="{BFF2692F-EC29-4AC7-9280-B24DD1F8D860}"/>
              </a:ext>
            </a:extLst>
          </p:cNvPr>
          <p:cNvSpPr>
            <a:spLocks noGrp="1" noChangeArrowheads="1"/>
          </p:cNvSpPr>
          <p:nvPr>
            <p:ph type="ctrTitle" sz="quarter"/>
          </p:nvPr>
        </p:nvSpPr>
        <p:spPr>
          <a:xfrm>
            <a:off x="685800" y="1600200"/>
            <a:ext cx="7772400" cy="1828800"/>
          </a:xfrm>
        </p:spPr>
        <p:txBody>
          <a:bodyPr anchor="b"/>
          <a:lstStyle>
            <a:lvl1pPr>
              <a:defRPr sz="5700"/>
            </a:lvl1pPr>
          </a:lstStyle>
          <a:p>
            <a:pPr lvl="0"/>
            <a:r>
              <a:rPr lang="en-US" altLang="en-US" noProof="0"/>
              <a:t>Click to edit Master title style</a:t>
            </a:r>
          </a:p>
        </p:txBody>
      </p:sp>
      <p:sp>
        <p:nvSpPr>
          <p:cNvPr id="298003" name="Rectangle 19">
            <a:extLst>
              <a:ext uri="{FF2B5EF4-FFF2-40B4-BE49-F238E27FC236}">
                <a16:creationId xmlns:a16="http://schemas.microsoft.com/office/drawing/2014/main" id="{70DC9E02-8D5B-4E5C-B2BA-95DBF41291B7}"/>
              </a:ext>
            </a:extLst>
          </p:cNvPr>
          <p:cNvSpPr>
            <a:spLocks noGrp="1" noChangeArrowheads="1"/>
          </p:cNvSpPr>
          <p:nvPr>
            <p:ph type="subTitle" sz="quarter" idx="1"/>
          </p:nvPr>
        </p:nvSpPr>
        <p:spPr>
          <a:xfrm>
            <a:off x="1371600" y="3733800"/>
            <a:ext cx="6400800" cy="1752600"/>
          </a:xfrm>
        </p:spPr>
        <p:txBody>
          <a:bodyPr/>
          <a:lstStyle>
            <a:lvl1pPr marL="0" indent="0" algn="ctr">
              <a:buFont typeface="Wingdings" panose="05000000000000000000" pitchFamily="2" charset="2"/>
              <a:buNone/>
              <a:defRPr sz="3600"/>
            </a:lvl1pPr>
          </a:lstStyle>
          <a:p>
            <a:pPr lvl="0"/>
            <a:r>
              <a:rPr lang="en-US" altLang="en-US" noProof="0"/>
              <a:t>Click to edit Master subtitle style</a:t>
            </a:r>
          </a:p>
        </p:txBody>
      </p:sp>
      <p:sp>
        <p:nvSpPr>
          <p:cNvPr id="298004" name="Rectangle 20">
            <a:extLst>
              <a:ext uri="{FF2B5EF4-FFF2-40B4-BE49-F238E27FC236}">
                <a16:creationId xmlns:a16="http://schemas.microsoft.com/office/drawing/2014/main" id="{3C9E668E-0341-436B-9EEF-817BFCF26B47}"/>
              </a:ext>
            </a:extLst>
          </p:cNvPr>
          <p:cNvSpPr>
            <a:spLocks noGrp="1" noChangeArrowheads="1"/>
          </p:cNvSpPr>
          <p:nvPr>
            <p:ph type="dt" sz="quarter" idx="2"/>
          </p:nvPr>
        </p:nvSpPr>
        <p:spPr/>
        <p:txBody>
          <a:bodyPr/>
          <a:lstStyle>
            <a:lvl1pPr>
              <a:defRPr/>
            </a:lvl1pPr>
          </a:lstStyle>
          <a:p>
            <a:endParaRPr lang="en-US" altLang="en-US"/>
          </a:p>
        </p:txBody>
      </p:sp>
      <p:sp>
        <p:nvSpPr>
          <p:cNvPr id="298005" name="Rectangle 21">
            <a:extLst>
              <a:ext uri="{FF2B5EF4-FFF2-40B4-BE49-F238E27FC236}">
                <a16:creationId xmlns:a16="http://schemas.microsoft.com/office/drawing/2014/main" id="{146C891B-DF7D-4530-ACE5-557E348E3F9B}"/>
              </a:ext>
            </a:extLst>
          </p:cNvPr>
          <p:cNvSpPr>
            <a:spLocks noGrp="1" noChangeArrowheads="1"/>
          </p:cNvSpPr>
          <p:nvPr>
            <p:ph type="ftr" sz="quarter" idx="3"/>
          </p:nvPr>
        </p:nvSpPr>
        <p:spPr/>
        <p:txBody>
          <a:bodyPr/>
          <a:lstStyle>
            <a:lvl1pPr>
              <a:defRPr/>
            </a:lvl1pPr>
          </a:lstStyle>
          <a:p>
            <a:endParaRPr lang="en-US" altLang="en-US"/>
          </a:p>
        </p:txBody>
      </p:sp>
      <p:sp>
        <p:nvSpPr>
          <p:cNvPr id="298006" name="Rectangle 22">
            <a:extLst>
              <a:ext uri="{FF2B5EF4-FFF2-40B4-BE49-F238E27FC236}">
                <a16:creationId xmlns:a16="http://schemas.microsoft.com/office/drawing/2014/main" id="{5AB4C343-54D9-42E3-8C9F-094FF67EA2ED}"/>
              </a:ext>
            </a:extLst>
          </p:cNvPr>
          <p:cNvSpPr>
            <a:spLocks noGrp="1" noChangeArrowheads="1"/>
          </p:cNvSpPr>
          <p:nvPr>
            <p:ph type="sldNum" sz="quarter" idx="4"/>
          </p:nvPr>
        </p:nvSpPr>
        <p:spPr/>
        <p:txBody>
          <a:bodyPr/>
          <a:lstStyle>
            <a:lvl1pPr>
              <a:defRPr/>
            </a:lvl1pPr>
          </a:lstStyle>
          <a:p>
            <a:fld id="{79CB2D7E-9860-4291-A3BB-5ADDB46B2CAA}" type="slidenum">
              <a:rPr lang="en-US" altLang="en-US"/>
              <a:pPr/>
              <a:t>‹#›</a:t>
            </a:fld>
            <a:endParaRPr lang="en-US" altLang="en-US"/>
          </a:p>
        </p:txBody>
      </p:sp>
      <p:pic>
        <p:nvPicPr>
          <p:cNvPr id="298007" name="Picture 23">
            <a:extLst>
              <a:ext uri="{FF2B5EF4-FFF2-40B4-BE49-F238E27FC236}">
                <a16:creationId xmlns:a16="http://schemas.microsoft.com/office/drawing/2014/main" id="{0E8B92D8-1F51-4636-8CD0-420185D951A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86413" y="0"/>
            <a:ext cx="3557587" cy="6858000"/>
          </a:xfrm>
          <a:prstGeom prst="rect">
            <a:avLst/>
          </a:prstGeom>
          <a:noFill/>
          <a:extLst>
            <a:ext uri="{909E8E84-426E-40DD-AFC4-6F175D3DCCD1}">
              <a14:hiddenFill xmlns:a14="http://schemas.microsoft.com/office/drawing/2010/main">
                <a:solidFill>
                  <a:srgbClr val="FFFFFF"/>
                </a:solidFill>
              </a14:hiddenFill>
            </a:ext>
          </a:extLst>
        </p:spPr>
      </p:pic>
      <p:sp>
        <p:nvSpPr>
          <p:cNvPr id="298008" name="Rectangle 24">
            <a:extLst>
              <a:ext uri="{FF2B5EF4-FFF2-40B4-BE49-F238E27FC236}">
                <a16:creationId xmlns:a16="http://schemas.microsoft.com/office/drawing/2014/main" id="{0C318F01-A89F-49D0-9F4F-217B1CE41ABC}"/>
              </a:ext>
            </a:extLst>
          </p:cNvPr>
          <p:cNvSpPr>
            <a:spLocks noChangeArrowheads="1"/>
          </p:cNvSpPr>
          <p:nvPr userDrawn="1"/>
        </p:nvSpPr>
        <p:spPr bwMode="auto">
          <a:xfrm>
            <a:off x="0" y="0"/>
            <a:ext cx="5638800" cy="6858000"/>
          </a:xfrm>
          <a:prstGeom prst="rect">
            <a:avLst/>
          </a:prstGeom>
          <a:gradFill rotWithShape="1">
            <a:gsLst>
              <a:gs pos="0">
                <a:srgbClr val="BFF3F2"/>
              </a:gs>
              <a:gs pos="100000">
                <a:srgbClr val="BFF3F2">
                  <a:gamma/>
                  <a:tint val="15686"/>
                  <a:invGamma/>
                </a:srgbClr>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98009" name="Group 25">
            <a:extLst>
              <a:ext uri="{FF2B5EF4-FFF2-40B4-BE49-F238E27FC236}">
                <a16:creationId xmlns:a16="http://schemas.microsoft.com/office/drawing/2014/main" id="{7C666520-38AC-46B0-88BF-2D89D6FF1425}"/>
              </a:ext>
            </a:extLst>
          </p:cNvPr>
          <p:cNvGrpSpPr>
            <a:grpSpLocks/>
          </p:cNvGrpSpPr>
          <p:nvPr userDrawn="1"/>
        </p:nvGrpSpPr>
        <p:grpSpPr bwMode="auto">
          <a:xfrm>
            <a:off x="304800" y="268288"/>
            <a:ext cx="2212975" cy="1027112"/>
            <a:chOff x="94" y="96"/>
            <a:chExt cx="1680" cy="780"/>
          </a:xfrm>
        </p:grpSpPr>
        <p:sp>
          <p:nvSpPr>
            <p:cNvPr id="298010" name="Oval 26">
              <a:extLst>
                <a:ext uri="{FF2B5EF4-FFF2-40B4-BE49-F238E27FC236}">
                  <a16:creationId xmlns:a16="http://schemas.microsoft.com/office/drawing/2014/main" id="{30385DB0-399E-432C-8A5C-D6D4D8E9FDCB}"/>
                </a:ext>
              </a:extLst>
            </p:cNvPr>
            <p:cNvSpPr>
              <a:spLocks noChangeArrowheads="1"/>
            </p:cNvSpPr>
            <p:nvPr userDrawn="1"/>
          </p:nvSpPr>
          <p:spPr bwMode="auto">
            <a:xfrm>
              <a:off x="101" y="235"/>
              <a:ext cx="1530" cy="596"/>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98011" name="Picture 27">
              <a:extLst>
                <a:ext uri="{FF2B5EF4-FFF2-40B4-BE49-F238E27FC236}">
                  <a16:creationId xmlns:a16="http://schemas.microsoft.com/office/drawing/2014/main" id="{C191FED2-CE35-452B-A577-D324940B244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4" y="96"/>
              <a:ext cx="1680" cy="780"/>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51763-BEF4-464A-ABA7-676014129AE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5AF4B5-98F2-4AA8-9170-A1DC7646D9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09C635-B14D-40F9-B4F2-8DDFD17ABAB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B48AD03-B869-46D9-B6B0-7C5EEBC8FCD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BF4FB78-D52F-4F21-B2E0-804015B0FE78}"/>
              </a:ext>
            </a:extLst>
          </p:cNvPr>
          <p:cNvSpPr>
            <a:spLocks noGrp="1"/>
          </p:cNvSpPr>
          <p:nvPr>
            <p:ph type="sldNum" sz="quarter" idx="12"/>
          </p:nvPr>
        </p:nvSpPr>
        <p:spPr/>
        <p:txBody>
          <a:bodyPr/>
          <a:lstStyle>
            <a:lvl1pPr>
              <a:defRPr/>
            </a:lvl1pPr>
          </a:lstStyle>
          <a:p>
            <a:fld id="{2BB8B936-3ADD-404D-893D-2B2019D7A70A}" type="slidenum">
              <a:rPr lang="en-US" altLang="en-US"/>
              <a:pPr/>
              <a:t>‹#›</a:t>
            </a:fld>
            <a:endParaRPr lang="en-US" altLang="en-US"/>
          </a:p>
        </p:txBody>
      </p:sp>
    </p:spTree>
    <p:extLst>
      <p:ext uri="{BB962C8B-B14F-4D97-AF65-F5344CB8AC3E}">
        <p14:creationId xmlns:p14="http://schemas.microsoft.com/office/powerpoint/2010/main" val="878836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8308DD-A10F-4D70-A5B6-231D28A0F283}"/>
              </a:ext>
            </a:extLst>
          </p:cNvPr>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2C0980-265A-4DC4-ADFE-47D0218E6B6A}"/>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FD0760-6ED7-453B-BF5B-52862E6E0EF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97D0715-2999-4078-BF19-4C79EA0E0A0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92D176C-4361-4081-A8F1-2D0EA3DEFFA0}"/>
              </a:ext>
            </a:extLst>
          </p:cNvPr>
          <p:cNvSpPr>
            <a:spLocks noGrp="1"/>
          </p:cNvSpPr>
          <p:nvPr>
            <p:ph type="sldNum" sz="quarter" idx="12"/>
          </p:nvPr>
        </p:nvSpPr>
        <p:spPr/>
        <p:txBody>
          <a:bodyPr/>
          <a:lstStyle>
            <a:lvl1pPr>
              <a:defRPr/>
            </a:lvl1pPr>
          </a:lstStyle>
          <a:p>
            <a:fld id="{21063136-0713-4D62-B206-7D189F259096}" type="slidenum">
              <a:rPr lang="en-US" altLang="en-US"/>
              <a:pPr/>
              <a:t>‹#›</a:t>
            </a:fld>
            <a:endParaRPr lang="en-US" altLang="en-US"/>
          </a:p>
        </p:txBody>
      </p:sp>
    </p:spTree>
    <p:extLst>
      <p:ext uri="{BB962C8B-B14F-4D97-AF65-F5344CB8AC3E}">
        <p14:creationId xmlns:p14="http://schemas.microsoft.com/office/powerpoint/2010/main" val="2811591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B4776-5068-4415-BFF7-BC36F8A75A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AB414C-FC81-496B-A064-980508DF2C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5BAD35-17BE-4E60-804B-638C2DC48A4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E185A39-8CD2-41B3-AA42-0D64CFEBFB7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0F4CDFC-626E-43FC-B766-0C718C44CE34}"/>
              </a:ext>
            </a:extLst>
          </p:cNvPr>
          <p:cNvSpPr>
            <a:spLocks noGrp="1"/>
          </p:cNvSpPr>
          <p:nvPr>
            <p:ph type="sldNum" sz="quarter" idx="12"/>
          </p:nvPr>
        </p:nvSpPr>
        <p:spPr/>
        <p:txBody>
          <a:bodyPr/>
          <a:lstStyle>
            <a:lvl1pPr>
              <a:defRPr/>
            </a:lvl1pPr>
          </a:lstStyle>
          <a:p>
            <a:fld id="{994CCA5D-F9C9-46E1-AB71-FC35C74D80F2}" type="slidenum">
              <a:rPr lang="en-US" altLang="en-US"/>
              <a:pPr/>
              <a:t>‹#›</a:t>
            </a:fld>
            <a:endParaRPr lang="en-US" altLang="en-US"/>
          </a:p>
        </p:txBody>
      </p:sp>
    </p:spTree>
    <p:extLst>
      <p:ext uri="{BB962C8B-B14F-4D97-AF65-F5344CB8AC3E}">
        <p14:creationId xmlns:p14="http://schemas.microsoft.com/office/powerpoint/2010/main" val="3143012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7C885-66B6-489D-B8CC-8550F129470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01639E-A414-47D9-90C6-DA82D0405C1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4295E92B-C189-4009-9A92-E8FBAD0640C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9C6AF04-B61B-4F4B-846D-D6E34248CB7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1F4D5A4-9AF8-4F0D-9446-2BC151D40B59}"/>
              </a:ext>
            </a:extLst>
          </p:cNvPr>
          <p:cNvSpPr>
            <a:spLocks noGrp="1"/>
          </p:cNvSpPr>
          <p:nvPr>
            <p:ph type="sldNum" sz="quarter" idx="12"/>
          </p:nvPr>
        </p:nvSpPr>
        <p:spPr/>
        <p:txBody>
          <a:bodyPr/>
          <a:lstStyle>
            <a:lvl1pPr>
              <a:defRPr/>
            </a:lvl1pPr>
          </a:lstStyle>
          <a:p>
            <a:fld id="{E8CC85AF-F0B2-4B62-B010-0E606C711326}" type="slidenum">
              <a:rPr lang="en-US" altLang="en-US"/>
              <a:pPr/>
              <a:t>‹#›</a:t>
            </a:fld>
            <a:endParaRPr lang="en-US" altLang="en-US"/>
          </a:p>
        </p:txBody>
      </p:sp>
    </p:spTree>
    <p:extLst>
      <p:ext uri="{BB962C8B-B14F-4D97-AF65-F5344CB8AC3E}">
        <p14:creationId xmlns:p14="http://schemas.microsoft.com/office/powerpoint/2010/main" val="1600071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CA1EC-D132-4BF9-9935-4863645B47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4A39CC-D31D-47E7-9B50-88A347921214}"/>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031361-F476-42BF-9D96-AA38E5EBFCD5}"/>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062302-EDE5-4D78-9BC2-5D26399BC05B}"/>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C4E82508-84E7-4E5F-B4C0-E466773837BA}"/>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4B5F808-3F7B-493C-A280-30D2396B6D5E}"/>
              </a:ext>
            </a:extLst>
          </p:cNvPr>
          <p:cNvSpPr>
            <a:spLocks noGrp="1"/>
          </p:cNvSpPr>
          <p:nvPr>
            <p:ph type="sldNum" sz="quarter" idx="12"/>
          </p:nvPr>
        </p:nvSpPr>
        <p:spPr/>
        <p:txBody>
          <a:bodyPr/>
          <a:lstStyle>
            <a:lvl1pPr>
              <a:defRPr/>
            </a:lvl1pPr>
          </a:lstStyle>
          <a:p>
            <a:fld id="{6CF7AFE5-B5AA-4225-A810-891CE41E6E52}" type="slidenum">
              <a:rPr lang="en-US" altLang="en-US"/>
              <a:pPr/>
              <a:t>‹#›</a:t>
            </a:fld>
            <a:endParaRPr lang="en-US" altLang="en-US"/>
          </a:p>
        </p:txBody>
      </p:sp>
    </p:spTree>
    <p:extLst>
      <p:ext uri="{BB962C8B-B14F-4D97-AF65-F5344CB8AC3E}">
        <p14:creationId xmlns:p14="http://schemas.microsoft.com/office/powerpoint/2010/main" val="3835871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EE37C-1194-4D4D-876B-54D9590BB8D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58A1463-5529-4B34-91D6-A89D4135FC8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E30610-8DAC-449A-9D54-83AD282ED37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DFBD8F-8D39-4DAD-A31B-D8ECDDD19B7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836986-6DBE-4517-BAD9-E420B9E88081}"/>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3DB7B8-C6C0-462D-A26F-5B533A335385}"/>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4AF9B4A7-DB08-4675-AA5B-B4F9BE479EF2}"/>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D1297E99-C2A0-44E6-AE62-6374995C554D}"/>
              </a:ext>
            </a:extLst>
          </p:cNvPr>
          <p:cNvSpPr>
            <a:spLocks noGrp="1"/>
          </p:cNvSpPr>
          <p:nvPr>
            <p:ph type="sldNum" sz="quarter" idx="12"/>
          </p:nvPr>
        </p:nvSpPr>
        <p:spPr/>
        <p:txBody>
          <a:bodyPr/>
          <a:lstStyle>
            <a:lvl1pPr>
              <a:defRPr/>
            </a:lvl1pPr>
          </a:lstStyle>
          <a:p>
            <a:fld id="{5545FBA9-9897-4DE8-8616-98591F276BAF}" type="slidenum">
              <a:rPr lang="en-US" altLang="en-US"/>
              <a:pPr/>
              <a:t>‹#›</a:t>
            </a:fld>
            <a:endParaRPr lang="en-US" altLang="en-US"/>
          </a:p>
        </p:txBody>
      </p:sp>
    </p:spTree>
    <p:extLst>
      <p:ext uri="{BB962C8B-B14F-4D97-AF65-F5344CB8AC3E}">
        <p14:creationId xmlns:p14="http://schemas.microsoft.com/office/powerpoint/2010/main" val="1857748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A7AFA-13FD-484C-BD32-9C3A57887D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C5E267-3D1A-48F2-8033-0A1098B146FF}"/>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3202C07A-0137-40C4-BF5A-88296B0CA8D0}"/>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CC7F7CBD-1BE3-4F98-BC29-BE727FC6DD1D}"/>
              </a:ext>
            </a:extLst>
          </p:cNvPr>
          <p:cNvSpPr>
            <a:spLocks noGrp="1"/>
          </p:cNvSpPr>
          <p:nvPr>
            <p:ph type="sldNum" sz="quarter" idx="12"/>
          </p:nvPr>
        </p:nvSpPr>
        <p:spPr/>
        <p:txBody>
          <a:bodyPr/>
          <a:lstStyle>
            <a:lvl1pPr>
              <a:defRPr/>
            </a:lvl1pPr>
          </a:lstStyle>
          <a:p>
            <a:fld id="{2917A5F3-DE03-4E3D-AE74-55CE0682E04B}" type="slidenum">
              <a:rPr lang="en-US" altLang="en-US"/>
              <a:pPr/>
              <a:t>‹#›</a:t>
            </a:fld>
            <a:endParaRPr lang="en-US" altLang="en-US"/>
          </a:p>
        </p:txBody>
      </p:sp>
    </p:spTree>
    <p:extLst>
      <p:ext uri="{BB962C8B-B14F-4D97-AF65-F5344CB8AC3E}">
        <p14:creationId xmlns:p14="http://schemas.microsoft.com/office/powerpoint/2010/main" val="1728147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A22B16-2892-4AFC-9989-531A024A7CEA}"/>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3AEACE62-DE12-4AF5-9767-CE9564D87383}"/>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18AE8305-5214-45D7-8724-93461C6C6C7A}"/>
              </a:ext>
            </a:extLst>
          </p:cNvPr>
          <p:cNvSpPr>
            <a:spLocks noGrp="1"/>
          </p:cNvSpPr>
          <p:nvPr>
            <p:ph type="sldNum" sz="quarter" idx="12"/>
          </p:nvPr>
        </p:nvSpPr>
        <p:spPr/>
        <p:txBody>
          <a:bodyPr/>
          <a:lstStyle>
            <a:lvl1pPr>
              <a:defRPr/>
            </a:lvl1pPr>
          </a:lstStyle>
          <a:p>
            <a:fld id="{02C126C0-33C0-4360-A2C2-3E6C7E6829BA}" type="slidenum">
              <a:rPr lang="en-US" altLang="en-US"/>
              <a:pPr/>
              <a:t>‹#›</a:t>
            </a:fld>
            <a:endParaRPr lang="en-US" altLang="en-US"/>
          </a:p>
        </p:txBody>
      </p:sp>
    </p:spTree>
    <p:extLst>
      <p:ext uri="{BB962C8B-B14F-4D97-AF65-F5344CB8AC3E}">
        <p14:creationId xmlns:p14="http://schemas.microsoft.com/office/powerpoint/2010/main" val="583941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E4FA-2C0C-4538-925A-2C7AD50B2F6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5394EAB-8CF6-43B9-B136-23A07700A72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FD55C8D-F818-4A0B-96FC-7B7AE50C661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A05562-ED4B-4798-BEDF-FD21414C222A}"/>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49BA226-7E12-46F5-B6D8-66B7EF1367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4A72469-33FD-467D-BE59-D1572D3C24B4}"/>
              </a:ext>
            </a:extLst>
          </p:cNvPr>
          <p:cNvSpPr>
            <a:spLocks noGrp="1"/>
          </p:cNvSpPr>
          <p:nvPr>
            <p:ph type="sldNum" sz="quarter" idx="12"/>
          </p:nvPr>
        </p:nvSpPr>
        <p:spPr/>
        <p:txBody>
          <a:bodyPr/>
          <a:lstStyle>
            <a:lvl1pPr>
              <a:defRPr/>
            </a:lvl1pPr>
          </a:lstStyle>
          <a:p>
            <a:fld id="{D1DE936B-B1BC-4152-A1E6-5EBF2AA1FD8E}" type="slidenum">
              <a:rPr lang="en-US" altLang="en-US"/>
              <a:pPr/>
              <a:t>‹#›</a:t>
            </a:fld>
            <a:endParaRPr lang="en-US" altLang="en-US"/>
          </a:p>
        </p:txBody>
      </p:sp>
    </p:spTree>
    <p:extLst>
      <p:ext uri="{BB962C8B-B14F-4D97-AF65-F5344CB8AC3E}">
        <p14:creationId xmlns:p14="http://schemas.microsoft.com/office/powerpoint/2010/main" val="3105485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3E491-7D40-41D7-AB55-6B38AE13FE1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A87DC8-6E0F-443E-A54D-C9401D49048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D107B49-25E5-4155-8C4A-C89BF1F78C5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F094A2-DB1F-42B3-9FCD-10691F783AA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202794A-4D9D-410E-9766-659401456DC0}"/>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FC22D81-F65B-4F2C-8AD5-18AC2005EB8C}"/>
              </a:ext>
            </a:extLst>
          </p:cNvPr>
          <p:cNvSpPr>
            <a:spLocks noGrp="1"/>
          </p:cNvSpPr>
          <p:nvPr>
            <p:ph type="sldNum" sz="quarter" idx="12"/>
          </p:nvPr>
        </p:nvSpPr>
        <p:spPr/>
        <p:txBody>
          <a:bodyPr/>
          <a:lstStyle>
            <a:lvl1pPr>
              <a:defRPr/>
            </a:lvl1pPr>
          </a:lstStyle>
          <a:p>
            <a:fld id="{FC6000EB-3C38-4CC5-9C46-1D19030385C4}" type="slidenum">
              <a:rPr lang="en-US" altLang="en-US"/>
              <a:pPr/>
              <a:t>‹#›</a:t>
            </a:fld>
            <a:endParaRPr lang="en-US" altLang="en-US"/>
          </a:p>
        </p:txBody>
      </p:sp>
    </p:spTree>
    <p:extLst>
      <p:ext uri="{BB962C8B-B14F-4D97-AF65-F5344CB8AC3E}">
        <p14:creationId xmlns:p14="http://schemas.microsoft.com/office/powerpoint/2010/main" val="4209754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296962" name="Group 2">
            <a:extLst>
              <a:ext uri="{FF2B5EF4-FFF2-40B4-BE49-F238E27FC236}">
                <a16:creationId xmlns:a16="http://schemas.microsoft.com/office/drawing/2014/main" id="{699EA6F9-7923-4F9D-9A23-28FBDFB5DCCF}"/>
              </a:ext>
            </a:extLst>
          </p:cNvPr>
          <p:cNvGrpSpPr>
            <a:grpSpLocks/>
          </p:cNvGrpSpPr>
          <p:nvPr/>
        </p:nvGrpSpPr>
        <p:grpSpPr bwMode="auto">
          <a:xfrm>
            <a:off x="4716463" y="5345113"/>
            <a:ext cx="4427537" cy="1512887"/>
            <a:chOff x="2971" y="3367"/>
            <a:chExt cx="2789" cy="953"/>
          </a:xfrm>
        </p:grpSpPr>
        <p:sp>
          <p:nvSpPr>
            <p:cNvPr id="296963" name="Freeform 3">
              <a:extLst>
                <a:ext uri="{FF2B5EF4-FFF2-40B4-BE49-F238E27FC236}">
                  <a16:creationId xmlns:a16="http://schemas.microsoft.com/office/drawing/2014/main" id="{C8CFEE81-3EC1-46E7-B3F0-864589411A1E}"/>
                </a:ext>
              </a:extLst>
            </p:cNvPr>
            <p:cNvSpPr>
              <a:spLocks/>
            </p:cNvSpPr>
            <p:nvPr/>
          </p:nvSpPr>
          <p:spPr bwMode="ltGray">
            <a:xfrm>
              <a:off x="2971" y="3367"/>
              <a:ext cx="2789" cy="953"/>
            </a:xfrm>
            <a:custGeom>
              <a:avLst/>
              <a:gdLst>
                <a:gd name="T0" fmla="*/ 2768 w 2780"/>
                <a:gd name="T1" fmla="*/ 18 h 953"/>
                <a:gd name="T2" fmla="*/ 2678 w 2780"/>
                <a:gd name="T3" fmla="*/ 24 h 953"/>
                <a:gd name="T4" fmla="*/ 2613 w 2780"/>
                <a:gd name="T5" fmla="*/ 102 h 953"/>
                <a:gd name="T6" fmla="*/ 2511 w 2780"/>
                <a:gd name="T7" fmla="*/ 156 h 953"/>
                <a:gd name="T8" fmla="*/ 2505 w 2780"/>
                <a:gd name="T9" fmla="*/ 222 h 953"/>
                <a:gd name="T10" fmla="*/ 2487 w 2780"/>
                <a:gd name="T11" fmla="*/ 246 h 953"/>
                <a:gd name="T12" fmla="*/ 2469 w 2780"/>
                <a:gd name="T13" fmla="*/ 252 h 953"/>
                <a:gd name="T14" fmla="*/ 2397 w 2780"/>
                <a:gd name="T15" fmla="*/ 210 h 953"/>
                <a:gd name="T16" fmla="*/ 2260 w 2780"/>
                <a:gd name="T17" fmla="*/ 192 h 953"/>
                <a:gd name="T18" fmla="*/ 2236 w 2780"/>
                <a:gd name="T19" fmla="*/ 186 h 953"/>
                <a:gd name="T20" fmla="*/ 2218 w 2780"/>
                <a:gd name="T21" fmla="*/ 192 h 953"/>
                <a:gd name="T22" fmla="*/ 2146 w 2780"/>
                <a:gd name="T23" fmla="*/ 228 h 953"/>
                <a:gd name="T24" fmla="*/ 2110 w 2780"/>
                <a:gd name="T25" fmla="*/ 240 h 953"/>
                <a:gd name="T26" fmla="*/ 2086 w 2780"/>
                <a:gd name="T27" fmla="*/ 246 h 953"/>
                <a:gd name="T28" fmla="*/ 2074 w 2780"/>
                <a:gd name="T29" fmla="*/ 258 h 953"/>
                <a:gd name="T30" fmla="*/ 2074 w 2780"/>
                <a:gd name="T31" fmla="*/ 276 h 953"/>
                <a:gd name="T32" fmla="*/ 2051 w 2780"/>
                <a:gd name="T33" fmla="*/ 300 h 953"/>
                <a:gd name="T34" fmla="*/ 2033 w 2780"/>
                <a:gd name="T35" fmla="*/ 312 h 953"/>
                <a:gd name="T36" fmla="*/ 2021 w 2780"/>
                <a:gd name="T37" fmla="*/ 324 h 953"/>
                <a:gd name="T38" fmla="*/ 2009 w 2780"/>
                <a:gd name="T39" fmla="*/ 336 h 953"/>
                <a:gd name="T40" fmla="*/ 1979 w 2780"/>
                <a:gd name="T41" fmla="*/ 342 h 953"/>
                <a:gd name="T42" fmla="*/ 1913 w 2780"/>
                <a:gd name="T43" fmla="*/ 336 h 953"/>
                <a:gd name="T44" fmla="*/ 1877 w 2780"/>
                <a:gd name="T45" fmla="*/ 330 h 953"/>
                <a:gd name="T46" fmla="*/ 1865 w 2780"/>
                <a:gd name="T47" fmla="*/ 342 h 953"/>
                <a:gd name="T48" fmla="*/ 1853 w 2780"/>
                <a:gd name="T49" fmla="*/ 354 h 953"/>
                <a:gd name="T50" fmla="*/ 1823 w 2780"/>
                <a:gd name="T51" fmla="*/ 360 h 953"/>
                <a:gd name="T52" fmla="*/ 1764 w 2780"/>
                <a:gd name="T53" fmla="*/ 342 h 953"/>
                <a:gd name="T54" fmla="*/ 1740 w 2780"/>
                <a:gd name="T55" fmla="*/ 342 h 953"/>
                <a:gd name="T56" fmla="*/ 1716 w 2780"/>
                <a:gd name="T57" fmla="*/ 354 h 953"/>
                <a:gd name="T58" fmla="*/ 1656 w 2780"/>
                <a:gd name="T59" fmla="*/ 425 h 953"/>
                <a:gd name="T60" fmla="*/ 1614 w 2780"/>
                <a:gd name="T61" fmla="*/ 569 h 953"/>
                <a:gd name="T62" fmla="*/ 1614 w 2780"/>
                <a:gd name="T63" fmla="*/ 593 h 953"/>
                <a:gd name="T64" fmla="*/ 1620 w 2780"/>
                <a:gd name="T65" fmla="*/ 641 h 953"/>
                <a:gd name="T66" fmla="*/ 1638 w 2780"/>
                <a:gd name="T67" fmla="*/ 659 h 953"/>
                <a:gd name="T68" fmla="*/ 1632 w 2780"/>
                <a:gd name="T69" fmla="*/ 671 h 953"/>
                <a:gd name="T70" fmla="*/ 1620 w 2780"/>
                <a:gd name="T71" fmla="*/ 683 h 953"/>
                <a:gd name="T72" fmla="*/ 1542 w 2780"/>
                <a:gd name="T73" fmla="*/ 689 h 953"/>
                <a:gd name="T74" fmla="*/ 1465 w 2780"/>
                <a:gd name="T75" fmla="*/ 629 h 953"/>
                <a:gd name="T76" fmla="*/ 1333 w 2780"/>
                <a:gd name="T77" fmla="*/ 587 h 953"/>
                <a:gd name="T78" fmla="*/ 1184 w 2780"/>
                <a:gd name="T79" fmla="*/ 671 h 953"/>
                <a:gd name="T80" fmla="*/ 1016 w 2780"/>
                <a:gd name="T81" fmla="*/ 731 h 953"/>
                <a:gd name="T82" fmla="*/ 813 w 2780"/>
                <a:gd name="T83" fmla="*/ 743 h 953"/>
                <a:gd name="T84" fmla="*/ 628 w 2780"/>
                <a:gd name="T85" fmla="*/ 701 h 953"/>
                <a:gd name="T86" fmla="*/ 568 w 2780"/>
                <a:gd name="T87" fmla="*/ 695 h 953"/>
                <a:gd name="T88" fmla="*/ 556 w 2780"/>
                <a:gd name="T89" fmla="*/ 701 h 953"/>
                <a:gd name="T90" fmla="*/ 520 w 2780"/>
                <a:gd name="T91" fmla="*/ 731 h 953"/>
                <a:gd name="T92" fmla="*/ 436 w 2780"/>
                <a:gd name="T93" fmla="*/ 809 h 953"/>
                <a:gd name="T94" fmla="*/ 406 w 2780"/>
                <a:gd name="T95" fmla="*/ 821 h 953"/>
                <a:gd name="T96" fmla="*/ 382 w 2780"/>
                <a:gd name="T97" fmla="*/ 821 h 953"/>
                <a:gd name="T98" fmla="*/ 335 w 2780"/>
                <a:gd name="T99" fmla="*/ 827 h 953"/>
                <a:gd name="T100" fmla="*/ 209 w 2780"/>
                <a:gd name="T101" fmla="*/ 851 h 953"/>
                <a:gd name="T102" fmla="*/ 173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0 w 2780"/>
                <a:gd name="T115"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96964" name="Freeform 4">
              <a:extLst>
                <a:ext uri="{FF2B5EF4-FFF2-40B4-BE49-F238E27FC236}">
                  <a16:creationId xmlns:a16="http://schemas.microsoft.com/office/drawing/2014/main" id="{9CB89CC7-A175-40BD-9F89-2CD7545D5D87}"/>
                </a:ext>
              </a:extLst>
            </p:cNvPr>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96965" name="Freeform 5">
              <a:extLst>
                <a:ext uri="{FF2B5EF4-FFF2-40B4-BE49-F238E27FC236}">
                  <a16:creationId xmlns:a16="http://schemas.microsoft.com/office/drawing/2014/main" id="{32AB678E-0537-4C49-9767-263961575ADE}"/>
                </a:ext>
              </a:extLst>
            </p:cNvPr>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96966" name="Freeform 6">
              <a:extLst>
                <a:ext uri="{FF2B5EF4-FFF2-40B4-BE49-F238E27FC236}">
                  <a16:creationId xmlns:a16="http://schemas.microsoft.com/office/drawing/2014/main" id="{6A92B124-0276-47DF-BCFB-A181E42F56DA}"/>
                </a:ext>
              </a:extLst>
            </p:cNvPr>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96967" name="Freeform 7">
              <a:extLst>
                <a:ext uri="{FF2B5EF4-FFF2-40B4-BE49-F238E27FC236}">
                  <a16:creationId xmlns:a16="http://schemas.microsoft.com/office/drawing/2014/main" id="{3AC6608E-5C70-4928-B1E0-35A9DBCE018E}"/>
                </a:ext>
              </a:extLst>
            </p:cNvPr>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96968" name="Freeform 8">
              <a:extLst>
                <a:ext uri="{FF2B5EF4-FFF2-40B4-BE49-F238E27FC236}">
                  <a16:creationId xmlns:a16="http://schemas.microsoft.com/office/drawing/2014/main" id="{891C7885-BF83-4B2F-AA53-C0BA4CCDCA31}"/>
                </a:ext>
              </a:extLst>
            </p:cNvPr>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96969" name="Freeform 9">
              <a:extLst>
                <a:ext uri="{FF2B5EF4-FFF2-40B4-BE49-F238E27FC236}">
                  <a16:creationId xmlns:a16="http://schemas.microsoft.com/office/drawing/2014/main" id="{B17E2497-F292-4A2C-94DF-64998C970860}"/>
                </a:ext>
              </a:extLst>
            </p:cNvPr>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96970" name="Freeform 10">
              <a:extLst>
                <a:ext uri="{FF2B5EF4-FFF2-40B4-BE49-F238E27FC236}">
                  <a16:creationId xmlns:a16="http://schemas.microsoft.com/office/drawing/2014/main" id="{99FAC1DD-FC1B-437B-8D4E-34585D954388}"/>
                </a:ext>
              </a:extLst>
            </p:cNvPr>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96971" name="Freeform 11">
              <a:extLst>
                <a:ext uri="{FF2B5EF4-FFF2-40B4-BE49-F238E27FC236}">
                  <a16:creationId xmlns:a16="http://schemas.microsoft.com/office/drawing/2014/main" id="{4ECFED37-5089-47E2-ADF8-67A46D0DFD19}"/>
                </a:ext>
              </a:extLst>
            </p:cNvPr>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96972" name="Freeform 12">
              <a:extLst>
                <a:ext uri="{FF2B5EF4-FFF2-40B4-BE49-F238E27FC236}">
                  <a16:creationId xmlns:a16="http://schemas.microsoft.com/office/drawing/2014/main" id="{5F644B08-5CB7-43CE-8FA8-2E8B69B4ACD5}"/>
                </a:ext>
              </a:extLst>
            </p:cNvPr>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96973" name="Freeform 13">
              <a:extLst>
                <a:ext uri="{FF2B5EF4-FFF2-40B4-BE49-F238E27FC236}">
                  <a16:creationId xmlns:a16="http://schemas.microsoft.com/office/drawing/2014/main" id="{7DE981CA-F691-47E2-81A8-DFE4E82429DC}"/>
                </a:ext>
              </a:extLst>
            </p:cNvPr>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96974" name="Freeform 14">
              <a:extLst>
                <a:ext uri="{FF2B5EF4-FFF2-40B4-BE49-F238E27FC236}">
                  <a16:creationId xmlns:a16="http://schemas.microsoft.com/office/drawing/2014/main" id="{FE2BAB57-0EC5-44F8-9BA7-8DD400A529A2}"/>
                </a:ext>
              </a:extLst>
            </p:cNvPr>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96975" name="Freeform 15">
              <a:extLst>
                <a:ext uri="{FF2B5EF4-FFF2-40B4-BE49-F238E27FC236}">
                  <a16:creationId xmlns:a16="http://schemas.microsoft.com/office/drawing/2014/main" id="{814A85E5-7B70-43BC-AA71-426DA35FE742}"/>
                </a:ext>
              </a:extLst>
            </p:cNvPr>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96976" name="Freeform 16">
              <a:extLst>
                <a:ext uri="{FF2B5EF4-FFF2-40B4-BE49-F238E27FC236}">
                  <a16:creationId xmlns:a16="http://schemas.microsoft.com/office/drawing/2014/main" id="{1BF16596-EC83-4F92-89C4-AD4968CF2030}"/>
                </a:ext>
              </a:extLst>
            </p:cNvPr>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96977" name="Freeform 17">
              <a:extLst>
                <a:ext uri="{FF2B5EF4-FFF2-40B4-BE49-F238E27FC236}">
                  <a16:creationId xmlns:a16="http://schemas.microsoft.com/office/drawing/2014/main" id="{010AD3B8-6E6A-4BD3-A28C-0F9EEF1B5790}"/>
                </a:ext>
              </a:extLst>
            </p:cNvPr>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grpSp>
      <p:sp>
        <p:nvSpPr>
          <p:cNvPr id="296978" name="Rectangle 18">
            <a:extLst>
              <a:ext uri="{FF2B5EF4-FFF2-40B4-BE49-F238E27FC236}">
                <a16:creationId xmlns:a16="http://schemas.microsoft.com/office/drawing/2014/main" id="{E576686C-CAE3-41D4-B011-1BAE0D443C4F}"/>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296979" name="Rectangle 19">
            <a:extLst>
              <a:ext uri="{FF2B5EF4-FFF2-40B4-BE49-F238E27FC236}">
                <a16:creationId xmlns:a16="http://schemas.microsoft.com/office/drawing/2014/main" id="{FAA668C3-5563-41ED-BB82-B700CE36E0BF}"/>
              </a:ext>
            </a:extLst>
          </p:cNvPr>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ltLang="en-US"/>
          </a:p>
        </p:txBody>
      </p:sp>
      <p:sp>
        <p:nvSpPr>
          <p:cNvPr id="296980" name="Rectangle 20">
            <a:extLst>
              <a:ext uri="{FF2B5EF4-FFF2-40B4-BE49-F238E27FC236}">
                <a16:creationId xmlns:a16="http://schemas.microsoft.com/office/drawing/2014/main" id="{0E1D83AA-1E27-44F3-A58A-B294F6420D34}"/>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ltLang="en-US"/>
          </a:p>
        </p:txBody>
      </p:sp>
      <p:sp>
        <p:nvSpPr>
          <p:cNvPr id="296981" name="Rectangle 21">
            <a:extLst>
              <a:ext uri="{FF2B5EF4-FFF2-40B4-BE49-F238E27FC236}">
                <a16:creationId xmlns:a16="http://schemas.microsoft.com/office/drawing/2014/main" id="{E8AA378F-166D-403E-AFCE-8D948D7E5B2E}"/>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B3A22600-854C-4FF3-80A8-949B0821381F}" type="slidenum">
              <a:rPr lang="en-US" altLang="en-US"/>
              <a:pPr/>
              <a:t>‹#›</a:t>
            </a:fld>
            <a:endParaRPr lang="en-US" altLang="en-US"/>
          </a:p>
        </p:txBody>
      </p:sp>
      <p:sp>
        <p:nvSpPr>
          <p:cNvPr id="296982" name="Rectangle 22">
            <a:extLst>
              <a:ext uri="{FF2B5EF4-FFF2-40B4-BE49-F238E27FC236}">
                <a16:creationId xmlns:a16="http://schemas.microsoft.com/office/drawing/2014/main" id="{8B26032F-5B22-4DC4-B1D7-CA22A4A031D4}"/>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296983" name="Picture 23">
            <a:extLst>
              <a:ext uri="{FF2B5EF4-FFF2-40B4-BE49-F238E27FC236}">
                <a16:creationId xmlns:a16="http://schemas.microsoft.com/office/drawing/2014/main" id="{73DA1470-C68D-456A-8256-88DA48A63A40}"/>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876800" y="0"/>
            <a:ext cx="4267200" cy="2247900"/>
          </a:xfrm>
          <a:prstGeom prst="rect">
            <a:avLst/>
          </a:prstGeom>
          <a:noFill/>
          <a:extLst>
            <a:ext uri="{909E8E84-426E-40DD-AFC4-6F175D3DCCD1}">
              <a14:hiddenFill xmlns:a14="http://schemas.microsoft.com/office/drawing/2010/main">
                <a:solidFill>
                  <a:srgbClr val="FFFFFF"/>
                </a:solidFill>
              </a14:hiddenFill>
            </a:ext>
          </a:extLst>
        </p:spPr>
      </p:pic>
      <p:sp>
        <p:nvSpPr>
          <p:cNvPr id="296984" name="Rectangle 24">
            <a:extLst>
              <a:ext uri="{FF2B5EF4-FFF2-40B4-BE49-F238E27FC236}">
                <a16:creationId xmlns:a16="http://schemas.microsoft.com/office/drawing/2014/main" id="{4CF2098D-B1A6-4C05-AA6C-5A5E3707CE79}"/>
              </a:ext>
            </a:extLst>
          </p:cNvPr>
          <p:cNvSpPr>
            <a:spLocks noChangeArrowheads="1"/>
          </p:cNvSpPr>
          <p:nvPr userDrawn="1"/>
        </p:nvSpPr>
        <p:spPr bwMode="auto">
          <a:xfrm>
            <a:off x="0" y="0"/>
            <a:ext cx="4911725" cy="1349375"/>
          </a:xfrm>
          <a:prstGeom prst="rect">
            <a:avLst/>
          </a:prstGeom>
          <a:gradFill rotWithShape="1">
            <a:gsLst>
              <a:gs pos="0">
                <a:srgbClr val="BFF3F2"/>
              </a:gs>
              <a:gs pos="100000">
                <a:srgbClr val="BFF3F2">
                  <a:gamma/>
                  <a:tint val="1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96985" name="Picture 25">
            <a:extLst>
              <a:ext uri="{FF2B5EF4-FFF2-40B4-BE49-F238E27FC236}">
                <a16:creationId xmlns:a16="http://schemas.microsoft.com/office/drawing/2014/main" id="{DD87A8E6-2A10-4AE8-A312-D6E7C3C23B8E}"/>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827963" y="5605463"/>
            <a:ext cx="1316037" cy="1252537"/>
          </a:xfrm>
          <a:prstGeom prst="rect">
            <a:avLst/>
          </a:prstGeom>
          <a:noFill/>
          <a:extLst>
            <a:ext uri="{909E8E84-426E-40DD-AFC4-6F175D3DCCD1}">
              <a14:hiddenFill xmlns:a14="http://schemas.microsoft.com/office/drawing/2010/main">
                <a:solidFill>
                  <a:srgbClr val="FFFFFF"/>
                </a:solidFill>
              </a14:hiddenFill>
            </a:ext>
          </a:extLst>
        </p:spPr>
      </p:pic>
      <p:pic>
        <p:nvPicPr>
          <p:cNvPr id="296986" name="Picture 26">
            <a:extLst>
              <a:ext uri="{FF2B5EF4-FFF2-40B4-BE49-F238E27FC236}">
                <a16:creationId xmlns:a16="http://schemas.microsoft.com/office/drawing/2014/main" id="{C7F3AE99-85A0-4F61-8820-1C5553CA6D2A}"/>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524750" y="131763"/>
            <a:ext cx="1524000" cy="706437"/>
          </a:xfrm>
          <a:prstGeom prst="rect">
            <a:avLst/>
          </a:prstGeom>
          <a:noFill/>
          <a:extLst>
            <a:ext uri="{909E8E84-426E-40DD-AFC4-6F175D3DCCD1}">
              <a14:hiddenFill xmlns:a14="http://schemas.microsoft.com/office/drawing/2010/main">
                <a:solidFill>
                  <a:srgbClr val="FFFFFF"/>
                </a:solidFill>
              </a14:hiddenFill>
            </a:ext>
          </a:extLst>
        </p:spPr>
      </p:pic>
      <p:sp>
        <p:nvSpPr>
          <p:cNvPr id="296987" name="Freeform 27">
            <a:extLst>
              <a:ext uri="{FF2B5EF4-FFF2-40B4-BE49-F238E27FC236}">
                <a16:creationId xmlns:a16="http://schemas.microsoft.com/office/drawing/2014/main" id="{F6FB36F3-646C-46CC-8B49-548385A667AE}"/>
              </a:ext>
            </a:extLst>
          </p:cNvPr>
          <p:cNvSpPr>
            <a:spLocks/>
          </p:cNvSpPr>
          <p:nvPr userDrawn="1"/>
        </p:nvSpPr>
        <p:spPr bwMode="auto">
          <a:xfrm>
            <a:off x="0" y="1314450"/>
            <a:ext cx="8358188" cy="114300"/>
          </a:xfrm>
          <a:custGeom>
            <a:avLst/>
            <a:gdLst>
              <a:gd name="T0" fmla="*/ 0 w 5265"/>
              <a:gd name="T1" fmla="*/ 0 h 72"/>
              <a:gd name="T2" fmla="*/ 5181 w 5265"/>
              <a:gd name="T3" fmla="*/ 0 h 72"/>
              <a:gd name="T4" fmla="*/ 5265 w 5265"/>
              <a:gd name="T5" fmla="*/ 72 h 72"/>
              <a:gd name="T6" fmla="*/ 0 w 5265"/>
              <a:gd name="T7" fmla="*/ 69 h 72"/>
              <a:gd name="T8" fmla="*/ 0 w 5265"/>
              <a:gd name="T9" fmla="*/ 0 h 72"/>
            </a:gdLst>
            <a:ahLst/>
            <a:cxnLst>
              <a:cxn ang="0">
                <a:pos x="T0" y="T1"/>
              </a:cxn>
              <a:cxn ang="0">
                <a:pos x="T2" y="T3"/>
              </a:cxn>
              <a:cxn ang="0">
                <a:pos x="T4" y="T5"/>
              </a:cxn>
              <a:cxn ang="0">
                <a:pos x="T6" y="T7"/>
              </a:cxn>
              <a:cxn ang="0">
                <a:pos x="T8" y="T9"/>
              </a:cxn>
            </a:cxnLst>
            <a:rect l="0" t="0" r="r" b="b"/>
            <a:pathLst>
              <a:path w="5265" h="72">
                <a:moveTo>
                  <a:pt x="0" y="0"/>
                </a:moveTo>
                <a:lnTo>
                  <a:pt x="5181" y="0"/>
                </a:lnTo>
                <a:lnTo>
                  <a:pt x="5265" y="72"/>
                </a:lnTo>
                <a:lnTo>
                  <a:pt x="0" y="69"/>
                </a:lnTo>
                <a:lnTo>
                  <a:pt x="0" y="0"/>
                </a:lnTo>
                <a:close/>
              </a:path>
            </a:pathLst>
          </a:custGeom>
          <a:gradFill rotWithShape="1">
            <a:gsLst>
              <a:gs pos="0">
                <a:schemeClr val="bg1">
                  <a:gamma/>
                  <a:shade val="46275"/>
                  <a:invGamma/>
                </a:schemeClr>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6988" name="Rectangle 28">
            <a:extLst>
              <a:ext uri="{FF2B5EF4-FFF2-40B4-BE49-F238E27FC236}">
                <a16:creationId xmlns:a16="http://schemas.microsoft.com/office/drawing/2014/main" id="{0BB7E6DB-1E95-4FE6-A073-D9AFF47518B1}"/>
              </a:ext>
            </a:extLst>
          </p:cNvPr>
          <p:cNvSpPr>
            <a:spLocks noChangeArrowheads="1"/>
          </p:cNvSpPr>
          <p:nvPr userDrawn="1"/>
        </p:nvSpPr>
        <p:spPr bwMode="auto">
          <a:xfrm>
            <a:off x="0" y="1104900"/>
            <a:ext cx="9144000" cy="207963"/>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89" name="Rectangle 29">
            <a:extLst>
              <a:ext uri="{FF2B5EF4-FFF2-40B4-BE49-F238E27FC236}">
                <a16:creationId xmlns:a16="http://schemas.microsoft.com/office/drawing/2014/main" id="{3F35568A-7970-4AEC-B8EE-1DCF173EDE23}"/>
              </a:ext>
            </a:extLst>
          </p:cNvPr>
          <p:cNvSpPr>
            <a:spLocks noChangeArrowheads="1"/>
          </p:cNvSpPr>
          <p:nvPr userDrawn="1"/>
        </p:nvSpPr>
        <p:spPr bwMode="auto">
          <a:xfrm>
            <a:off x="8455025" y="6529388"/>
            <a:ext cx="609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r" eaLnBrk="1" hangingPunct="1"/>
            <a:endParaRPr lang="en-US" altLang="en-US" sz="1000" b="1">
              <a:solidFill>
                <a:schemeClr val="accent1"/>
              </a:solidFill>
              <a:latin typeface="Arial Narrow" panose="020B0606020202030204" pitchFamily="34" charset="0"/>
            </a:endParaRPr>
          </a:p>
        </p:txBody>
      </p:sp>
      <p:sp>
        <p:nvSpPr>
          <p:cNvPr id="296990" name="Rectangle 30">
            <a:extLst>
              <a:ext uri="{FF2B5EF4-FFF2-40B4-BE49-F238E27FC236}">
                <a16:creationId xmlns:a16="http://schemas.microsoft.com/office/drawing/2014/main" id="{8A1066A7-2CA3-4141-A203-4DECED27D86F}"/>
              </a:ext>
            </a:extLst>
          </p:cNvPr>
          <p:cNvSpPr>
            <a:spLocks noChangeArrowheads="1"/>
          </p:cNvSpPr>
          <p:nvPr userDrawn="1"/>
        </p:nvSpPr>
        <p:spPr bwMode="auto">
          <a:xfrm>
            <a:off x="5029200" y="6521450"/>
            <a:ext cx="2895600" cy="255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eaLnBrk="1" hangingPunct="1"/>
            <a:r>
              <a:rPr lang="en-US" altLang="en-US" sz="1200" b="1" i="1">
                <a:solidFill>
                  <a:srgbClr val="B2B2B2"/>
                </a:solidFill>
                <a:latin typeface="Arial" panose="020B0604020202020204" pitchFamily="34" charset="0"/>
              </a:rPr>
              <a:t>www.riskinstitute.org</a:t>
            </a:r>
          </a:p>
        </p:txBody>
      </p:sp>
      <p:sp>
        <p:nvSpPr>
          <p:cNvPr id="296991" name="Line 31">
            <a:extLst>
              <a:ext uri="{FF2B5EF4-FFF2-40B4-BE49-F238E27FC236}">
                <a16:creationId xmlns:a16="http://schemas.microsoft.com/office/drawing/2014/main" id="{D45ADFD5-0FA6-47FF-BF8E-3C5E7EBE9EB9}"/>
              </a:ext>
            </a:extLst>
          </p:cNvPr>
          <p:cNvSpPr>
            <a:spLocks noChangeShapeType="1"/>
          </p:cNvSpPr>
          <p:nvPr userDrawn="1"/>
        </p:nvSpPr>
        <p:spPr bwMode="auto">
          <a:xfrm>
            <a:off x="0" y="6477000"/>
            <a:ext cx="8458200" cy="0"/>
          </a:xfrm>
          <a:prstGeom prst="line">
            <a:avLst/>
          </a:prstGeom>
          <a:noFill/>
          <a:ln w="9525">
            <a:solidFill>
              <a:srgbClr val="009692">
                <a:alpha val="47000"/>
              </a:srgbClr>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dk2" tx1="lt1" bg2="dk1" tx2="lt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dt="0"/>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u"/>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70000"/>
        <a:buFont typeface="Wingdings" panose="05000000000000000000" pitchFamily="2" charset="2"/>
        <a:buChar char="u"/>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folHlink"/>
        </a:buClr>
        <a:buSzPct val="70000"/>
        <a:buFont typeface="Wingdings" panose="05000000000000000000" pitchFamily="2" charset="2"/>
        <a:buChar char="u"/>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73E7C58-933D-474E-81E8-740C1726E606}"/>
              </a:ext>
            </a:extLst>
          </p:cNvPr>
          <p:cNvSpPr>
            <a:spLocks noGrp="1" noChangeArrowheads="1"/>
          </p:cNvSpPr>
          <p:nvPr>
            <p:ph type="ctrTitle"/>
          </p:nvPr>
        </p:nvSpPr>
        <p:spPr>
          <a:xfrm>
            <a:off x="609600" y="1828800"/>
            <a:ext cx="8153400" cy="1470025"/>
          </a:xfrm>
        </p:spPr>
        <p:txBody>
          <a:bodyPr/>
          <a:lstStyle/>
          <a:p>
            <a:br>
              <a:rPr lang="en-US" altLang="en-US" sz="6300">
                <a:solidFill>
                  <a:srgbClr val="003366"/>
                </a:solidFill>
              </a:rPr>
            </a:br>
            <a:r>
              <a:rPr lang="en-US" altLang="en-US" sz="4000" b="1">
                <a:solidFill>
                  <a:schemeClr val="tx1"/>
                </a:solidFill>
              </a:rPr>
              <a:t>Managing the Unexpected in Fire Corps Activities</a:t>
            </a:r>
            <a:br>
              <a:rPr lang="en-US" altLang="en-US" sz="4000">
                <a:solidFill>
                  <a:schemeClr val="tx1"/>
                </a:solidFill>
              </a:rPr>
            </a:br>
            <a:endParaRPr lang="en-US" altLang="en-US" sz="4000">
              <a:solidFill>
                <a:schemeClr val="tx1"/>
              </a:solidFill>
            </a:endParaRPr>
          </a:p>
        </p:txBody>
      </p:sp>
      <p:sp>
        <p:nvSpPr>
          <p:cNvPr id="2051" name="Rectangle 3">
            <a:extLst>
              <a:ext uri="{FF2B5EF4-FFF2-40B4-BE49-F238E27FC236}">
                <a16:creationId xmlns:a16="http://schemas.microsoft.com/office/drawing/2014/main" id="{7FEC7679-13B8-45FF-8213-D3A25E766828}"/>
              </a:ext>
            </a:extLst>
          </p:cNvPr>
          <p:cNvSpPr>
            <a:spLocks noGrp="1" noChangeArrowheads="1"/>
          </p:cNvSpPr>
          <p:nvPr>
            <p:ph type="subTitle" idx="1"/>
          </p:nvPr>
        </p:nvSpPr>
        <p:spPr>
          <a:xfrm>
            <a:off x="1371600" y="3505200"/>
            <a:ext cx="6934200" cy="914400"/>
          </a:xfrm>
          <a:solidFill>
            <a:schemeClr val="tx1"/>
          </a:solidFill>
          <a:ln w="6350">
            <a:solidFill>
              <a:srgbClr val="003366"/>
            </a:solidFill>
            <a:miter lim="800000"/>
            <a:headEnd/>
            <a:tailEnd/>
          </a:ln>
        </p:spPr>
        <p:txBody>
          <a:bodyPr/>
          <a:lstStyle/>
          <a:p>
            <a:pPr>
              <a:lnSpc>
                <a:spcPct val="80000"/>
              </a:lnSpc>
            </a:pPr>
            <a:r>
              <a:rPr lang="en-US" altLang="en-US" sz="2800" b="1" i="1">
                <a:solidFill>
                  <a:srgbClr val="006666"/>
                </a:solidFill>
              </a:rPr>
              <a:t>A Guide to Fire Corps </a:t>
            </a:r>
          </a:p>
          <a:p>
            <a:pPr>
              <a:lnSpc>
                <a:spcPct val="80000"/>
              </a:lnSpc>
            </a:pPr>
            <a:r>
              <a:rPr lang="en-US" altLang="en-US" sz="2800" b="1" i="1">
                <a:solidFill>
                  <a:srgbClr val="006666"/>
                </a:solidFill>
              </a:rPr>
              <a:t>Liability Issues</a:t>
            </a:r>
            <a:r>
              <a:rPr lang="en-US" altLang="en-US" sz="2800" i="1">
                <a:solidFill>
                  <a:srgbClr val="006666"/>
                </a:solidFill>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6418" name="Rectangle 2">
            <a:extLst>
              <a:ext uri="{FF2B5EF4-FFF2-40B4-BE49-F238E27FC236}">
                <a16:creationId xmlns:a16="http://schemas.microsoft.com/office/drawing/2014/main" id="{F4A735CE-67B3-4F4A-81D6-681D44C8702D}"/>
              </a:ext>
            </a:extLst>
          </p:cNvPr>
          <p:cNvSpPr>
            <a:spLocks noGrp="1" noChangeArrowheads="1"/>
          </p:cNvSpPr>
          <p:nvPr>
            <p:ph type="title"/>
          </p:nvPr>
        </p:nvSpPr>
        <p:spPr>
          <a:xfrm>
            <a:off x="457200" y="277813"/>
            <a:ext cx="8229600" cy="942975"/>
          </a:xfrm>
        </p:spPr>
        <p:txBody>
          <a:bodyPr/>
          <a:lstStyle/>
          <a:p>
            <a:r>
              <a:rPr lang="en-US" altLang="en-US" sz="5000" b="1">
                <a:solidFill>
                  <a:schemeClr val="tx1"/>
                </a:solidFill>
              </a:rPr>
              <a:t>Step Five</a:t>
            </a:r>
          </a:p>
        </p:txBody>
      </p:sp>
      <p:sp>
        <p:nvSpPr>
          <p:cNvPr id="316423" name="Text Box 7">
            <a:extLst>
              <a:ext uri="{FF2B5EF4-FFF2-40B4-BE49-F238E27FC236}">
                <a16:creationId xmlns:a16="http://schemas.microsoft.com/office/drawing/2014/main" id="{43587434-D41C-4E26-8709-0CAA2C049148}"/>
              </a:ext>
            </a:extLst>
          </p:cNvPr>
          <p:cNvSpPr txBox="1">
            <a:spLocks noChangeArrowheads="1"/>
          </p:cNvSpPr>
          <p:nvPr/>
        </p:nvSpPr>
        <p:spPr bwMode="auto">
          <a:xfrm>
            <a:off x="914400" y="1600200"/>
            <a:ext cx="1828800" cy="409575"/>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a:solidFill>
                  <a:srgbClr val="003366"/>
                </a:solidFill>
              </a:rPr>
              <a:t>Step Five</a:t>
            </a:r>
          </a:p>
        </p:txBody>
      </p:sp>
      <p:sp>
        <p:nvSpPr>
          <p:cNvPr id="316428" name="Text Box 12">
            <a:extLst>
              <a:ext uri="{FF2B5EF4-FFF2-40B4-BE49-F238E27FC236}">
                <a16:creationId xmlns:a16="http://schemas.microsoft.com/office/drawing/2014/main" id="{065362F4-745D-4FBC-8D2C-449668678885}"/>
              </a:ext>
            </a:extLst>
          </p:cNvPr>
          <p:cNvSpPr txBox="1">
            <a:spLocks noChangeArrowheads="1"/>
          </p:cNvSpPr>
          <p:nvPr/>
        </p:nvSpPr>
        <p:spPr bwMode="auto">
          <a:xfrm>
            <a:off x="2743200" y="1600200"/>
            <a:ext cx="5715000" cy="409575"/>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solidFill>
                  <a:srgbClr val="003366"/>
                </a:solidFill>
              </a:rPr>
              <a:t>Choose &amp; implement strategies</a:t>
            </a:r>
          </a:p>
        </p:txBody>
      </p:sp>
      <p:sp>
        <p:nvSpPr>
          <p:cNvPr id="316429" name="Text Box 13">
            <a:extLst>
              <a:ext uri="{FF2B5EF4-FFF2-40B4-BE49-F238E27FC236}">
                <a16:creationId xmlns:a16="http://schemas.microsoft.com/office/drawing/2014/main" id="{A5174BF5-37D8-4804-AC2C-B11EB8173C75}"/>
              </a:ext>
            </a:extLst>
          </p:cNvPr>
          <p:cNvSpPr txBox="1">
            <a:spLocks noChangeArrowheads="1"/>
          </p:cNvSpPr>
          <p:nvPr/>
        </p:nvSpPr>
        <p:spPr bwMode="auto">
          <a:xfrm>
            <a:off x="914400" y="2209800"/>
            <a:ext cx="1828800" cy="409575"/>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3366"/>
                </a:solidFill>
              </a:rPr>
              <a:t>Purpose</a:t>
            </a:r>
          </a:p>
        </p:txBody>
      </p:sp>
      <p:sp>
        <p:nvSpPr>
          <p:cNvPr id="316430" name="Text Box 14">
            <a:extLst>
              <a:ext uri="{FF2B5EF4-FFF2-40B4-BE49-F238E27FC236}">
                <a16:creationId xmlns:a16="http://schemas.microsoft.com/office/drawing/2014/main" id="{50436559-CF04-4874-BB1C-CCF465BCA6A8}"/>
              </a:ext>
            </a:extLst>
          </p:cNvPr>
          <p:cNvSpPr txBox="1">
            <a:spLocks noChangeArrowheads="1"/>
          </p:cNvSpPr>
          <p:nvPr/>
        </p:nvSpPr>
        <p:spPr bwMode="auto">
          <a:xfrm>
            <a:off x="2743200" y="2209800"/>
            <a:ext cx="5715000" cy="1171575"/>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sz="2000">
                <a:solidFill>
                  <a:srgbClr val="003366"/>
                </a:solidFill>
              </a:rPr>
              <a:t>Control &amp; finance unexpected negative outcomes </a:t>
            </a:r>
          </a:p>
          <a:p>
            <a:pPr>
              <a:spcBef>
                <a:spcPct val="50000"/>
              </a:spcBef>
            </a:pPr>
            <a:endParaRPr lang="en-US" altLang="en-US" sz="2000">
              <a:solidFill>
                <a:srgbClr val="003366"/>
              </a:solidFill>
            </a:endParaRPr>
          </a:p>
        </p:txBody>
      </p:sp>
      <p:sp>
        <p:nvSpPr>
          <p:cNvPr id="316431" name="Text Box 15">
            <a:extLst>
              <a:ext uri="{FF2B5EF4-FFF2-40B4-BE49-F238E27FC236}">
                <a16:creationId xmlns:a16="http://schemas.microsoft.com/office/drawing/2014/main" id="{48BB489E-F6F9-4762-B193-150525545D55}"/>
              </a:ext>
            </a:extLst>
          </p:cNvPr>
          <p:cNvSpPr txBox="1">
            <a:spLocks noChangeArrowheads="1"/>
          </p:cNvSpPr>
          <p:nvPr/>
        </p:nvSpPr>
        <p:spPr bwMode="auto">
          <a:xfrm>
            <a:off x="914400" y="3048000"/>
            <a:ext cx="1828800" cy="409575"/>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3366"/>
                </a:solidFill>
              </a:rPr>
              <a:t>Tools</a:t>
            </a:r>
          </a:p>
        </p:txBody>
      </p:sp>
      <p:sp>
        <p:nvSpPr>
          <p:cNvPr id="316433" name="Text Box 17">
            <a:extLst>
              <a:ext uri="{FF2B5EF4-FFF2-40B4-BE49-F238E27FC236}">
                <a16:creationId xmlns:a16="http://schemas.microsoft.com/office/drawing/2014/main" id="{3DBA5B19-57BF-4EB1-984A-658CB3FE686A}"/>
              </a:ext>
            </a:extLst>
          </p:cNvPr>
          <p:cNvSpPr txBox="1">
            <a:spLocks noChangeArrowheads="1"/>
          </p:cNvSpPr>
          <p:nvPr/>
        </p:nvSpPr>
        <p:spPr bwMode="auto">
          <a:xfrm>
            <a:off x="2743200" y="3048000"/>
            <a:ext cx="5715000" cy="2239963"/>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sz="2000">
                <a:solidFill>
                  <a:srgbClr val="003366"/>
                </a:solidFill>
              </a:rPr>
              <a:t>Identify and implement strategies</a:t>
            </a:r>
          </a:p>
          <a:p>
            <a:pPr lvl="1">
              <a:spcBef>
                <a:spcPct val="50000"/>
              </a:spcBef>
              <a:buFont typeface="Wingdings" panose="05000000000000000000" pitchFamily="2" charset="2"/>
              <a:buChar char="v"/>
            </a:pPr>
            <a:r>
              <a:rPr lang="en-US" altLang="en-US" sz="1200">
                <a:solidFill>
                  <a:srgbClr val="003366"/>
                </a:solidFill>
              </a:rPr>
              <a:t>Compatibility with state law and local government policy</a:t>
            </a:r>
          </a:p>
          <a:p>
            <a:pPr lvl="1">
              <a:spcBef>
                <a:spcPct val="50000"/>
              </a:spcBef>
              <a:buFont typeface="Wingdings" panose="05000000000000000000" pitchFamily="2" charset="2"/>
              <a:buChar char="v"/>
            </a:pPr>
            <a:r>
              <a:rPr lang="en-US" altLang="en-US" sz="1200">
                <a:solidFill>
                  <a:srgbClr val="003366"/>
                </a:solidFill>
              </a:rPr>
              <a:t>Build upon &amp; be consistent with existing department culture and procedures</a:t>
            </a:r>
          </a:p>
          <a:p>
            <a:pPr lvl="1">
              <a:spcBef>
                <a:spcPct val="50000"/>
              </a:spcBef>
              <a:buFont typeface="Wingdings" panose="05000000000000000000" pitchFamily="2" charset="2"/>
              <a:buChar char="v"/>
            </a:pPr>
            <a:r>
              <a:rPr lang="en-US" altLang="en-US" sz="1200">
                <a:solidFill>
                  <a:srgbClr val="003366"/>
                </a:solidFill>
              </a:rPr>
              <a:t>Consider cost effectiveness of alternatives</a:t>
            </a:r>
          </a:p>
          <a:p>
            <a:pPr lvl="1">
              <a:spcBef>
                <a:spcPct val="50000"/>
              </a:spcBef>
              <a:buFont typeface="Wingdings" panose="05000000000000000000" pitchFamily="2" charset="2"/>
              <a:buChar char="v"/>
            </a:pPr>
            <a:r>
              <a:rPr lang="en-US" altLang="en-US" sz="1200">
                <a:solidFill>
                  <a:srgbClr val="003366"/>
                </a:solidFill>
              </a:rPr>
              <a:t>Avoid wrongful discrimination</a:t>
            </a:r>
          </a:p>
          <a:p>
            <a:pPr lvl="1">
              <a:spcBef>
                <a:spcPct val="50000"/>
              </a:spcBef>
              <a:buFont typeface="Wingdings" panose="05000000000000000000" pitchFamily="2" charset="2"/>
              <a:buChar char="v"/>
            </a:pPr>
            <a:r>
              <a:rPr lang="en-US" altLang="en-US" sz="1200">
                <a:solidFill>
                  <a:srgbClr val="003366"/>
                </a:solidFill>
              </a:rPr>
              <a:t>Assign responsibility and accountability for each strategy</a:t>
            </a:r>
          </a:p>
          <a:p>
            <a:pPr lvl="1">
              <a:spcBef>
                <a:spcPct val="50000"/>
              </a:spcBef>
              <a:buFont typeface="Wingdings" panose="05000000000000000000" pitchFamily="2" charset="2"/>
              <a:buChar char="v"/>
            </a:pPr>
            <a:r>
              <a:rPr lang="en-US" altLang="en-US" sz="1200">
                <a:solidFill>
                  <a:srgbClr val="003366"/>
                </a:solidFill>
              </a:rPr>
              <a:t>Adopt measures of success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0514" name="Rectangle 2">
            <a:extLst>
              <a:ext uri="{FF2B5EF4-FFF2-40B4-BE49-F238E27FC236}">
                <a16:creationId xmlns:a16="http://schemas.microsoft.com/office/drawing/2014/main" id="{A1A9E45E-D56F-403F-B4AB-956B207B2201}"/>
              </a:ext>
            </a:extLst>
          </p:cNvPr>
          <p:cNvSpPr>
            <a:spLocks noGrp="1" noChangeArrowheads="1"/>
          </p:cNvSpPr>
          <p:nvPr>
            <p:ph type="title"/>
          </p:nvPr>
        </p:nvSpPr>
        <p:spPr>
          <a:xfrm>
            <a:off x="457200" y="277813"/>
            <a:ext cx="8229600" cy="942975"/>
          </a:xfrm>
        </p:spPr>
        <p:txBody>
          <a:bodyPr/>
          <a:lstStyle/>
          <a:p>
            <a:r>
              <a:rPr lang="en-US" altLang="en-US" sz="5000" b="1">
                <a:solidFill>
                  <a:schemeClr val="tx1"/>
                </a:solidFill>
              </a:rPr>
              <a:t>Strategies</a:t>
            </a:r>
          </a:p>
        </p:txBody>
      </p:sp>
      <p:sp>
        <p:nvSpPr>
          <p:cNvPr id="320522" name="Text Box 10">
            <a:extLst>
              <a:ext uri="{FF2B5EF4-FFF2-40B4-BE49-F238E27FC236}">
                <a16:creationId xmlns:a16="http://schemas.microsoft.com/office/drawing/2014/main" id="{38BC6D01-D42B-44B9-97CA-78AAFDF1C50A}"/>
              </a:ext>
            </a:extLst>
          </p:cNvPr>
          <p:cNvSpPr txBox="1">
            <a:spLocks noChangeArrowheads="1"/>
          </p:cNvSpPr>
          <p:nvPr/>
        </p:nvSpPr>
        <p:spPr bwMode="auto">
          <a:xfrm>
            <a:off x="609600" y="1600200"/>
            <a:ext cx="1828800" cy="409575"/>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3366"/>
                </a:solidFill>
              </a:rPr>
              <a:t>Recruitment</a:t>
            </a:r>
          </a:p>
        </p:txBody>
      </p:sp>
      <p:sp>
        <p:nvSpPr>
          <p:cNvPr id="320526" name="Text Box 14">
            <a:extLst>
              <a:ext uri="{FF2B5EF4-FFF2-40B4-BE49-F238E27FC236}">
                <a16:creationId xmlns:a16="http://schemas.microsoft.com/office/drawing/2014/main" id="{ABA020C0-FB3A-484A-B731-7A38356F63C2}"/>
              </a:ext>
            </a:extLst>
          </p:cNvPr>
          <p:cNvSpPr txBox="1">
            <a:spLocks noChangeArrowheads="1"/>
          </p:cNvSpPr>
          <p:nvPr/>
        </p:nvSpPr>
        <p:spPr bwMode="auto">
          <a:xfrm>
            <a:off x="609600" y="2286000"/>
            <a:ext cx="1828800" cy="409575"/>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3366"/>
                </a:solidFill>
              </a:rPr>
              <a:t>Application</a:t>
            </a:r>
          </a:p>
        </p:txBody>
      </p:sp>
      <p:sp>
        <p:nvSpPr>
          <p:cNvPr id="320527" name="Text Box 15">
            <a:extLst>
              <a:ext uri="{FF2B5EF4-FFF2-40B4-BE49-F238E27FC236}">
                <a16:creationId xmlns:a16="http://schemas.microsoft.com/office/drawing/2014/main" id="{240F73A2-C597-43E8-9162-40F7870C31CF}"/>
              </a:ext>
            </a:extLst>
          </p:cNvPr>
          <p:cNvSpPr txBox="1">
            <a:spLocks noChangeArrowheads="1"/>
          </p:cNvSpPr>
          <p:nvPr/>
        </p:nvSpPr>
        <p:spPr bwMode="auto">
          <a:xfrm>
            <a:off x="609600" y="3276600"/>
            <a:ext cx="1828800" cy="409575"/>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3366"/>
                </a:solidFill>
              </a:rPr>
              <a:t>Interview</a:t>
            </a:r>
          </a:p>
        </p:txBody>
      </p:sp>
      <p:sp>
        <p:nvSpPr>
          <p:cNvPr id="320528" name="Text Box 16">
            <a:extLst>
              <a:ext uri="{FF2B5EF4-FFF2-40B4-BE49-F238E27FC236}">
                <a16:creationId xmlns:a16="http://schemas.microsoft.com/office/drawing/2014/main" id="{29CF51F9-9F9D-437C-BA54-6CF6E3338B11}"/>
              </a:ext>
            </a:extLst>
          </p:cNvPr>
          <p:cNvSpPr txBox="1">
            <a:spLocks noChangeArrowheads="1"/>
          </p:cNvSpPr>
          <p:nvPr/>
        </p:nvSpPr>
        <p:spPr bwMode="auto">
          <a:xfrm>
            <a:off x="609600" y="3962400"/>
            <a:ext cx="1828800" cy="409575"/>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3366"/>
                </a:solidFill>
              </a:rPr>
              <a:t>Screening</a:t>
            </a:r>
          </a:p>
        </p:txBody>
      </p:sp>
      <p:sp>
        <p:nvSpPr>
          <p:cNvPr id="320529" name="Text Box 17">
            <a:extLst>
              <a:ext uri="{FF2B5EF4-FFF2-40B4-BE49-F238E27FC236}">
                <a16:creationId xmlns:a16="http://schemas.microsoft.com/office/drawing/2014/main" id="{E48D0468-D653-42D7-806A-3774EBC32CD0}"/>
              </a:ext>
            </a:extLst>
          </p:cNvPr>
          <p:cNvSpPr txBox="1">
            <a:spLocks noChangeArrowheads="1"/>
          </p:cNvSpPr>
          <p:nvPr/>
        </p:nvSpPr>
        <p:spPr bwMode="auto">
          <a:xfrm>
            <a:off x="533400" y="5715000"/>
            <a:ext cx="1905000" cy="409575"/>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3366"/>
                </a:solidFill>
              </a:rPr>
              <a:t>Selection</a:t>
            </a:r>
          </a:p>
        </p:txBody>
      </p:sp>
      <p:sp>
        <p:nvSpPr>
          <p:cNvPr id="320530" name="Text Box 18">
            <a:extLst>
              <a:ext uri="{FF2B5EF4-FFF2-40B4-BE49-F238E27FC236}">
                <a16:creationId xmlns:a16="http://schemas.microsoft.com/office/drawing/2014/main" id="{6DF2EEAF-B8E2-4B11-A79E-5E65ED25DAFE}"/>
              </a:ext>
            </a:extLst>
          </p:cNvPr>
          <p:cNvSpPr txBox="1">
            <a:spLocks noChangeArrowheads="1"/>
          </p:cNvSpPr>
          <p:nvPr/>
        </p:nvSpPr>
        <p:spPr bwMode="auto">
          <a:xfrm>
            <a:off x="2438400" y="1600200"/>
            <a:ext cx="5867400" cy="955675"/>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sz="1400">
                <a:solidFill>
                  <a:srgbClr val="003366"/>
                </a:solidFill>
              </a:rPr>
              <a:t>Recruit volunteers for specific positions to ensure best match</a:t>
            </a:r>
          </a:p>
          <a:p>
            <a:pPr>
              <a:spcBef>
                <a:spcPct val="50000"/>
              </a:spcBef>
              <a:buFontTx/>
              <a:buChar char="•"/>
            </a:pPr>
            <a:r>
              <a:rPr lang="en-US" altLang="en-US" sz="1400">
                <a:solidFill>
                  <a:srgbClr val="003366"/>
                </a:solidFill>
              </a:rPr>
              <a:t>Reach out to all populations in the community served</a:t>
            </a:r>
          </a:p>
          <a:p>
            <a:pPr>
              <a:spcBef>
                <a:spcPct val="50000"/>
              </a:spcBef>
            </a:pPr>
            <a:endParaRPr lang="en-US" altLang="en-US" sz="1400">
              <a:solidFill>
                <a:srgbClr val="003366"/>
              </a:solidFill>
            </a:endParaRPr>
          </a:p>
        </p:txBody>
      </p:sp>
      <p:sp>
        <p:nvSpPr>
          <p:cNvPr id="320532" name="Text Box 20">
            <a:extLst>
              <a:ext uri="{FF2B5EF4-FFF2-40B4-BE49-F238E27FC236}">
                <a16:creationId xmlns:a16="http://schemas.microsoft.com/office/drawing/2014/main" id="{2EAE2998-F3C2-4C90-A9A1-9D9575C4B7A3}"/>
              </a:ext>
            </a:extLst>
          </p:cNvPr>
          <p:cNvSpPr txBox="1">
            <a:spLocks noChangeArrowheads="1"/>
          </p:cNvSpPr>
          <p:nvPr/>
        </p:nvSpPr>
        <p:spPr bwMode="auto">
          <a:xfrm>
            <a:off x="2438400" y="2286000"/>
            <a:ext cx="5867400" cy="1274763"/>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sz="1400">
                <a:solidFill>
                  <a:srgbClr val="003366"/>
                </a:solidFill>
              </a:rPr>
              <a:t>Use standard application format</a:t>
            </a:r>
          </a:p>
          <a:p>
            <a:pPr>
              <a:spcBef>
                <a:spcPct val="50000"/>
              </a:spcBef>
              <a:buFontTx/>
              <a:buChar char="•"/>
            </a:pPr>
            <a:r>
              <a:rPr lang="en-US" altLang="en-US" sz="1400">
                <a:solidFill>
                  <a:srgbClr val="003366"/>
                </a:solidFill>
              </a:rPr>
              <a:t>Avoid discriminatory questions</a:t>
            </a:r>
          </a:p>
          <a:p>
            <a:pPr>
              <a:spcBef>
                <a:spcPct val="50000"/>
              </a:spcBef>
              <a:buFontTx/>
              <a:buChar char="•"/>
            </a:pPr>
            <a:r>
              <a:rPr lang="en-US" altLang="en-US" sz="1400">
                <a:solidFill>
                  <a:srgbClr val="003366"/>
                </a:solidFill>
              </a:rPr>
              <a:t>See detailed information in the </a:t>
            </a:r>
            <a:r>
              <a:rPr lang="en-US" altLang="en-US" sz="1400" i="1">
                <a:solidFill>
                  <a:srgbClr val="003366"/>
                </a:solidFill>
              </a:rPr>
              <a:t>Fire Corps Liability Guide</a:t>
            </a:r>
          </a:p>
          <a:p>
            <a:pPr>
              <a:spcBef>
                <a:spcPct val="50000"/>
              </a:spcBef>
            </a:pPr>
            <a:endParaRPr lang="en-US" altLang="en-US" sz="1400">
              <a:solidFill>
                <a:srgbClr val="003366"/>
              </a:solidFill>
            </a:endParaRPr>
          </a:p>
        </p:txBody>
      </p:sp>
      <p:sp>
        <p:nvSpPr>
          <p:cNvPr id="320533" name="Text Box 21">
            <a:extLst>
              <a:ext uri="{FF2B5EF4-FFF2-40B4-BE49-F238E27FC236}">
                <a16:creationId xmlns:a16="http://schemas.microsoft.com/office/drawing/2014/main" id="{16DE97B1-76DE-442C-B1FD-97F36F7AE8CE}"/>
              </a:ext>
            </a:extLst>
          </p:cNvPr>
          <p:cNvSpPr txBox="1">
            <a:spLocks noChangeArrowheads="1"/>
          </p:cNvSpPr>
          <p:nvPr/>
        </p:nvSpPr>
        <p:spPr bwMode="auto">
          <a:xfrm>
            <a:off x="2438400" y="3276600"/>
            <a:ext cx="5867400" cy="955675"/>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sz="1400">
                <a:solidFill>
                  <a:srgbClr val="003366"/>
                </a:solidFill>
              </a:rPr>
              <a:t>Begin with standardized questions</a:t>
            </a:r>
          </a:p>
          <a:p>
            <a:pPr>
              <a:spcBef>
                <a:spcPct val="50000"/>
              </a:spcBef>
              <a:buFontTx/>
              <a:buChar char="•"/>
            </a:pPr>
            <a:r>
              <a:rPr lang="en-US" altLang="en-US" sz="1400">
                <a:solidFill>
                  <a:srgbClr val="003366"/>
                </a:solidFill>
              </a:rPr>
              <a:t>Train interviewers to avoid discriminatory questions</a:t>
            </a:r>
          </a:p>
          <a:p>
            <a:pPr>
              <a:spcBef>
                <a:spcPct val="50000"/>
              </a:spcBef>
            </a:pPr>
            <a:endParaRPr lang="en-US" altLang="en-US" sz="1400">
              <a:solidFill>
                <a:srgbClr val="003366"/>
              </a:solidFill>
            </a:endParaRPr>
          </a:p>
        </p:txBody>
      </p:sp>
      <p:sp>
        <p:nvSpPr>
          <p:cNvPr id="320534" name="Text Box 22">
            <a:extLst>
              <a:ext uri="{FF2B5EF4-FFF2-40B4-BE49-F238E27FC236}">
                <a16:creationId xmlns:a16="http://schemas.microsoft.com/office/drawing/2014/main" id="{7F456DB7-7B04-4D54-B65F-10FC6964F168}"/>
              </a:ext>
            </a:extLst>
          </p:cNvPr>
          <p:cNvSpPr txBox="1">
            <a:spLocks noChangeArrowheads="1"/>
          </p:cNvSpPr>
          <p:nvPr/>
        </p:nvSpPr>
        <p:spPr bwMode="auto">
          <a:xfrm>
            <a:off x="2438400" y="3962400"/>
            <a:ext cx="5867400" cy="2019300"/>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sz="1400">
                <a:solidFill>
                  <a:srgbClr val="003366"/>
                </a:solidFill>
              </a:rPr>
              <a:t>May include references, professional credentials, fingerprinting/criminal records check, driving record check, drug testing</a:t>
            </a:r>
          </a:p>
          <a:p>
            <a:pPr>
              <a:spcBef>
                <a:spcPct val="50000"/>
              </a:spcBef>
              <a:buFontTx/>
              <a:buChar char="•"/>
            </a:pPr>
            <a:r>
              <a:rPr lang="en-US" altLang="en-US" sz="1400">
                <a:solidFill>
                  <a:srgbClr val="003366"/>
                </a:solidFill>
              </a:rPr>
              <a:t>Tailor screening to the position</a:t>
            </a:r>
          </a:p>
          <a:p>
            <a:pPr>
              <a:spcBef>
                <a:spcPct val="50000"/>
              </a:spcBef>
              <a:buFontTx/>
              <a:buChar char="•"/>
            </a:pPr>
            <a:r>
              <a:rPr lang="en-US" altLang="en-US" sz="1400">
                <a:solidFill>
                  <a:srgbClr val="003366"/>
                </a:solidFill>
              </a:rPr>
              <a:t>Use screening consistently </a:t>
            </a:r>
          </a:p>
          <a:p>
            <a:pPr>
              <a:spcBef>
                <a:spcPct val="50000"/>
              </a:spcBef>
              <a:buFontTx/>
              <a:buChar char="•"/>
            </a:pPr>
            <a:r>
              <a:rPr lang="en-US" altLang="en-US" sz="1400">
                <a:solidFill>
                  <a:srgbClr val="003366"/>
                </a:solidFill>
              </a:rPr>
              <a:t>Obtain applicant’s written consent for background checks</a:t>
            </a:r>
          </a:p>
          <a:p>
            <a:pPr>
              <a:spcBef>
                <a:spcPct val="50000"/>
              </a:spcBef>
            </a:pPr>
            <a:endParaRPr lang="en-US" altLang="en-US" sz="1400">
              <a:solidFill>
                <a:srgbClr val="003366"/>
              </a:solidFill>
            </a:endParaRPr>
          </a:p>
        </p:txBody>
      </p:sp>
      <p:sp>
        <p:nvSpPr>
          <p:cNvPr id="320536" name="Text Box 24">
            <a:extLst>
              <a:ext uri="{FF2B5EF4-FFF2-40B4-BE49-F238E27FC236}">
                <a16:creationId xmlns:a16="http://schemas.microsoft.com/office/drawing/2014/main" id="{F32F4D89-5029-421E-9B28-7CCF83ED4E38}"/>
              </a:ext>
            </a:extLst>
          </p:cNvPr>
          <p:cNvSpPr txBox="1">
            <a:spLocks noChangeArrowheads="1"/>
          </p:cNvSpPr>
          <p:nvPr/>
        </p:nvSpPr>
        <p:spPr bwMode="auto">
          <a:xfrm>
            <a:off x="2438400" y="5715000"/>
            <a:ext cx="5867400" cy="636588"/>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sz="1400">
                <a:solidFill>
                  <a:srgbClr val="003366"/>
                </a:solidFill>
              </a:rPr>
              <a:t>Define selection criteria in advance</a:t>
            </a:r>
          </a:p>
          <a:p>
            <a:pPr>
              <a:spcBef>
                <a:spcPct val="50000"/>
              </a:spcBef>
              <a:buFontTx/>
              <a:buChar char="•"/>
            </a:pPr>
            <a:r>
              <a:rPr lang="en-US" altLang="en-US" sz="1400">
                <a:solidFill>
                  <a:srgbClr val="003366"/>
                </a:solidFill>
              </a:rPr>
              <a:t>Use written offer letter/volunteer service agreement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2562" name="Rectangle 2">
            <a:extLst>
              <a:ext uri="{FF2B5EF4-FFF2-40B4-BE49-F238E27FC236}">
                <a16:creationId xmlns:a16="http://schemas.microsoft.com/office/drawing/2014/main" id="{8D3AE7EA-2643-4D4D-A654-447D10C7673F}"/>
              </a:ext>
            </a:extLst>
          </p:cNvPr>
          <p:cNvSpPr>
            <a:spLocks noGrp="1" noChangeArrowheads="1"/>
          </p:cNvSpPr>
          <p:nvPr>
            <p:ph type="title"/>
          </p:nvPr>
        </p:nvSpPr>
        <p:spPr>
          <a:xfrm>
            <a:off x="457200" y="277813"/>
            <a:ext cx="8229600" cy="942975"/>
          </a:xfrm>
        </p:spPr>
        <p:txBody>
          <a:bodyPr/>
          <a:lstStyle/>
          <a:p>
            <a:r>
              <a:rPr lang="en-US" altLang="en-US" sz="5000" b="1">
                <a:solidFill>
                  <a:schemeClr val="tx1"/>
                </a:solidFill>
              </a:rPr>
              <a:t>Strategies</a:t>
            </a:r>
          </a:p>
        </p:txBody>
      </p:sp>
      <p:sp>
        <p:nvSpPr>
          <p:cNvPr id="322563" name="Text Box 3">
            <a:extLst>
              <a:ext uri="{FF2B5EF4-FFF2-40B4-BE49-F238E27FC236}">
                <a16:creationId xmlns:a16="http://schemas.microsoft.com/office/drawing/2014/main" id="{423033FC-5BAD-4649-B212-9261FED803E7}"/>
              </a:ext>
            </a:extLst>
          </p:cNvPr>
          <p:cNvSpPr txBox="1">
            <a:spLocks noChangeArrowheads="1"/>
          </p:cNvSpPr>
          <p:nvPr/>
        </p:nvSpPr>
        <p:spPr bwMode="auto">
          <a:xfrm>
            <a:off x="609600" y="1600200"/>
            <a:ext cx="4038600" cy="1141413"/>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solidFill>
                  <a:srgbClr val="003366"/>
                </a:solidFill>
              </a:rPr>
              <a:t>Work conduct rules</a:t>
            </a:r>
          </a:p>
          <a:p>
            <a:pPr algn="ctr">
              <a:spcBef>
                <a:spcPct val="50000"/>
              </a:spcBef>
            </a:pPr>
            <a:r>
              <a:rPr lang="en-US" altLang="en-US" sz="1200">
                <a:solidFill>
                  <a:srgbClr val="003366"/>
                </a:solidFill>
              </a:rPr>
              <a:t>Work conduct rules may limit, prohibit, require or control certain activities.  </a:t>
            </a:r>
          </a:p>
          <a:p>
            <a:pPr algn="ctr">
              <a:spcBef>
                <a:spcPct val="50000"/>
              </a:spcBef>
            </a:pPr>
            <a:r>
              <a:rPr lang="en-US" altLang="en-US" sz="1200">
                <a:solidFill>
                  <a:srgbClr val="003366"/>
                </a:solidFill>
              </a:rPr>
              <a:t>  </a:t>
            </a:r>
          </a:p>
        </p:txBody>
      </p:sp>
      <p:sp>
        <p:nvSpPr>
          <p:cNvPr id="322568" name="Text Box 8">
            <a:extLst>
              <a:ext uri="{FF2B5EF4-FFF2-40B4-BE49-F238E27FC236}">
                <a16:creationId xmlns:a16="http://schemas.microsoft.com/office/drawing/2014/main" id="{BA93E0FB-0754-42A3-A52B-0F96C172E7E9}"/>
              </a:ext>
            </a:extLst>
          </p:cNvPr>
          <p:cNvSpPr txBox="1">
            <a:spLocks noChangeArrowheads="1"/>
          </p:cNvSpPr>
          <p:nvPr/>
        </p:nvSpPr>
        <p:spPr bwMode="auto">
          <a:xfrm>
            <a:off x="609600" y="2514600"/>
            <a:ext cx="4038600" cy="3771900"/>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altLang="en-US" sz="1600">
                <a:solidFill>
                  <a:srgbClr val="003366"/>
                </a:solidFill>
              </a:rPr>
              <a:t>Photography</a:t>
            </a:r>
          </a:p>
          <a:p>
            <a:pPr>
              <a:buFontTx/>
              <a:buChar char="•"/>
            </a:pPr>
            <a:r>
              <a:rPr lang="en-US" altLang="en-US" sz="1600">
                <a:solidFill>
                  <a:srgbClr val="003366"/>
                </a:solidFill>
              </a:rPr>
              <a:t>Department computers &amp; internet    </a:t>
            </a:r>
          </a:p>
          <a:p>
            <a:pPr>
              <a:buFontTx/>
              <a:buChar char="•"/>
            </a:pPr>
            <a:r>
              <a:rPr lang="en-US" altLang="en-US" sz="1600">
                <a:solidFill>
                  <a:srgbClr val="003366"/>
                </a:solidFill>
              </a:rPr>
              <a:t>Cellular telephones</a:t>
            </a:r>
          </a:p>
          <a:p>
            <a:pPr>
              <a:buFontTx/>
              <a:buChar char="•"/>
            </a:pPr>
            <a:r>
              <a:rPr lang="en-US" altLang="en-US" sz="1600">
                <a:solidFill>
                  <a:srgbClr val="003366"/>
                </a:solidFill>
              </a:rPr>
              <a:t>Harassment (sexual &amp; other)</a:t>
            </a:r>
          </a:p>
          <a:p>
            <a:pPr>
              <a:buFontTx/>
              <a:buChar char="•"/>
            </a:pPr>
            <a:r>
              <a:rPr lang="en-US" altLang="en-US" sz="1600">
                <a:solidFill>
                  <a:srgbClr val="003366"/>
                </a:solidFill>
              </a:rPr>
              <a:t>Wrongful discrimination</a:t>
            </a:r>
          </a:p>
          <a:p>
            <a:pPr>
              <a:buFontTx/>
              <a:buChar char="•"/>
            </a:pPr>
            <a:r>
              <a:rPr lang="en-US" altLang="en-US" sz="1600">
                <a:solidFill>
                  <a:srgbClr val="003366"/>
                </a:solidFill>
              </a:rPr>
              <a:t>Drug &amp; alcohol</a:t>
            </a:r>
          </a:p>
          <a:p>
            <a:pPr>
              <a:buFontTx/>
              <a:buChar char="•"/>
            </a:pPr>
            <a:r>
              <a:rPr lang="en-US" altLang="en-US" sz="1600">
                <a:solidFill>
                  <a:srgbClr val="003366"/>
                </a:solidFill>
              </a:rPr>
              <a:t>Smoking</a:t>
            </a:r>
          </a:p>
          <a:p>
            <a:pPr>
              <a:buFontTx/>
              <a:buChar char="•"/>
            </a:pPr>
            <a:r>
              <a:rPr lang="en-US" altLang="en-US" sz="1600">
                <a:solidFill>
                  <a:srgbClr val="003366"/>
                </a:solidFill>
              </a:rPr>
              <a:t>Confidentiality &amp; privacy</a:t>
            </a:r>
          </a:p>
          <a:p>
            <a:pPr>
              <a:buFontTx/>
              <a:buChar char="•"/>
            </a:pPr>
            <a:r>
              <a:rPr lang="en-US" altLang="en-US" sz="1600">
                <a:solidFill>
                  <a:srgbClr val="003366"/>
                </a:solidFill>
              </a:rPr>
              <a:t>Carrying weapons</a:t>
            </a:r>
          </a:p>
          <a:p>
            <a:pPr>
              <a:buFontTx/>
              <a:buChar char="•"/>
            </a:pPr>
            <a:r>
              <a:rPr lang="en-US" altLang="en-US" sz="1600">
                <a:solidFill>
                  <a:srgbClr val="003366"/>
                </a:solidFill>
              </a:rPr>
              <a:t>Wearing uniforms</a:t>
            </a:r>
          </a:p>
          <a:p>
            <a:pPr>
              <a:buFontTx/>
              <a:buChar char="•"/>
            </a:pPr>
            <a:r>
              <a:rPr lang="en-US" altLang="en-US" sz="1600">
                <a:solidFill>
                  <a:srgbClr val="003366"/>
                </a:solidFill>
              </a:rPr>
              <a:t>Carrying department identification</a:t>
            </a:r>
          </a:p>
          <a:p>
            <a:pPr>
              <a:buFontTx/>
              <a:buChar char="•"/>
            </a:pPr>
            <a:r>
              <a:rPr lang="en-US" altLang="en-US" sz="1600">
                <a:solidFill>
                  <a:srgbClr val="003366"/>
                </a:solidFill>
              </a:rPr>
              <a:t>Vehicle use</a:t>
            </a:r>
          </a:p>
          <a:p>
            <a:pPr>
              <a:buFontTx/>
              <a:buChar char="•"/>
            </a:pPr>
            <a:r>
              <a:rPr lang="en-US" altLang="en-US" sz="1600">
                <a:solidFill>
                  <a:srgbClr val="003366"/>
                </a:solidFill>
              </a:rPr>
              <a:t>Mandatory training &amp; refresher</a:t>
            </a:r>
          </a:p>
          <a:p>
            <a:pPr>
              <a:buFontTx/>
              <a:buChar char="•"/>
            </a:pPr>
            <a:r>
              <a:rPr lang="en-US" altLang="en-US" sz="1600">
                <a:solidFill>
                  <a:srgbClr val="003366"/>
                </a:solidFill>
              </a:rPr>
              <a:t>Statements to media</a:t>
            </a:r>
          </a:p>
          <a:p>
            <a:pPr>
              <a:buFontTx/>
              <a:buChar char="•"/>
            </a:pPr>
            <a:r>
              <a:rPr lang="en-US" altLang="en-US" sz="1600">
                <a:solidFill>
                  <a:srgbClr val="003366"/>
                </a:solidFill>
              </a:rPr>
              <a:t>Required hours and timekeeping</a:t>
            </a:r>
            <a:endParaRPr lang="en-US" altLang="en-US" sz="1600"/>
          </a:p>
        </p:txBody>
      </p:sp>
      <p:sp>
        <p:nvSpPr>
          <p:cNvPr id="322569" name="Text Box 9">
            <a:extLst>
              <a:ext uri="{FF2B5EF4-FFF2-40B4-BE49-F238E27FC236}">
                <a16:creationId xmlns:a16="http://schemas.microsoft.com/office/drawing/2014/main" id="{3C48ECB0-9144-42BE-ACFA-D6E559E06E1D}"/>
              </a:ext>
            </a:extLst>
          </p:cNvPr>
          <p:cNvSpPr txBox="1">
            <a:spLocks noChangeArrowheads="1"/>
          </p:cNvSpPr>
          <p:nvPr/>
        </p:nvSpPr>
        <p:spPr bwMode="auto">
          <a:xfrm>
            <a:off x="4800600" y="1600200"/>
            <a:ext cx="3810000" cy="1141413"/>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solidFill>
                  <a:srgbClr val="003366"/>
                </a:solidFill>
              </a:rPr>
              <a:t>Safety</a:t>
            </a:r>
            <a:r>
              <a:rPr lang="en-US" altLang="en-US" sz="2000"/>
              <a:t> </a:t>
            </a:r>
            <a:r>
              <a:rPr lang="en-US" altLang="en-US" sz="2000">
                <a:solidFill>
                  <a:srgbClr val="003366"/>
                </a:solidFill>
              </a:rPr>
              <a:t>rules</a:t>
            </a:r>
          </a:p>
          <a:p>
            <a:pPr algn="ctr">
              <a:spcBef>
                <a:spcPct val="50000"/>
              </a:spcBef>
            </a:pPr>
            <a:r>
              <a:rPr lang="en-US" altLang="en-US" sz="1200">
                <a:solidFill>
                  <a:srgbClr val="003366"/>
                </a:solidFill>
              </a:rPr>
              <a:t>Safety rules are work conduct rules focused on safety issues.</a:t>
            </a:r>
          </a:p>
          <a:p>
            <a:pPr algn="ctr">
              <a:spcBef>
                <a:spcPct val="50000"/>
              </a:spcBef>
            </a:pPr>
            <a:endParaRPr lang="en-US" altLang="en-US" sz="1200">
              <a:solidFill>
                <a:srgbClr val="003366"/>
              </a:solidFill>
            </a:endParaRPr>
          </a:p>
        </p:txBody>
      </p:sp>
      <p:sp>
        <p:nvSpPr>
          <p:cNvPr id="322570" name="Text Box 10">
            <a:extLst>
              <a:ext uri="{FF2B5EF4-FFF2-40B4-BE49-F238E27FC236}">
                <a16:creationId xmlns:a16="http://schemas.microsoft.com/office/drawing/2014/main" id="{9D33C5B8-7742-41F9-83D0-79FCDC849EC7}"/>
              </a:ext>
            </a:extLst>
          </p:cNvPr>
          <p:cNvSpPr txBox="1">
            <a:spLocks noChangeArrowheads="1"/>
          </p:cNvSpPr>
          <p:nvPr/>
        </p:nvSpPr>
        <p:spPr bwMode="auto">
          <a:xfrm>
            <a:off x="4800600" y="2514600"/>
            <a:ext cx="3810000" cy="1327150"/>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altLang="en-US" sz="1600">
                <a:solidFill>
                  <a:srgbClr val="003366"/>
                </a:solidFill>
              </a:rPr>
              <a:t>Personal protective equipment</a:t>
            </a:r>
          </a:p>
          <a:p>
            <a:pPr>
              <a:buFontTx/>
              <a:buChar char="•"/>
            </a:pPr>
            <a:r>
              <a:rPr lang="en-US" altLang="en-US" sz="1600">
                <a:solidFill>
                  <a:srgbClr val="003366"/>
                </a:solidFill>
              </a:rPr>
              <a:t>Safe work procedures</a:t>
            </a:r>
          </a:p>
          <a:p>
            <a:pPr>
              <a:buFontTx/>
              <a:buChar char="•"/>
            </a:pPr>
            <a:r>
              <a:rPr lang="en-US" altLang="en-US" sz="1600">
                <a:solidFill>
                  <a:srgbClr val="003366"/>
                </a:solidFill>
              </a:rPr>
              <a:t>Injury reporting requirements</a:t>
            </a:r>
          </a:p>
          <a:p>
            <a:pPr>
              <a:buFontTx/>
              <a:buChar char="•"/>
            </a:pPr>
            <a:r>
              <a:rPr lang="en-US" altLang="en-US" sz="1600">
                <a:solidFill>
                  <a:srgbClr val="003366"/>
                </a:solidFill>
              </a:rPr>
              <a:t>Prohibited activities</a:t>
            </a:r>
          </a:p>
          <a:p>
            <a:pPr>
              <a:buFontTx/>
              <a:buChar char="•"/>
            </a:pPr>
            <a:r>
              <a:rPr lang="en-US" altLang="en-US" sz="1600">
                <a:solidFill>
                  <a:srgbClr val="003366"/>
                </a:solidFill>
              </a:rPr>
              <a:t>Mandatory training &amp; refresher</a:t>
            </a:r>
          </a:p>
        </p:txBody>
      </p:sp>
      <p:sp>
        <p:nvSpPr>
          <p:cNvPr id="322571" name="Line 11">
            <a:extLst>
              <a:ext uri="{FF2B5EF4-FFF2-40B4-BE49-F238E27FC236}">
                <a16:creationId xmlns:a16="http://schemas.microsoft.com/office/drawing/2014/main" id="{315495C9-B3CE-467A-B75C-6C95466AD1F6}"/>
              </a:ext>
            </a:extLst>
          </p:cNvPr>
          <p:cNvSpPr>
            <a:spLocks noChangeShapeType="1"/>
          </p:cNvSpPr>
          <p:nvPr/>
        </p:nvSpPr>
        <p:spPr bwMode="auto">
          <a:xfrm>
            <a:off x="762000" y="1981200"/>
            <a:ext cx="3733800" cy="0"/>
          </a:xfrm>
          <a:prstGeom prst="line">
            <a:avLst/>
          </a:prstGeom>
          <a:noFill/>
          <a:ln w="9525">
            <a:solidFill>
              <a:srgbClr val="00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2572" name="Line 12">
            <a:extLst>
              <a:ext uri="{FF2B5EF4-FFF2-40B4-BE49-F238E27FC236}">
                <a16:creationId xmlns:a16="http://schemas.microsoft.com/office/drawing/2014/main" id="{4DCACD60-A767-4D25-8CBA-0BCD91887800}"/>
              </a:ext>
            </a:extLst>
          </p:cNvPr>
          <p:cNvSpPr>
            <a:spLocks noChangeShapeType="1"/>
          </p:cNvSpPr>
          <p:nvPr/>
        </p:nvSpPr>
        <p:spPr bwMode="auto">
          <a:xfrm>
            <a:off x="4953000" y="1981200"/>
            <a:ext cx="3505200" cy="0"/>
          </a:xfrm>
          <a:prstGeom prst="line">
            <a:avLst/>
          </a:prstGeom>
          <a:noFill/>
          <a:ln w="9525">
            <a:solidFill>
              <a:srgbClr val="00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37242E6-91C8-44D3-B3AF-0DE52D831CA5}"/>
              </a:ext>
            </a:extLst>
          </p:cNvPr>
          <p:cNvSpPr>
            <a:spLocks noGrp="1" noChangeArrowheads="1"/>
          </p:cNvSpPr>
          <p:nvPr>
            <p:ph type="title"/>
          </p:nvPr>
        </p:nvSpPr>
        <p:spPr>
          <a:xfrm>
            <a:off x="457200" y="277813"/>
            <a:ext cx="8229600" cy="942975"/>
          </a:xfrm>
        </p:spPr>
        <p:txBody>
          <a:bodyPr/>
          <a:lstStyle/>
          <a:p>
            <a:r>
              <a:rPr lang="en-US" altLang="en-US" sz="5000" b="1">
                <a:solidFill>
                  <a:schemeClr val="tx1"/>
                </a:solidFill>
              </a:rPr>
              <a:t>Strategies</a:t>
            </a:r>
          </a:p>
        </p:txBody>
      </p:sp>
      <p:sp>
        <p:nvSpPr>
          <p:cNvPr id="330755" name="Text Box 3">
            <a:extLst>
              <a:ext uri="{FF2B5EF4-FFF2-40B4-BE49-F238E27FC236}">
                <a16:creationId xmlns:a16="http://schemas.microsoft.com/office/drawing/2014/main" id="{B8486F11-C7DD-491A-B615-B86118A73795}"/>
              </a:ext>
            </a:extLst>
          </p:cNvPr>
          <p:cNvSpPr txBox="1">
            <a:spLocks noChangeArrowheads="1"/>
          </p:cNvSpPr>
          <p:nvPr/>
        </p:nvSpPr>
        <p:spPr bwMode="auto">
          <a:xfrm>
            <a:off x="609600" y="1600200"/>
            <a:ext cx="2743200" cy="409575"/>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3366"/>
                </a:solidFill>
              </a:rPr>
              <a:t>General orientation</a:t>
            </a:r>
          </a:p>
        </p:txBody>
      </p:sp>
      <p:sp>
        <p:nvSpPr>
          <p:cNvPr id="330756" name="Text Box 4">
            <a:extLst>
              <a:ext uri="{FF2B5EF4-FFF2-40B4-BE49-F238E27FC236}">
                <a16:creationId xmlns:a16="http://schemas.microsoft.com/office/drawing/2014/main" id="{9D0AC511-C91A-43E7-B892-A2114F99744F}"/>
              </a:ext>
            </a:extLst>
          </p:cNvPr>
          <p:cNvSpPr txBox="1">
            <a:spLocks noChangeArrowheads="1"/>
          </p:cNvSpPr>
          <p:nvPr/>
        </p:nvSpPr>
        <p:spPr bwMode="auto">
          <a:xfrm>
            <a:off x="609600" y="4038600"/>
            <a:ext cx="2743200" cy="409575"/>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3366"/>
                </a:solidFill>
              </a:rPr>
              <a:t>Job specific training</a:t>
            </a:r>
          </a:p>
        </p:txBody>
      </p:sp>
      <p:sp>
        <p:nvSpPr>
          <p:cNvPr id="330757" name="Text Box 5">
            <a:extLst>
              <a:ext uri="{FF2B5EF4-FFF2-40B4-BE49-F238E27FC236}">
                <a16:creationId xmlns:a16="http://schemas.microsoft.com/office/drawing/2014/main" id="{5473633C-AA86-4A84-83E9-2B4698004470}"/>
              </a:ext>
            </a:extLst>
          </p:cNvPr>
          <p:cNvSpPr txBox="1">
            <a:spLocks noChangeArrowheads="1"/>
          </p:cNvSpPr>
          <p:nvPr/>
        </p:nvSpPr>
        <p:spPr bwMode="auto">
          <a:xfrm>
            <a:off x="609600" y="5867400"/>
            <a:ext cx="2743200" cy="409575"/>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3366"/>
                </a:solidFill>
              </a:rPr>
              <a:t>Recordkeeping</a:t>
            </a:r>
          </a:p>
        </p:txBody>
      </p:sp>
      <p:sp>
        <p:nvSpPr>
          <p:cNvPr id="330760" name="Text Box 8">
            <a:extLst>
              <a:ext uri="{FF2B5EF4-FFF2-40B4-BE49-F238E27FC236}">
                <a16:creationId xmlns:a16="http://schemas.microsoft.com/office/drawing/2014/main" id="{EE48A251-E3E0-45F1-B55D-DE0853E72CF1}"/>
              </a:ext>
            </a:extLst>
          </p:cNvPr>
          <p:cNvSpPr txBox="1">
            <a:spLocks noChangeArrowheads="1"/>
          </p:cNvSpPr>
          <p:nvPr/>
        </p:nvSpPr>
        <p:spPr bwMode="auto">
          <a:xfrm>
            <a:off x="3352800" y="1600200"/>
            <a:ext cx="5105400" cy="2657475"/>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sz="1400">
                <a:solidFill>
                  <a:srgbClr val="003366"/>
                </a:solidFill>
              </a:rPr>
              <a:t>Mission of program</a:t>
            </a:r>
          </a:p>
          <a:p>
            <a:pPr>
              <a:spcBef>
                <a:spcPct val="50000"/>
              </a:spcBef>
              <a:buFontTx/>
              <a:buChar char="•"/>
            </a:pPr>
            <a:r>
              <a:rPr lang="en-US" altLang="en-US" sz="1400">
                <a:solidFill>
                  <a:srgbClr val="003366"/>
                </a:solidFill>
              </a:rPr>
              <a:t>Chain of command</a:t>
            </a:r>
          </a:p>
          <a:p>
            <a:pPr>
              <a:spcBef>
                <a:spcPct val="50000"/>
              </a:spcBef>
              <a:buFontTx/>
              <a:buChar char="•"/>
            </a:pPr>
            <a:r>
              <a:rPr lang="en-US" altLang="en-US" sz="1400">
                <a:solidFill>
                  <a:srgbClr val="003366"/>
                </a:solidFill>
              </a:rPr>
              <a:t>Volunteer benefits and protection</a:t>
            </a:r>
          </a:p>
          <a:p>
            <a:pPr>
              <a:spcBef>
                <a:spcPct val="50000"/>
              </a:spcBef>
              <a:buFontTx/>
              <a:buChar char="•"/>
            </a:pPr>
            <a:r>
              <a:rPr lang="en-US" altLang="en-US" sz="1400">
                <a:solidFill>
                  <a:srgbClr val="003366"/>
                </a:solidFill>
              </a:rPr>
              <a:t>Volunteer evaluation and termination procedures </a:t>
            </a:r>
          </a:p>
          <a:p>
            <a:pPr>
              <a:spcBef>
                <a:spcPct val="50000"/>
              </a:spcBef>
              <a:buFontTx/>
              <a:buChar char="•"/>
            </a:pPr>
            <a:r>
              <a:rPr lang="en-US" altLang="en-US" sz="1400">
                <a:solidFill>
                  <a:srgbClr val="003366"/>
                </a:solidFill>
              </a:rPr>
              <a:t>Work conduct and general safety rules</a:t>
            </a:r>
          </a:p>
          <a:p>
            <a:pPr>
              <a:spcBef>
                <a:spcPct val="50000"/>
              </a:spcBef>
              <a:buFontTx/>
              <a:buChar char="•"/>
            </a:pPr>
            <a:r>
              <a:rPr lang="en-US" altLang="en-US" sz="1400">
                <a:solidFill>
                  <a:srgbClr val="003366"/>
                </a:solidFill>
              </a:rPr>
              <a:t>Distribute handbook including above and have volunteer sign acknowledging receipt and agreeing to obey rules </a:t>
            </a:r>
          </a:p>
          <a:p>
            <a:pPr>
              <a:spcBef>
                <a:spcPct val="50000"/>
              </a:spcBef>
            </a:pPr>
            <a:endParaRPr lang="en-US" altLang="en-US" sz="1400">
              <a:solidFill>
                <a:srgbClr val="003366"/>
              </a:solidFill>
            </a:endParaRPr>
          </a:p>
        </p:txBody>
      </p:sp>
      <p:sp>
        <p:nvSpPr>
          <p:cNvPr id="330761" name="Text Box 9">
            <a:extLst>
              <a:ext uri="{FF2B5EF4-FFF2-40B4-BE49-F238E27FC236}">
                <a16:creationId xmlns:a16="http://schemas.microsoft.com/office/drawing/2014/main" id="{DDA802A7-E814-4785-A053-2488878A3411}"/>
              </a:ext>
            </a:extLst>
          </p:cNvPr>
          <p:cNvSpPr txBox="1">
            <a:spLocks noChangeArrowheads="1"/>
          </p:cNvSpPr>
          <p:nvPr/>
        </p:nvSpPr>
        <p:spPr bwMode="auto">
          <a:xfrm>
            <a:off x="3352800" y="4038600"/>
            <a:ext cx="5105400" cy="2125663"/>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sz="1400">
                <a:solidFill>
                  <a:srgbClr val="003366"/>
                </a:solidFill>
              </a:rPr>
              <a:t>Opportunity to ask questions</a:t>
            </a:r>
          </a:p>
          <a:p>
            <a:pPr>
              <a:spcBef>
                <a:spcPct val="50000"/>
              </a:spcBef>
              <a:buFontTx/>
              <a:buChar char="•"/>
            </a:pPr>
            <a:r>
              <a:rPr lang="en-US" altLang="en-US" sz="1400">
                <a:solidFill>
                  <a:srgbClr val="003366"/>
                </a:solidFill>
              </a:rPr>
              <a:t>Position’s authority and limitations </a:t>
            </a:r>
          </a:p>
          <a:p>
            <a:pPr>
              <a:spcBef>
                <a:spcPct val="50000"/>
              </a:spcBef>
              <a:buFontTx/>
              <a:buChar char="•"/>
            </a:pPr>
            <a:r>
              <a:rPr lang="en-US" altLang="en-US" sz="1400">
                <a:solidFill>
                  <a:srgbClr val="003366"/>
                </a:solidFill>
              </a:rPr>
              <a:t>Job specific hazards and safety rules</a:t>
            </a:r>
          </a:p>
          <a:p>
            <a:pPr>
              <a:spcBef>
                <a:spcPct val="50000"/>
              </a:spcBef>
              <a:buFontTx/>
              <a:buChar char="•"/>
            </a:pPr>
            <a:r>
              <a:rPr lang="en-US" altLang="en-US" sz="1400">
                <a:solidFill>
                  <a:srgbClr val="003366"/>
                </a:solidFill>
              </a:rPr>
              <a:t>Procedures and use of equipment</a:t>
            </a:r>
          </a:p>
          <a:p>
            <a:pPr>
              <a:spcBef>
                <a:spcPct val="50000"/>
              </a:spcBef>
              <a:buFontTx/>
              <a:buChar char="•"/>
            </a:pPr>
            <a:r>
              <a:rPr lang="en-US" altLang="en-US" sz="1400">
                <a:solidFill>
                  <a:srgbClr val="003366"/>
                </a:solidFill>
              </a:rPr>
              <a:t>Some topics may be legally mandated and require specific content and refresher training</a:t>
            </a:r>
          </a:p>
          <a:p>
            <a:pPr>
              <a:spcBef>
                <a:spcPct val="50000"/>
              </a:spcBef>
            </a:pPr>
            <a:endParaRPr lang="en-US" altLang="en-US" sz="1400">
              <a:solidFill>
                <a:srgbClr val="003366"/>
              </a:solidFill>
            </a:endParaRPr>
          </a:p>
        </p:txBody>
      </p:sp>
      <p:sp>
        <p:nvSpPr>
          <p:cNvPr id="330762" name="Text Box 10">
            <a:extLst>
              <a:ext uri="{FF2B5EF4-FFF2-40B4-BE49-F238E27FC236}">
                <a16:creationId xmlns:a16="http://schemas.microsoft.com/office/drawing/2014/main" id="{4467A047-5801-4086-A127-94D060E7A57C}"/>
              </a:ext>
            </a:extLst>
          </p:cNvPr>
          <p:cNvSpPr txBox="1">
            <a:spLocks noChangeArrowheads="1"/>
          </p:cNvSpPr>
          <p:nvPr/>
        </p:nvSpPr>
        <p:spPr bwMode="auto">
          <a:xfrm>
            <a:off x="3352800" y="5867400"/>
            <a:ext cx="5105400" cy="530225"/>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sz="1400">
                <a:solidFill>
                  <a:srgbClr val="003366"/>
                </a:solidFill>
              </a:rPr>
              <a:t>Maintain written training records (date, topic, individuals trained, content)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6658" name="Rectangle 2">
            <a:extLst>
              <a:ext uri="{FF2B5EF4-FFF2-40B4-BE49-F238E27FC236}">
                <a16:creationId xmlns:a16="http://schemas.microsoft.com/office/drawing/2014/main" id="{CE9E9C12-CE86-4FED-AF8B-FC00598FFC40}"/>
              </a:ext>
            </a:extLst>
          </p:cNvPr>
          <p:cNvSpPr>
            <a:spLocks noGrp="1" noChangeArrowheads="1"/>
          </p:cNvSpPr>
          <p:nvPr>
            <p:ph type="title"/>
          </p:nvPr>
        </p:nvSpPr>
        <p:spPr>
          <a:xfrm>
            <a:off x="457200" y="277813"/>
            <a:ext cx="8229600" cy="942975"/>
          </a:xfrm>
        </p:spPr>
        <p:txBody>
          <a:bodyPr/>
          <a:lstStyle/>
          <a:p>
            <a:r>
              <a:rPr lang="en-US" altLang="en-US" sz="5000" b="1">
                <a:solidFill>
                  <a:schemeClr val="tx1"/>
                </a:solidFill>
              </a:rPr>
              <a:t>Strategies</a:t>
            </a:r>
          </a:p>
        </p:txBody>
      </p:sp>
      <p:sp>
        <p:nvSpPr>
          <p:cNvPr id="326662" name="Text Box 6">
            <a:extLst>
              <a:ext uri="{FF2B5EF4-FFF2-40B4-BE49-F238E27FC236}">
                <a16:creationId xmlns:a16="http://schemas.microsoft.com/office/drawing/2014/main" id="{E847DA3E-10ED-4590-8994-0838418C8A83}"/>
              </a:ext>
            </a:extLst>
          </p:cNvPr>
          <p:cNvSpPr txBox="1">
            <a:spLocks noChangeArrowheads="1"/>
          </p:cNvSpPr>
          <p:nvPr/>
        </p:nvSpPr>
        <p:spPr bwMode="auto">
          <a:xfrm>
            <a:off x="1752600" y="1600200"/>
            <a:ext cx="5638800" cy="1795463"/>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solidFill>
                  <a:srgbClr val="003366"/>
                </a:solidFill>
              </a:rPr>
              <a:t>Supervision, performance evaluation, progressive discipline and termination</a:t>
            </a:r>
          </a:p>
          <a:p>
            <a:pPr algn="ctr">
              <a:spcBef>
                <a:spcPct val="50000"/>
              </a:spcBef>
            </a:pPr>
            <a:r>
              <a:rPr lang="en-US" altLang="en-US" sz="1400">
                <a:solidFill>
                  <a:srgbClr val="003366"/>
                </a:solidFill>
              </a:rPr>
              <a:t>Develop procedures with an attorney or experienced human resources professional</a:t>
            </a:r>
            <a:r>
              <a:rPr lang="en-US" altLang="en-US" sz="2000">
                <a:solidFill>
                  <a:srgbClr val="003366"/>
                </a:solidFill>
              </a:rPr>
              <a:t> </a:t>
            </a:r>
          </a:p>
          <a:p>
            <a:pPr algn="ctr">
              <a:spcBef>
                <a:spcPct val="50000"/>
              </a:spcBef>
            </a:pPr>
            <a:endParaRPr lang="en-US" altLang="en-US" sz="2000">
              <a:solidFill>
                <a:srgbClr val="003366"/>
              </a:solidFill>
            </a:endParaRPr>
          </a:p>
        </p:txBody>
      </p:sp>
      <p:sp>
        <p:nvSpPr>
          <p:cNvPr id="326664" name="Text Box 8">
            <a:extLst>
              <a:ext uri="{FF2B5EF4-FFF2-40B4-BE49-F238E27FC236}">
                <a16:creationId xmlns:a16="http://schemas.microsoft.com/office/drawing/2014/main" id="{3DCF23BE-31B6-4194-B8DD-64560B87AAAF}"/>
              </a:ext>
            </a:extLst>
          </p:cNvPr>
          <p:cNvSpPr txBox="1">
            <a:spLocks noChangeArrowheads="1"/>
          </p:cNvSpPr>
          <p:nvPr/>
        </p:nvSpPr>
        <p:spPr bwMode="auto">
          <a:xfrm>
            <a:off x="1752600" y="2971800"/>
            <a:ext cx="5638800" cy="3649663"/>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sz="1600">
                <a:solidFill>
                  <a:srgbClr val="003366"/>
                </a:solidFill>
              </a:rPr>
              <a:t>Be clear about any differences between the process for volunteer emergency responders and the process  for non-emergency volunteers</a:t>
            </a:r>
          </a:p>
          <a:p>
            <a:pPr>
              <a:spcBef>
                <a:spcPct val="50000"/>
              </a:spcBef>
              <a:buFontTx/>
              <a:buChar char="•"/>
            </a:pPr>
            <a:r>
              <a:rPr lang="en-US" altLang="en-US" sz="1600">
                <a:solidFill>
                  <a:srgbClr val="003366"/>
                </a:solidFill>
              </a:rPr>
              <a:t>Clearly identify actions that warrant immediate dismissal (e.g. intent to harm another, use of drugs or alcohol, or gross negligence)</a:t>
            </a:r>
          </a:p>
          <a:p>
            <a:pPr>
              <a:spcBef>
                <a:spcPct val="50000"/>
              </a:spcBef>
              <a:buFontTx/>
              <a:buChar char="•"/>
            </a:pPr>
            <a:r>
              <a:rPr lang="en-US" altLang="en-US" sz="1600">
                <a:solidFill>
                  <a:srgbClr val="003366"/>
                </a:solidFill>
              </a:rPr>
              <a:t>Communicate deficiencies, reasons for action and expected changes</a:t>
            </a:r>
          </a:p>
          <a:p>
            <a:pPr>
              <a:spcBef>
                <a:spcPct val="50000"/>
              </a:spcBef>
              <a:buFontTx/>
              <a:buChar char="•"/>
            </a:pPr>
            <a:r>
              <a:rPr lang="en-US" altLang="en-US" sz="1600">
                <a:solidFill>
                  <a:srgbClr val="003366"/>
                </a:solidFill>
              </a:rPr>
              <a:t>Written documentation of each step</a:t>
            </a:r>
          </a:p>
          <a:p>
            <a:pPr>
              <a:spcBef>
                <a:spcPct val="50000"/>
              </a:spcBef>
              <a:buFontTx/>
              <a:buChar char="•"/>
            </a:pPr>
            <a:r>
              <a:rPr lang="en-US" altLang="en-US" sz="1600">
                <a:solidFill>
                  <a:srgbClr val="003366"/>
                </a:solidFill>
              </a:rPr>
              <a:t>Administer in a consistent and non-discriminatory manner</a:t>
            </a:r>
          </a:p>
          <a:p>
            <a:pPr>
              <a:spcBef>
                <a:spcPct val="50000"/>
              </a:spcBef>
              <a:buFontTx/>
              <a:buChar char="•"/>
            </a:pPr>
            <a:r>
              <a:rPr lang="en-US" altLang="en-US" sz="1600">
                <a:solidFill>
                  <a:srgbClr val="003366"/>
                </a:solidFill>
              </a:rPr>
              <a:t>Treat as confidential personnel actions</a:t>
            </a:r>
          </a:p>
        </p:txBody>
      </p:sp>
      <p:sp>
        <p:nvSpPr>
          <p:cNvPr id="326665" name="Line 9">
            <a:extLst>
              <a:ext uri="{FF2B5EF4-FFF2-40B4-BE49-F238E27FC236}">
                <a16:creationId xmlns:a16="http://schemas.microsoft.com/office/drawing/2014/main" id="{7D94DE73-5AB1-4AD2-BD01-2FC73201C4BA}"/>
              </a:ext>
            </a:extLst>
          </p:cNvPr>
          <p:cNvSpPr>
            <a:spLocks noChangeShapeType="1"/>
          </p:cNvSpPr>
          <p:nvPr/>
        </p:nvSpPr>
        <p:spPr bwMode="auto">
          <a:xfrm>
            <a:off x="1905000" y="2286000"/>
            <a:ext cx="5334000" cy="0"/>
          </a:xfrm>
          <a:prstGeom prst="line">
            <a:avLst/>
          </a:prstGeom>
          <a:noFill/>
          <a:ln w="9525">
            <a:solidFill>
              <a:srgbClr val="00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8706" name="Rectangle 2">
            <a:extLst>
              <a:ext uri="{FF2B5EF4-FFF2-40B4-BE49-F238E27FC236}">
                <a16:creationId xmlns:a16="http://schemas.microsoft.com/office/drawing/2014/main" id="{453EADEC-BCED-4E89-AD8B-253C5D174F1B}"/>
              </a:ext>
            </a:extLst>
          </p:cNvPr>
          <p:cNvSpPr>
            <a:spLocks noGrp="1" noChangeArrowheads="1"/>
          </p:cNvSpPr>
          <p:nvPr>
            <p:ph type="title"/>
          </p:nvPr>
        </p:nvSpPr>
        <p:spPr>
          <a:xfrm>
            <a:off x="457200" y="277813"/>
            <a:ext cx="8229600" cy="942975"/>
          </a:xfrm>
        </p:spPr>
        <p:txBody>
          <a:bodyPr/>
          <a:lstStyle/>
          <a:p>
            <a:r>
              <a:rPr lang="en-US" altLang="en-US" sz="5000" b="1">
                <a:solidFill>
                  <a:schemeClr val="tx1"/>
                </a:solidFill>
              </a:rPr>
              <a:t>Strategies</a:t>
            </a:r>
          </a:p>
        </p:txBody>
      </p:sp>
      <p:sp>
        <p:nvSpPr>
          <p:cNvPr id="328711" name="Text Box 7">
            <a:extLst>
              <a:ext uri="{FF2B5EF4-FFF2-40B4-BE49-F238E27FC236}">
                <a16:creationId xmlns:a16="http://schemas.microsoft.com/office/drawing/2014/main" id="{44FBE021-BEAF-41B9-8A02-B46775C4A389}"/>
              </a:ext>
            </a:extLst>
          </p:cNvPr>
          <p:cNvSpPr txBox="1">
            <a:spLocks noChangeArrowheads="1"/>
          </p:cNvSpPr>
          <p:nvPr/>
        </p:nvSpPr>
        <p:spPr bwMode="auto">
          <a:xfrm>
            <a:off x="914400" y="1600200"/>
            <a:ext cx="7315200" cy="1047750"/>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solidFill>
                  <a:srgbClr val="003366"/>
                </a:solidFill>
              </a:rPr>
              <a:t>Protection from financial consequences</a:t>
            </a:r>
          </a:p>
          <a:p>
            <a:pPr algn="ctr">
              <a:spcBef>
                <a:spcPct val="50000"/>
              </a:spcBef>
            </a:pPr>
            <a:r>
              <a:rPr lang="en-US" altLang="en-US" sz="1400">
                <a:solidFill>
                  <a:srgbClr val="003366"/>
                </a:solidFill>
              </a:rPr>
              <a:t>Check with an attorney about governmental immunity and waiver </a:t>
            </a:r>
          </a:p>
          <a:p>
            <a:pPr algn="ctr">
              <a:spcBef>
                <a:spcPct val="50000"/>
              </a:spcBef>
            </a:pPr>
            <a:r>
              <a:rPr lang="en-US" altLang="en-US" sz="1400">
                <a:solidFill>
                  <a:srgbClr val="003366"/>
                </a:solidFill>
              </a:rPr>
              <a:t>Check with a risk manager about insurance/self-insured plans</a:t>
            </a:r>
          </a:p>
        </p:txBody>
      </p:sp>
      <p:sp>
        <p:nvSpPr>
          <p:cNvPr id="328712" name="Text Box 8">
            <a:extLst>
              <a:ext uri="{FF2B5EF4-FFF2-40B4-BE49-F238E27FC236}">
                <a16:creationId xmlns:a16="http://schemas.microsoft.com/office/drawing/2014/main" id="{1EB2D2AA-52FE-492F-84A9-219528FDEB21}"/>
              </a:ext>
            </a:extLst>
          </p:cNvPr>
          <p:cNvSpPr txBox="1">
            <a:spLocks noChangeArrowheads="1"/>
          </p:cNvSpPr>
          <p:nvPr/>
        </p:nvSpPr>
        <p:spPr bwMode="auto">
          <a:xfrm>
            <a:off x="914400" y="2667000"/>
            <a:ext cx="3657600" cy="379413"/>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solidFill>
                  <a:srgbClr val="003366"/>
                </a:solidFill>
              </a:rPr>
              <a:t>Sponsor</a:t>
            </a:r>
          </a:p>
        </p:txBody>
      </p:sp>
      <p:sp>
        <p:nvSpPr>
          <p:cNvPr id="328713" name="Text Box 9">
            <a:extLst>
              <a:ext uri="{FF2B5EF4-FFF2-40B4-BE49-F238E27FC236}">
                <a16:creationId xmlns:a16="http://schemas.microsoft.com/office/drawing/2014/main" id="{3F794609-6B74-4BFC-B844-1A17D7629771}"/>
              </a:ext>
            </a:extLst>
          </p:cNvPr>
          <p:cNvSpPr txBox="1">
            <a:spLocks noChangeArrowheads="1"/>
          </p:cNvSpPr>
          <p:nvPr/>
        </p:nvSpPr>
        <p:spPr bwMode="auto">
          <a:xfrm>
            <a:off x="4572000" y="2667000"/>
            <a:ext cx="3657600" cy="379413"/>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solidFill>
                  <a:srgbClr val="003366"/>
                </a:solidFill>
              </a:rPr>
              <a:t>Volunteer</a:t>
            </a:r>
          </a:p>
        </p:txBody>
      </p:sp>
      <p:sp>
        <p:nvSpPr>
          <p:cNvPr id="328714" name="Line 10">
            <a:extLst>
              <a:ext uri="{FF2B5EF4-FFF2-40B4-BE49-F238E27FC236}">
                <a16:creationId xmlns:a16="http://schemas.microsoft.com/office/drawing/2014/main" id="{AECF2015-312C-46DE-BCF7-F22E11D65976}"/>
              </a:ext>
            </a:extLst>
          </p:cNvPr>
          <p:cNvSpPr>
            <a:spLocks noChangeShapeType="1"/>
          </p:cNvSpPr>
          <p:nvPr/>
        </p:nvSpPr>
        <p:spPr bwMode="auto">
          <a:xfrm>
            <a:off x="1752600" y="1981200"/>
            <a:ext cx="5638800" cy="0"/>
          </a:xfrm>
          <a:prstGeom prst="line">
            <a:avLst/>
          </a:prstGeom>
          <a:noFill/>
          <a:ln w="9525">
            <a:solidFill>
              <a:srgbClr val="00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8716" name="Text Box 12">
            <a:extLst>
              <a:ext uri="{FF2B5EF4-FFF2-40B4-BE49-F238E27FC236}">
                <a16:creationId xmlns:a16="http://schemas.microsoft.com/office/drawing/2014/main" id="{2812ED01-6379-4750-9467-1F941565F523}"/>
              </a:ext>
            </a:extLst>
          </p:cNvPr>
          <p:cNvSpPr txBox="1">
            <a:spLocks noChangeArrowheads="1"/>
          </p:cNvSpPr>
          <p:nvPr/>
        </p:nvSpPr>
        <p:spPr bwMode="auto">
          <a:xfrm>
            <a:off x="914400" y="3048000"/>
            <a:ext cx="3657600" cy="3643313"/>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sz="1600">
                <a:solidFill>
                  <a:srgbClr val="003366"/>
                </a:solidFill>
              </a:rPr>
              <a:t>Liability for</a:t>
            </a:r>
            <a:r>
              <a:rPr lang="en-US" altLang="en-US">
                <a:solidFill>
                  <a:srgbClr val="003366"/>
                </a:solidFill>
              </a:rPr>
              <a:t> </a:t>
            </a:r>
            <a:r>
              <a:rPr lang="en-US" altLang="en-US" sz="1600">
                <a:solidFill>
                  <a:srgbClr val="003366"/>
                </a:solidFill>
              </a:rPr>
              <a:t>sponsor’s or volunteer’s actions</a:t>
            </a:r>
          </a:p>
          <a:p>
            <a:pPr>
              <a:spcBef>
                <a:spcPct val="50000"/>
              </a:spcBef>
              <a:buFont typeface="Wingdings" panose="05000000000000000000" pitchFamily="2" charset="2"/>
              <a:buChar char="v"/>
            </a:pPr>
            <a:r>
              <a:rPr lang="en-US" altLang="en-US" sz="1200">
                <a:solidFill>
                  <a:srgbClr val="003366"/>
                </a:solidFill>
              </a:rPr>
              <a:t>Immunity</a:t>
            </a:r>
          </a:p>
          <a:p>
            <a:pPr>
              <a:spcBef>
                <a:spcPct val="50000"/>
              </a:spcBef>
              <a:buFont typeface="Wingdings" panose="05000000000000000000" pitchFamily="2" charset="2"/>
              <a:buChar char="v"/>
            </a:pPr>
            <a:r>
              <a:rPr lang="en-US" altLang="en-US" sz="1200">
                <a:solidFill>
                  <a:srgbClr val="003366"/>
                </a:solidFill>
              </a:rPr>
              <a:t>Self-insurance plan</a:t>
            </a:r>
          </a:p>
          <a:p>
            <a:pPr>
              <a:spcBef>
                <a:spcPct val="50000"/>
              </a:spcBef>
              <a:buFont typeface="Wingdings" panose="05000000000000000000" pitchFamily="2" charset="2"/>
              <a:buChar char="v"/>
            </a:pPr>
            <a:r>
              <a:rPr lang="en-US" altLang="en-US" sz="1200">
                <a:solidFill>
                  <a:srgbClr val="003366"/>
                </a:solidFill>
              </a:rPr>
              <a:t>Local government’s or department’s commercial insurance, public risk pool coverage or self-insured plan</a:t>
            </a:r>
          </a:p>
          <a:p>
            <a:pPr>
              <a:spcBef>
                <a:spcPct val="50000"/>
              </a:spcBef>
              <a:buFontTx/>
              <a:buChar char="•"/>
            </a:pPr>
            <a:r>
              <a:rPr lang="en-US" altLang="en-US" sz="1600">
                <a:solidFill>
                  <a:srgbClr val="003366"/>
                </a:solidFill>
              </a:rPr>
              <a:t>Liability for volunteer injury</a:t>
            </a:r>
          </a:p>
          <a:p>
            <a:pPr>
              <a:spcBef>
                <a:spcPct val="50000"/>
              </a:spcBef>
              <a:buFont typeface="Wingdings" panose="05000000000000000000" pitchFamily="2" charset="2"/>
              <a:buChar char="v"/>
            </a:pPr>
            <a:r>
              <a:rPr lang="en-US" altLang="en-US" sz="1200">
                <a:solidFill>
                  <a:srgbClr val="003366"/>
                </a:solidFill>
              </a:rPr>
              <a:t>Immunity</a:t>
            </a:r>
          </a:p>
          <a:p>
            <a:pPr>
              <a:spcBef>
                <a:spcPct val="50000"/>
              </a:spcBef>
              <a:buFont typeface="Wingdings" panose="05000000000000000000" pitchFamily="2" charset="2"/>
              <a:buChar char="v"/>
            </a:pPr>
            <a:r>
              <a:rPr lang="en-US" altLang="en-US" sz="1200">
                <a:solidFill>
                  <a:srgbClr val="003366"/>
                </a:solidFill>
              </a:rPr>
              <a:t>Exclusive remedy under state law for providing workers’ compensation benefits </a:t>
            </a:r>
          </a:p>
          <a:p>
            <a:pPr>
              <a:spcBef>
                <a:spcPct val="50000"/>
              </a:spcBef>
              <a:buFont typeface="Wingdings" panose="05000000000000000000" pitchFamily="2" charset="2"/>
              <a:buChar char="v"/>
            </a:pPr>
            <a:r>
              <a:rPr lang="en-US" altLang="en-US" sz="1200">
                <a:solidFill>
                  <a:srgbClr val="003366"/>
                </a:solidFill>
              </a:rPr>
              <a:t>Commercial liability insurance or public risk pool</a:t>
            </a:r>
          </a:p>
          <a:p>
            <a:pPr>
              <a:spcBef>
                <a:spcPct val="50000"/>
              </a:spcBef>
              <a:buFont typeface="Wingdings" panose="05000000000000000000" pitchFamily="2" charset="2"/>
              <a:buChar char="v"/>
            </a:pPr>
            <a:r>
              <a:rPr lang="en-US" altLang="en-US" sz="1200">
                <a:solidFill>
                  <a:srgbClr val="003366"/>
                </a:solidFill>
              </a:rPr>
              <a:t>Waiver of liability signed by volunteer</a:t>
            </a:r>
          </a:p>
        </p:txBody>
      </p:sp>
      <p:sp>
        <p:nvSpPr>
          <p:cNvPr id="328717" name="Text Box 13">
            <a:extLst>
              <a:ext uri="{FF2B5EF4-FFF2-40B4-BE49-F238E27FC236}">
                <a16:creationId xmlns:a16="http://schemas.microsoft.com/office/drawing/2014/main" id="{821A9513-8146-47AF-AF47-3EC4B218D830}"/>
              </a:ext>
            </a:extLst>
          </p:cNvPr>
          <p:cNvSpPr txBox="1">
            <a:spLocks noChangeArrowheads="1"/>
          </p:cNvSpPr>
          <p:nvPr/>
        </p:nvSpPr>
        <p:spPr bwMode="auto">
          <a:xfrm>
            <a:off x="4572000" y="3048000"/>
            <a:ext cx="3657600" cy="2179638"/>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sz="1600">
                <a:solidFill>
                  <a:srgbClr val="003366"/>
                </a:solidFill>
              </a:rPr>
              <a:t>Volunteer’s liability to others</a:t>
            </a:r>
          </a:p>
          <a:p>
            <a:pPr>
              <a:spcBef>
                <a:spcPct val="50000"/>
              </a:spcBef>
              <a:buFont typeface="Wingdings" panose="05000000000000000000" pitchFamily="2" charset="2"/>
              <a:buChar char="v"/>
            </a:pPr>
            <a:r>
              <a:rPr lang="en-US" altLang="en-US" sz="1200">
                <a:solidFill>
                  <a:srgbClr val="003366"/>
                </a:solidFill>
              </a:rPr>
              <a:t>Immunity</a:t>
            </a:r>
          </a:p>
          <a:p>
            <a:pPr>
              <a:spcBef>
                <a:spcPct val="50000"/>
              </a:spcBef>
              <a:buFont typeface="Wingdings" panose="05000000000000000000" pitchFamily="2" charset="2"/>
              <a:buChar char="v"/>
            </a:pPr>
            <a:r>
              <a:rPr lang="en-US" altLang="en-US" sz="1200">
                <a:solidFill>
                  <a:srgbClr val="003366"/>
                </a:solidFill>
              </a:rPr>
              <a:t>Department’s commercial insurance, public risk pool coverage or self-insured plan</a:t>
            </a:r>
          </a:p>
          <a:p>
            <a:pPr>
              <a:spcBef>
                <a:spcPct val="50000"/>
              </a:spcBef>
              <a:buFontTx/>
              <a:buChar char="•"/>
            </a:pPr>
            <a:r>
              <a:rPr lang="en-US" altLang="en-US" sz="1600">
                <a:solidFill>
                  <a:srgbClr val="003366"/>
                </a:solidFill>
              </a:rPr>
              <a:t>Sources of injury benefits</a:t>
            </a:r>
          </a:p>
          <a:p>
            <a:pPr>
              <a:spcBef>
                <a:spcPct val="50000"/>
              </a:spcBef>
              <a:buFont typeface="Wingdings" panose="05000000000000000000" pitchFamily="2" charset="2"/>
              <a:buChar char="v"/>
            </a:pPr>
            <a:r>
              <a:rPr lang="en-US" altLang="en-US" sz="1200">
                <a:solidFill>
                  <a:srgbClr val="003366"/>
                </a:solidFill>
              </a:rPr>
              <a:t>Workers’ compensation insurance or public risk pool coverage</a:t>
            </a:r>
          </a:p>
          <a:p>
            <a:pPr>
              <a:spcBef>
                <a:spcPct val="50000"/>
              </a:spcBef>
              <a:buFont typeface="Wingdings" panose="05000000000000000000" pitchFamily="2" charset="2"/>
              <a:buChar char="v"/>
            </a:pPr>
            <a:r>
              <a:rPr lang="en-US" altLang="en-US" sz="1200">
                <a:solidFill>
                  <a:srgbClr val="003366"/>
                </a:solidFill>
              </a:rPr>
              <a:t>Accident and sickness insurance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8466" name="Rectangle 2">
            <a:extLst>
              <a:ext uri="{FF2B5EF4-FFF2-40B4-BE49-F238E27FC236}">
                <a16:creationId xmlns:a16="http://schemas.microsoft.com/office/drawing/2014/main" id="{11C5A65B-BA01-48A9-B281-1021D998CE5C}"/>
              </a:ext>
            </a:extLst>
          </p:cNvPr>
          <p:cNvSpPr>
            <a:spLocks noGrp="1" noChangeArrowheads="1"/>
          </p:cNvSpPr>
          <p:nvPr>
            <p:ph type="title"/>
          </p:nvPr>
        </p:nvSpPr>
        <p:spPr>
          <a:xfrm>
            <a:off x="457200" y="277813"/>
            <a:ext cx="8229600" cy="942975"/>
          </a:xfrm>
        </p:spPr>
        <p:txBody>
          <a:bodyPr/>
          <a:lstStyle/>
          <a:p>
            <a:r>
              <a:rPr lang="en-US" altLang="en-US" sz="4600" b="1">
                <a:solidFill>
                  <a:schemeClr val="tx1"/>
                </a:solidFill>
              </a:rPr>
              <a:t>Maintaining the Momentum</a:t>
            </a:r>
          </a:p>
        </p:txBody>
      </p:sp>
      <p:sp>
        <p:nvSpPr>
          <p:cNvPr id="318480" name="Text Box 16">
            <a:extLst>
              <a:ext uri="{FF2B5EF4-FFF2-40B4-BE49-F238E27FC236}">
                <a16:creationId xmlns:a16="http://schemas.microsoft.com/office/drawing/2014/main" id="{64B98B2B-B368-49FB-A494-B8A221C15969}"/>
              </a:ext>
            </a:extLst>
          </p:cNvPr>
          <p:cNvSpPr txBox="1">
            <a:spLocks noChangeArrowheads="1"/>
          </p:cNvSpPr>
          <p:nvPr/>
        </p:nvSpPr>
        <p:spPr bwMode="auto">
          <a:xfrm>
            <a:off x="914400" y="1600200"/>
            <a:ext cx="7315200" cy="2851150"/>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altLang="en-US">
                <a:solidFill>
                  <a:srgbClr val="003366"/>
                </a:solidFill>
              </a:rPr>
              <a:t>Submit regular reports to management</a:t>
            </a:r>
          </a:p>
          <a:p>
            <a:pPr>
              <a:buFontTx/>
              <a:buChar char="•"/>
            </a:pPr>
            <a:r>
              <a:rPr lang="en-US" altLang="en-US">
                <a:solidFill>
                  <a:srgbClr val="003366"/>
                </a:solidFill>
              </a:rPr>
              <a:t>Insert content in newsletters</a:t>
            </a:r>
          </a:p>
          <a:p>
            <a:pPr>
              <a:buFontTx/>
              <a:buChar char="•"/>
            </a:pPr>
            <a:r>
              <a:rPr lang="en-US" altLang="en-US">
                <a:solidFill>
                  <a:srgbClr val="003366"/>
                </a:solidFill>
              </a:rPr>
              <a:t>Require ongoing training</a:t>
            </a:r>
          </a:p>
          <a:p>
            <a:pPr>
              <a:buFontTx/>
              <a:buChar char="•"/>
            </a:pPr>
            <a:r>
              <a:rPr lang="en-US" altLang="en-US">
                <a:solidFill>
                  <a:srgbClr val="003366"/>
                </a:solidFill>
              </a:rPr>
              <a:t>Empower volunteers to report problems</a:t>
            </a:r>
          </a:p>
          <a:p>
            <a:pPr>
              <a:buFontTx/>
              <a:buChar char="•"/>
            </a:pPr>
            <a:r>
              <a:rPr lang="en-US" altLang="en-US">
                <a:solidFill>
                  <a:srgbClr val="003366"/>
                </a:solidFill>
              </a:rPr>
              <a:t>Repeat Five Step review every 3-4 years</a:t>
            </a:r>
          </a:p>
          <a:p>
            <a:pPr>
              <a:buFontTx/>
              <a:buChar char="•"/>
            </a:pPr>
            <a:r>
              <a:rPr lang="en-US" altLang="en-US">
                <a:solidFill>
                  <a:srgbClr val="003366"/>
                </a:solidFill>
              </a:rPr>
              <a:t>Monitor changes in program activities</a:t>
            </a:r>
          </a:p>
          <a:p>
            <a:pPr>
              <a:buFontTx/>
              <a:buChar char="•"/>
            </a:pPr>
            <a:r>
              <a:rPr lang="en-US" altLang="en-US">
                <a:solidFill>
                  <a:srgbClr val="003366"/>
                </a:solidFill>
              </a:rPr>
              <a:t>Make interim adjustments to address changes </a:t>
            </a:r>
          </a:p>
          <a:p>
            <a:pPr>
              <a:buFontTx/>
              <a:buChar char="•"/>
            </a:pPr>
            <a:r>
              <a:rPr lang="en-US" altLang="en-US">
                <a:solidFill>
                  <a:srgbClr val="003366"/>
                </a:solidFill>
              </a:rPr>
              <a:t>Convene a review committee to analyze incidents and make recommendations</a:t>
            </a:r>
            <a:r>
              <a:rPr lang="en-US" altLang="en-US"/>
              <a:t> </a:t>
            </a:r>
            <a:endParaRPr lang="en-US" altLang="en-US">
              <a:solidFill>
                <a:srgbClr val="003366"/>
              </a:solidFill>
            </a:endParaRPr>
          </a:p>
          <a:p>
            <a:endParaRPr lang="en-US" altLang="en-US">
              <a:solidFill>
                <a:srgbClr val="003366"/>
              </a:solidFill>
            </a:endParaRPr>
          </a:p>
        </p:txBody>
      </p:sp>
      <p:sp>
        <p:nvSpPr>
          <p:cNvPr id="318493" name="Text Box 29">
            <a:extLst>
              <a:ext uri="{FF2B5EF4-FFF2-40B4-BE49-F238E27FC236}">
                <a16:creationId xmlns:a16="http://schemas.microsoft.com/office/drawing/2014/main" id="{FABA08FE-0FD6-4712-9911-104034101357}"/>
              </a:ext>
            </a:extLst>
          </p:cNvPr>
          <p:cNvSpPr txBox="1">
            <a:spLocks noChangeArrowheads="1"/>
          </p:cNvSpPr>
          <p:nvPr/>
        </p:nvSpPr>
        <p:spPr bwMode="auto">
          <a:xfrm>
            <a:off x="914400" y="1219200"/>
            <a:ext cx="7315200" cy="409575"/>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solidFill>
                  <a:srgbClr val="003366"/>
                </a:solidFill>
              </a:rPr>
              <a:t>Keeping up with changes</a:t>
            </a:r>
            <a:r>
              <a:rPr lang="en-US" altLang="en-US">
                <a:solidFill>
                  <a:srgbClr val="003366"/>
                </a:solidFill>
              </a:rPr>
              <a:t>  </a:t>
            </a:r>
            <a:r>
              <a:rPr lang="en-US" altLang="en-US"/>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6066" name="Rectangle 2">
            <a:extLst>
              <a:ext uri="{FF2B5EF4-FFF2-40B4-BE49-F238E27FC236}">
                <a16:creationId xmlns:a16="http://schemas.microsoft.com/office/drawing/2014/main" id="{642C50BD-E4B8-4050-B697-23F21B3A773A}"/>
              </a:ext>
            </a:extLst>
          </p:cNvPr>
          <p:cNvSpPr>
            <a:spLocks noGrp="1" noChangeArrowheads="1"/>
          </p:cNvSpPr>
          <p:nvPr>
            <p:ph type="title"/>
          </p:nvPr>
        </p:nvSpPr>
        <p:spPr>
          <a:xfrm>
            <a:off x="457200" y="277813"/>
            <a:ext cx="8229600" cy="942975"/>
          </a:xfrm>
        </p:spPr>
        <p:txBody>
          <a:bodyPr/>
          <a:lstStyle/>
          <a:p>
            <a:r>
              <a:rPr lang="en-US" altLang="en-US" sz="4900" b="1">
                <a:solidFill>
                  <a:schemeClr val="tx1"/>
                </a:solidFill>
              </a:rPr>
              <a:t>What is “the unexpected”?</a:t>
            </a:r>
            <a:r>
              <a:rPr lang="en-US" altLang="en-US" sz="5000">
                <a:solidFill>
                  <a:srgbClr val="006666"/>
                </a:solidFill>
              </a:rPr>
              <a:t> </a:t>
            </a:r>
          </a:p>
        </p:txBody>
      </p:sp>
      <p:sp>
        <p:nvSpPr>
          <p:cNvPr id="216069" name="Text Box 5">
            <a:extLst>
              <a:ext uri="{FF2B5EF4-FFF2-40B4-BE49-F238E27FC236}">
                <a16:creationId xmlns:a16="http://schemas.microsoft.com/office/drawing/2014/main" id="{1EB5CAA5-BF0F-487A-BAEF-1B259DE9F888}"/>
              </a:ext>
            </a:extLst>
          </p:cNvPr>
          <p:cNvSpPr txBox="1">
            <a:spLocks noChangeArrowheads="1"/>
          </p:cNvSpPr>
          <p:nvPr/>
        </p:nvSpPr>
        <p:spPr bwMode="auto">
          <a:xfrm>
            <a:off x="762000" y="1752600"/>
            <a:ext cx="3429000" cy="1079500"/>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b="1">
                <a:solidFill>
                  <a:srgbClr val="003366"/>
                </a:solidFill>
              </a:rPr>
              <a:t>Unanticipated outcomes</a:t>
            </a:r>
          </a:p>
        </p:txBody>
      </p:sp>
      <p:sp>
        <p:nvSpPr>
          <p:cNvPr id="216070" name="Text Box 6">
            <a:extLst>
              <a:ext uri="{FF2B5EF4-FFF2-40B4-BE49-F238E27FC236}">
                <a16:creationId xmlns:a16="http://schemas.microsoft.com/office/drawing/2014/main" id="{0DBA039E-ECFB-4CEA-BA74-9324A23E73BA}"/>
              </a:ext>
            </a:extLst>
          </p:cNvPr>
          <p:cNvSpPr txBox="1">
            <a:spLocks noChangeArrowheads="1"/>
          </p:cNvSpPr>
          <p:nvPr/>
        </p:nvSpPr>
        <p:spPr bwMode="auto">
          <a:xfrm>
            <a:off x="685800" y="19050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216071" name="Text Box 7">
            <a:extLst>
              <a:ext uri="{FF2B5EF4-FFF2-40B4-BE49-F238E27FC236}">
                <a16:creationId xmlns:a16="http://schemas.microsoft.com/office/drawing/2014/main" id="{D940857E-0737-4B32-A266-E0046F4B9B8F}"/>
              </a:ext>
            </a:extLst>
          </p:cNvPr>
          <p:cNvSpPr txBox="1">
            <a:spLocks noChangeArrowheads="1"/>
          </p:cNvSpPr>
          <p:nvPr/>
        </p:nvSpPr>
        <p:spPr bwMode="auto">
          <a:xfrm>
            <a:off x="3048000" y="2971800"/>
            <a:ext cx="3505200" cy="1566863"/>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b="1">
                <a:solidFill>
                  <a:srgbClr val="003366"/>
                </a:solidFill>
              </a:rPr>
              <a:t>Positive or negative consequences</a:t>
            </a:r>
          </a:p>
        </p:txBody>
      </p:sp>
      <p:sp>
        <p:nvSpPr>
          <p:cNvPr id="216072" name="Text Box 8">
            <a:extLst>
              <a:ext uri="{FF2B5EF4-FFF2-40B4-BE49-F238E27FC236}">
                <a16:creationId xmlns:a16="http://schemas.microsoft.com/office/drawing/2014/main" id="{449CD589-A5CF-4CF0-B8BA-A276DEBDD1B6}"/>
              </a:ext>
            </a:extLst>
          </p:cNvPr>
          <p:cNvSpPr txBox="1">
            <a:spLocks noChangeArrowheads="1"/>
          </p:cNvSpPr>
          <p:nvPr/>
        </p:nvSpPr>
        <p:spPr bwMode="auto">
          <a:xfrm>
            <a:off x="4953000" y="4648200"/>
            <a:ext cx="3200400" cy="592138"/>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b="1">
                <a:solidFill>
                  <a:srgbClr val="003366"/>
                </a:solidFill>
              </a:rPr>
              <a:t>Inevitable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392945F5-929A-41F5-8C00-B8798E348888}"/>
              </a:ext>
            </a:extLst>
          </p:cNvPr>
          <p:cNvSpPr>
            <a:spLocks noGrp="1" noChangeArrowheads="1"/>
          </p:cNvSpPr>
          <p:nvPr>
            <p:ph type="title"/>
          </p:nvPr>
        </p:nvSpPr>
        <p:spPr>
          <a:xfrm>
            <a:off x="457200" y="277813"/>
            <a:ext cx="8229600" cy="942975"/>
          </a:xfrm>
        </p:spPr>
        <p:txBody>
          <a:bodyPr/>
          <a:lstStyle/>
          <a:p>
            <a:r>
              <a:rPr lang="en-US" altLang="en-US" sz="5000" b="1">
                <a:solidFill>
                  <a:schemeClr val="tx1"/>
                </a:solidFill>
              </a:rPr>
              <a:t>Negative Consequences</a:t>
            </a:r>
          </a:p>
        </p:txBody>
      </p:sp>
      <p:sp>
        <p:nvSpPr>
          <p:cNvPr id="113670" name="Text Box 6">
            <a:extLst>
              <a:ext uri="{FF2B5EF4-FFF2-40B4-BE49-F238E27FC236}">
                <a16:creationId xmlns:a16="http://schemas.microsoft.com/office/drawing/2014/main" id="{3DE06B32-608B-45D8-BE0D-5FF5CEE7DE00}"/>
              </a:ext>
            </a:extLst>
          </p:cNvPr>
          <p:cNvSpPr txBox="1">
            <a:spLocks noChangeArrowheads="1"/>
          </p:cNvSpPr>
          <p:nvPr/>
        </p:nvSpPr>
        <p:spPr bwMode="auto">
          <a:xfrm>
            <a:off x="1066800" y="1752600"/>
            <a:ext cx="3048000" cy="592138"/>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b="1">
                <a:solidFill>
                  <a:srgbClr val="003366"/>
                </a:solidFill>
              </a:rPr>
              <a:t>Direct</a:t>
            </a:r>
          </a:p>
        </p:txBody>
      </p:sp>
      <p:sp>
        <p:nvSpPr>
          <p:cNvPr id="113671" name="Text Box 7">
            <a:extLst>
              <a:ext uri="{FF2B5EF4-FFF2-40B4-BE49-F238E27FC236}">
                <a16:creationId xmlns:a16="http://schemas.microsoft.com/office/drawing/2014/main" id="{B4CEC8CE-53AF-446F-869F-057BC555F411}"/>
              </a:ext>
            </a:extLst>
          </p:cNvPr>
          <p:cNvSpPr txBox="1">
            <a:spLocks noChangeArrowheads="1"/>
          </p:cNvSpPr>
          <p:nvPr/>
        </p:nvSpPr>
        <p:spPr bwMode="auto">
          <a:xfrm>
            <a:off x="5334000" y="1752600"/>
            <a:ext cx="2667000" cy="592138"/>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b="1">
                <a:solidFill>
                  <a:srgbClr val="003366"/>
                </a:solidFill>
              </a:rPr>
              <a:t>Indirect</a:t>
            </a:r>
          </a:p>
        </p:txBody>
      </p:sp>
      <p:sp>
        <p:nvSpPr>
          <p:cNvPr id="113672" name="Text Box 8">
            <a:extLst>
              <a:ext uri="{FF2B5EF4-FFF2-40B4-BE49-F238E27FC236}">
                <a16:creationId xmlns:a16="http://schemas.microsoft.com/office/drawing/2014/main" id="{D565A97A-806F-47E9-8418-C851DD0BB973}"/>
              </a:ext>
            </a:extLst>
          </p:cNvPr>
          <p:cNvSpPr txBox="1">
            <a:spLocks noChangeArrowheads="1"/>
          </p:cNvSpPr>
          <p:nvPr/>
        </p:nvSpPr>
        <p:spPr bwMode="auto">
          <a:xfrm>
            <a:off x="1066800" y="2362200"/>
            <a:ext cx="3048000" cy="2794000"/>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rgbClr val="003366"/>
              </a:buClr>
              <a:buFontTx/>
              <a:buChar char="•"/>
            </a:pPr>
            <a:r>
              <a:rPr lang="en-US" altLang="en-US" sz="1600"/>
              <a:t> </a:t>
            </a:r>
            <a:r>
              <a:rPr lang="en-US" altLang="en-US" sz="1600">
                <a:solidFill>
                  <a:srgbClr val="003366"/>
                </a:solidFill>
              </a:rPr>
              <a:t>Bodily injury</a:t>
            </a:r>
          </a:p>
          <a:p>
            <a:pPr>
              <a:buFontTx/>
              <a:buChar char="•"/>
            </a:pPr>
            <a:r>
              <a:rPr lang="en-US" altLang="en-US" sz="1600">
                <a:solidFill>
                  <a:srgbClr val="003366"/>
                </a:solidFill>
              </a:rPr>
              <a:t> Medical expenses</a:t>
            </a:r>
          </a:p>
          <a:p>
            <a:pPr>
              <a:buFontTx/>
              <a:buChar char="•"/>
            </a:pPr>
            <a:r>
              <a:rPr lang="en-US" altLang="en-US" sz="1600">
                <a:solidFill>
                  <a:srgbClr val="003366"/>
                </a:solidFill>
              </a:rPr>
              <a:t> Lost volunteer services</a:t>
            </a:r>
          </a:p>
          <a:p>
            <a:pPr>
              <a:buFontTx/>
              <a:buChar char="•"/>
            </a:pPr>
            <a:r>
              <a:rPr lang="en-US" altLang="en-US" sz="1600">
                <a:solidFill>
                  <a:srgbClr val="003366"/>
                </a:solidFill>
              </a:rPr>
              <a:t> Property damage</a:t>
            </a:r>
          </a:p>
          <a:p>
            <a:pPr>
              <a:buFontTx/>
              <a:buChar char="•"/>
            </a:pPr>
            <a:r>
              <a:rPr lang="en-US" altLang="en-US" sz="1600">
                <a:solidFill>
                  <a:srgbClr val="003366"/>
                </a:solidFill>
              </a:rPr>
              <a:t> Lost use of property </a:t>
            </a:r>
          </a:p>
          <a:p>
            <a:pPr>
              <a:buFontTx/>
              <a:buChar char="•"/>
            </a:pPr>
            <a:r>
              <a:rPr lang="en-US" altLang="en-US" sz="1600">
                <a:solidFill>
                  <a:srgbClr val="003366"/>
                </a:solidFill>
              </a:rPr>
              <a:t> Repair/replacement cost</a:t>
            </a:r>
          </a:p>
          <a:p>
            <a:pPr>
              <a:buFontTx/>
              <a:buChar char="•"/>
            </a:pPr>
            <a:r>
              <a:rPr lang="en-US" altLang="en-US" sz="1600">
                <a:solidFill>
                  <a:srgbClr val="003366"/>
                </a:solidFill>
              </a:rPr>
              <a:t> Insurance deductibles</a:t>
            </a:r>
          </a:p>
          <a:p>
            <a:pPr>
              <a:buFontTx/>
              <a:buChar char="•"/>
            </a:pPr>
            <a:r>
              <a:rPr lang="en-US" altLang="en-US" sz="1600">
                <a:solidFill>
                  <a:srgbClr val="003366"/>
                </a:solidFill>
              </a:rPr>
              <a:t> Higher insurance costs</a:t>
            </a:r>
          </a:p>
          <a:p>
            <a:pPr>
              <a:buFontTx/>
              <a:buChar char="•"/>
            </a:pPr>
            <a:r>
              <a:rPr lang="en-US" altLang="en-US" sz="1600">
                <a:solidFill>
                  <a:srgbClr val="003366"/>
                </a:solidFill>
              </a:rPr>
              <a:t> Defense costs</a:t>
            </a:r>
          </a:p>
          <a:p>
            <a:pPr>
              <a:buFontTx/>
              <a:buChar char="•"/>
            </a:pPr>
            <a:r>
              <a:rPr lang="en-US" altLang="en-US" sz="1600">
                <a:solidFill>
                  <a:srgbClr val="003366"/>
                </a:solidFill>
              </a:rPr>
              <a:t> Settlements</a:t>
            </a:r>
          </a:p>
          <a:p>
            <a:pPr>
              <a:buFontTx/>
              <a:buChar char="•"/>
            </a:pPr>
            <a:r>
              <a:rPr lang="en-US" altLang="en-US" sz="1600">
                <a:solidFill>
                  <a:srgbClr val="003366"/>
                </a:solidFill>
              </a:rPr>
              <a:t> Judgments </a:t>
            </a:r>
          </a:p>
        </p:txBody>
      </p:sp>
      <p:sp>
        <p:nvSpPr>
          <p:cNvPr id="113673" name="Text Box 9">
            <a:extLst>
              <a:ext uri="{FF2B5EF4-FFF2-40B4-BE49-F238E27FC236}">
                <a16:creationId xmlns:a16="http://schemas.microsoft.com/office/drawing/2014/main" id="{A15C232F-688C-46FA-B245-382E2AAE21C7}"/>
              </a:ext>
            </a:extLst>
          </p:cNvPr>
          <p:cNvSpPr txBox="1">
            <a:spLocks noChangeArrowheads="1"/>
          </p:cNvSpPr>
          <p:nvPr/>
        </p:nvSpPr>
        <p:spPr bwMode="auto">
          <a:xfrm>
            <a:off x="5334000" y="2362200"/>
            <a:ext cx="2667000" cy="1327150"/>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altLang="en-US" sz="1600">
                <a:solidFill>
                  <a:srgbClr val="003366"/>
                </a:solidFill>
              </a:rPr>
              <a:t> Mission failure</a:t>
            </a:r>
          </a:p>
          <a:p>
            <a:pPr>
              <a:buFontTx/>
              <a:buChar char="•"/>
            </a:pPr>
            <a:r>
              <a:rPr lang="en-US" altLang="en-US" sz="1600">
                <a:solidFill>
                  <a:srgbClr val="003366"/>
                </a:solidFill>
              </a:rPr>
              <a:t> Damaged reputation </a:t>
            </a:r>
          </a:p>
          <a:p>
            <a:pPr>
              <a:buFontTx/>
              <a:buChar char="•"/>
            </a:pPr>
            <a:r>
              <a:rPr lang="en-US" altLang="en-US" sz="1600">
                <a:solidFill>
                  <a:srgbClr val="003366"/>
                </a:solidFill>
              </a:rPr>
              <a:t> Reduced funding</a:t>
            </a:r>
          </a:p>
          <a:p>
            <a:pPr>
              <a:buFontTx/>
              <a:buChar char="•"/>
            </a:pPr>
            <a:r>
              <a:rPr lang="en-US" altLang="en-US" sz="1600">
                <a:solidFill>
                  <a:srgbClr val="003366"/>
                </a:solidFill>
              </a:rPr>
              <a:t> Loss of partnerships</a:t>
            </a:r>
          </a:p>
          <a:p>
            <a:pPr>
              <a:buFontTx/>
              <a:buChar char="•"/>
            </a:pPr>
            <a:r>
              <a:rPr lang="en-US" altLang="en-US" sz="1600">
                <a:solidFill>
                  <a:srgbClr val="003366"/>
                </a:solidFill>
              </a:rPr>
              <a:t> Fewer volunteers</a:t>
            </a:r>
            <a:r>
              <a:rPr lang="en-US" altLang="en-US" sz="1600">
                <a:solidFill>
                  <a:srgbClr val="003366"/>
                </a:solidFill>
                <a:effectLst>
                  <a:outerShdw blurRad="38100" dist="38100" dir="2700000" algn="tl">
                    <a:srgbClr val="000000"/>
                  </a:outerShdw>
                </a:effectLst>
              </a:rPr>
              <a:t> </a:t>
            </a:r>
            <a:endParaRPr lang="en-US" altLang="en-US" sz="1600">
              <a:solidFill>
                <a:srgbClr val="003366"/>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4130" name="Rectangle 2">
            <a:extLst>
              <a:ext uri="{FF2B5EF4-FFF2-40B4-BE49-F238E27FC236}">
                <a16:creationId xmlns:a16="http://schemas.microsoft.com/office/drawing/2014/main" id="{F3997EDF-CBBF-4DC4-A27D-790F8024A962}"/>
              </a:ext>
            </a:extLst>
          </p:cNvPr>
          <p:cNvSpPr>
            <a:spLocks noGrp="1" noChangeArrowheads="1"/>
          </p:cNvSpPr>
          <p:nvPr>
            <p:ph type="title"/>
          </p:nvPr>
        </p:nvSpPr>
        <p:spPr>
          <a:xfrm>
            <a:off x="457200" y="277813"/>
            <a:ext cx="8229600" cy="942975"/>
          </a:xfrm>
        </p:spPr>
        <p:txBody>
          <a:bodyPr/>
          <a:lstStyle/>
          <a:p>
            <a:r>
              <a:rPr lang="en-US" altLang="en-US" sz="5000" b="1">
                <a:solidFill>
                  <a:schemeClr val="tx1"/>
                </a:solidFill>
              </a:rPr>
              <a:t>Benefits of Managing the Unexpected</a:t>
            </a:r>
          </a:p>
        </p:txBody>
      </p:sp>
      <p:sp>
        <p:nvSpPr>
          <p:cNvPr id="304133" name="Text Box 5">
            <a:extLst>
              <a:ext uri="{FF2B5EF4-FFF2-40B4-BE49-F238E27FC236}">
                <a16:creationId xmlns:a16="http://schemas.microsoft.com/office/drawing/2014/main" id="{07A7F452-E0D9-4A7D-A54F-F6BE240254FB}"/>
              </a:ext>
            </a:extLst>
          </p:cNvPr>
          <p:cNvSpPr txBox="1">
            <a:spLocks noChangeArrowheads="1"/>
          </p:cNvSpPr>
          <p:nvPr/>
        </p:nvSpPr>
        <p:spPr bwMode="auto">
          <a:xfrm>
            <a:off x="1905000" y="2362200"/>
            <a:ext cx="5410200" cy="2295525"/>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rgbClr val="003366"/>
              </a:buClr>
              <a:buFontTx/>
              <a:buChar char="•"/>
            </a:pPr>
            <a:r>
              <a:rPr lang="en-US" altLang="en-US" sz="2400"/>
              <a:t> </a:t>
            </a:r>
            <a:r>
              <a:rPr lang="en-US" altLang="en-US" sz="2400">
                <a:solidFill>
                  <a:srgbClr val="003366"/>
                </a:solidFill>
              </a:rPr>
              <a:t>Reduce liability costs</a:t>
            </a:r>
          </a:p>
          <a:p>
            <a:pPr>
              <a:buClr>
                <a:srgbClr val="003366"/>
              </a:buClr>
              <a:buFontTx/>
              <a:buChar char="•"/>
            </a:pPr>
            <a:r>
              <a:rPr lang="en-US" altLang="en-US" sz="2400">
                <a:solidFill>
                  <a:srgbClr val="003366"/>
                </a:solidFill>
              </a:rPr>
              <a:t> Lower insurance premiums</a:t>
            </a:r>
          </a:p>
          <a:p>
            <a:pPr>
              <a:buClr>
                <a:srgbClr val="003366"/>
              </a:buClr>
              <a:buFontTx/>
              <a:buChar char="•"/>
            </a:pPr>
            <a:r>
              <a:rPr lang="en-US" altLang="en-US" sz="2400">
                <a:solidFill>
                  <a:srgbClr val="003366"/>
                </a:solidFill>
              </a:rPr>
              <a:t> Retain investment in volunteers</a:t>
            </a:r>
          </a:p>
          <a:p>
            <a:pPr>
              <a:buClr>
                <a:srgbClr val="003366"/>
              </a:buClr>
              <a:buFontTx/>
              <a:buChar char="•"/>
            </a:pPr>
            <a:r>
              <a:rPr lang="en-US" altLang="en-US" sz="2400">
                <a:solidFill>
                  <a:srgbClr val="003366"/>
                </a:solidFill>
              </a:rPr>
              <a:t> Increase the volunteer pool</a:t>
            </a:r>
          </a:p>
          <a:p>
            <a:pPr>
              <a:buClr>
                <a:srgbClr val="003366"/>
              </a:buClr>
              <a:buFontTx/>
              <a:buChar char="•"/>
            </a:pPr>
            <a:r>
              <a:rPr lang="en-US" altLang="en-US" sz="2400">
                <a:solidFill>
                  <a:srgbClr val="003366"/>
                </a:solidFill>
              </a:rPr>
              <a:t> Maintain good reputation</a:t>
            </a:r>
          </a:p>
          <a:p>
            <a:pPr>
              <a:buClr>
                <a:srgbClr val="003366"/>
              </a:buClr>
              <a:buFontTx/>
              <a:buChar char="•"/>
            </a:pPr>
            <a:r>
              <a:rPr lang="en-US" altLang="en-US" sz="2400">
                <a:solidFill>
                  <a:srgbClr val="003366"/>
                </a:solidFill>
              </a:rPr>
              <a:t> Satisfy mission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6178" name="Rectangle 2">
            <a:extLst>
              <a:ext uri="{FF2B5EF4-FFF2-40B4-BE49-F238E27FC236}">
                <a16:creationId xmlns:a16="http://schemas.microsoft.com/office/drawing/2014/main" id="{BF192700-9B7C-498C-9078-74DF0D7F9D55}"/>
              </a:ext>
            </a:extLst>
          </p:cNvPr>
          <p:cNvSpPr>
            <a:spLocks noGrp="1" noChangeArrowheads="1"/>
          </p:cNvSpPr>
          <p:nvPr>
            <p:ph type="title"/>
          </p:nvPr>
        </p:nvSpPr>
        <p:spPr>
          <a:xfrm>
            <a:off x="457200" y="277813"/>
            <a:ext cx="8229600" cy="942975"/>
          </a:xfrm>
        </p:spPr>
        <p:txBody>
          <a:bodyPr/>
          <a:lstStyle/>
          <a:p>
            <a:r>
              <a:rPr lang="en-US" altLang="en-US" sz="5000" b="1">
                <a:solidFill>
                  <a:schemeClr val="tx1"/>
                </a:solidFill>
              </a:rPr>
              <a:t>Five Steps to </a:t>
            </a:r>
            <a:br>
              <a:rPr lang="en-US" altLang="en-US" sz="5000" b="1">
                <a:solidFill>
                  <a:schemeClr val="tx1"/>
                </a:solidFill>
              </a:rPr>
            </a:br>
            <a:r>
              <a:rPr lang="en-US" altLang="en-US" sz="5000" b="1">
                <a:solidFill>
                  <a:schemeClr val="tx1"/>
                </a:solidFill>
              </a:rPr>
              <a:t>Manage the Unexpected</a:t>
            </a:r>
          </a:p>
        </p:txBody>
      </p:sp>
      <p:sp>
        <p:nvSpPr>
          <p:cNvPr id="306181" name="Text Box 5">
            <a:extLst>
              <a:ext uri="{FF2B5EF4-FFF2-40B4-BE49-F238E27FC236}">
                <a16:creationId xmlns:a16="http://schemas.microsoft.com/office/drawing/2014/main" id="{6CD28AE1-060C-4819-8041-13C39C93C83D}"/>
              </a:ext>
            </a:extLst>
          </p:cNvPr>
          <p:cNvSpPr txBox="1">
            <a:spLocks noChangeArrowheads="1"/>
          </p:cNvSpPr>
          <p:nvPr/>
        </p:nvSpPr>
        <p:spPr bwMode="auto">
          <a:xfrm>
            <a:off x="914400" y="1981200"/>
            <a:ext cx="1828800" cy="409575"/>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3366"/>
                </a:solidFill>
              </a:rPr>
              <a:t>Step One</a:t>
            </a:r>
          </a:p>
        </p:txBody>
      </p:sp>
      <p:sp>
        <p:nvSpPr>
          <p:cNvPr id="306182" name="Text Box 6">
            <a:extLst>
              <a:ext uri="{FF2B5EF4-FFF2-40B4-BE49-F238E27FC236}">
                <a16:creationId xmlns:a16="http://schemas.microsoft.com/office/drawing/2014/main" id="{5DC7ABB8-7541-49DD-AD7E-3C179432B9B7}"/>
              </a:ext>
            </a:extLst>
          </p:cNvPr>
          <p:cNvSpPr txBox="1">
            <a:spLocks noChangeArrowheads="1"/>
          </p:cNvSpPr>
          <p:nvPr/>
        </p:nvSpPr>
        <p:spPr bwMode="auto">
          <a:xfrm>
            <a:off x="914400" y="2667000"/>
            <a:ext cx="1828800" cy="409575"/>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3366"/>
                </a:solidFill>
              </a:rPr>
              <a:t>Step Two</a:t>
            </a:r>
          </a:p>
        </p:txBody>
      </p:sp>
      <p:sp>
        <p:nvSpPr>
          <p:cNvPr id="306183" name="Text Box 7">
            <a:extLst>
              <a:ext uri="{FF2B5EF4-FFF2-40B4-BE49-F238E27FC236}">
                <a16:creationId xmlns:a16="http://schemas.microsoft.com/office/drawing/2014/main" id="{7E0644C9-60BC-44F0-A47E-32AC073476D7}"/>
              </a:ext>
            </a:extLst>
          </p:cNvPr>
          <p:cNvSpPr txBox="1">
            <a:spLocks noChangeArrowheads="1"/>
          </p:cNvSpPr>
          <p:nvPr/>
        </p:nvSpPr>
        <p:spPr bwMode="auto">
          <a:xfrm>
            <a:off x="914400" y="3352800"/>
            <a:ext cx="1828800" cy="409575"/>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3366"/>
                </a:solidFill>
              </a:rPr>
              <a:t>Step Three</a:t>
            </a:r>
            <a:endParaRPr lang="en-US" altLang="en-US" sz="1600" b="1">
              <a:solidFill>
                <a:srgbClr val="003366"/>
              </a:solidFill>
            </a:endParaRPr>
          </a:p>
        </p:txBody>
      </p:sp>
      <p:sp>
        <p:nvSpPr>
          <p:cNvPr id="306184" name="Text Box 8">
            <a:extLst>
              <a:ext uri="{FF2B5EF4-FFF2-40B4-BE49-F238E27FC236}">
                <a16:creationId xmlns:a16="http://schemas.microsoft.com/office/drawing/2014/main" id="{28E8163A-74C8-445B-A94F-ABD1633CFBA1}"/>
              </a:ext>
            </a:extLst>
          </p:cNvPr>
          <p:cNvSpPr txBox="1">
            <a:spLocks noChangeArrowheads="1"/>
          </p:cNvSpPr>
          <p:nvPr/>
        </p:nvSpPr>
        <p:spPr bwMode="auto">
          <a:xfrm>
            <a:off x="914400" y="4038600"/>
            <a:ext cx="1828800" cy="409575"/>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3366"/>
                </a:solidFill>
              </a:rPr>
              <a:t>Step Four</a:t>
            </a:r>
          </a:p>
        </p:txBody>
      </p:sp>
      <p:sp>
        <p:nvSpPr>
          <p:cNvPr id="306185" name="Text Box 9">
            <a:extLst>
              <a:ext uri="{FF2B5EF4-FFF2-40B4-BE49-F238E27FC236}">
                <a16:creationId xmlns:a16="http://schemas.microsoft.com/office/drawing/2014/main" id="{DAFFEED0-1D7D-4C69-8F00-FF15B6681F76}"/>
              </a:ext>
            </a:extLst>
          </p:cNvPr>
          <p:cNvSpPr txBox="1">
            <a:spLocks noChangeArrowheads="1"/>
          </p:cNvSpPr>
          <p:nvPr/>
        </p:nvSpPr>
        <p:spPr bwMode="auto">
          <a:xfrm>
            <a:off x="914400" y="4724400"/>
            <a:ext cx="1828800" cy="409575"/>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solidFill>
                  <a:srgbClr val="003366"/>
                </a:solidFill>
              </a:rPr>
              <a:t>Step Five</a:t>
            </a:r>
          </a:p>
        </p:txBody>
      </p:sp>
      <p:sp>
        <p:nvSpPr>
          <p:cNvPr id="306187" name="Text Box 11">
            <a:extLst>
              <a:ext uri="{FF2B5EF4-FFF2-40B4-BE49-F238E27FC236}">
                <a16:creationId xmlns:a16="http://schemas.microsoft.com/office/drawing/2014/main" id="{4F23778D-32F3-4FA5-AB5D-8A0520CC8020}"/>
              </a:ext>
            </a:extLst>
          </p:cNvPr>
          <p:cNvSpPr txBox="1">
            <a:spLocks noChangeArrowheads="1"/>
          </p:cNvSpPr>
          <p:nvPr/>
        </p:nvSpPr>
        <p:spPr bwMode="auto">
          <a:xfrm>
            <a:off x="2743200" y="1981200"/>
            <a:ext cx="5257800" cy="409575"/>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3366"/>
                </a:solidFill>
              </a:rPr>
              <a:t>Secure management support</a:t>
            </a:r>
          </a:p>
        </p:txBody>
      </p:sp>
      <p:sp>
        <p:nvSpPr>
          <p:cNvPr id="306188" name="Text Box 12">
            <a:extLst>
              <a:ext uri="{FF2B5EF4-FFF2-40B4-BE49-F238E27FC236}">
                <a16:creationId xmlns:a16="http://schemas.microsoft.com/office/drawing/2014/main" id="{CB0A604A-69DF-42A9-A02C-B76143BC5C4B}"/>
              </a:ext>
            </a:extLst>
          </p:cNvPr>
          <p:cNvSpPr txBox="1">
            <a:spLocks noChangeArrowheads="1"/>
          </p:cNvSpPr>
          <p:nvPr/>
        </p:nvSpPr>
        <p:spPr bwMode="auto">
          <a:xfrm>
            <a:off x="2743200" y="2667000"/>
            <a:ext cx="5257800" cy="409575"/>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3366"/>
                </a:solidFill>
              </a:rPr>
              <a:t>Assess the environment &amp; history</a:t>
            </a:r>
          </a:p>
        </p:txBody>
      </p:sp>
      <p:sp>
        <p:nvSpPr>
          <p:cNvPr id="306189" name="Text Box 13">
            <a:extLst>
              <a:ext uri="{FF2B5EF4-FFF2-40B4-BE49-F238E27FC236}">
                <a16:creationId xmlns:a16="http://schemas.microsoft.com/office/drawing/2014/main" id="{F5DB7D0F-1519-40B5-A941-402D583186AE}"/>
              </a:ext>
            </a:extLst>
          </p:cNvPr>
          <p:cNvSpPr txBox="1">
            <a:spLocks noChangeArrowheads="1"/>
          </p:cNvSpPr>
          <p:nvPr/>
        </p:nvSpPr>
        <p:spPr bwMode="auto">
          <a:xfrm>
            <a:off x="2743200" y="3352800"/>
            <a:ext cx="5257800" cy="409575"/>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3366"/>
                </a:solidFill>
              </a:rPr>
              <a:t>Identify needs &amp; establish functions </a:t>
            </a:r>
          </a:p>
        </p:txBody>
      </p:sp>
      <p:sp>
        <p:nvSpPr>
          <p:cNvPr id="306190" name="Text Box 14">
            <a:extLst>
              <a:ext uri="{FF2B5EF4-FFF2-40B4-BE49-F238E27FC236}">
                <a16:creationId xmlns:a16="http://schemas.microsoft.com/office/drawing/2014/main" id="{3DAC70B9-066D-40F2-9092-4C278DD48E0D}"/>
              </a:ext>
            </a:extLst>
          </p:cNvPr>
          <p:cNvSpPr txBox="1">
            <a:spLocks noChangeArrowheads="1"/>
          </p:cNvSpPr>
          <p:nvPr/>
        </p:nvSpPr>
        <p:spPr bwMode="auto">
          <a:xfrm>
            <a:off x="2743200" y="4038600"/>
            <a:ext cx="5257800" cy="409575"/>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3366"/>
                </a:solidFill>
              </a:rPr>
              <a:t>Imagine the unexpected</a:t>
            </a:r>
          </a:p>
        </p:txBody>
      </p:sp>
      <p:sp>
        <p:nvSpPr>
          <p:cNvPr id="306191" name="Text Box 15">
            <a:extLst>
              <a:ext uri="{FF2B5EF4-FFF2-40B4-BE49-F238E27FC236}">
                <a16:creationId xmlns:a16="http://schemas.microsoft.com/office/drawing/2014/main" id="{A175E5D2-D6F4-4E69-8BCC-1EA5A585D3E0}"/>
              </a:ext>
            </a:extLst>
          </p:cNvPr>
          <p:cNvSpPr txBox="1">
            <a:spLocks noChangeArrowheads="1"/>
          </p:cNvSpPr>
          <p:nvPr/>
        </p:nvSpPr>
        <p:spPr bwMode="auto">
          <a:xfrm>
            <a:off x="2743200" y="4724400"/>
            <a:ext cx="5257800" cy="409575"/>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3366"/>
                </a:solidFill>
              </a:rPr>
              <a:t>Choose &amp; implement strategies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8226" name="Rectangle 2">
            <a:extLst>
              <a:ext uri="{FF2B5EF4-FFF2-40B4-BE49-F238E27FC236}">
                <a16:creationId xmlns:a16="http://schemas.microsoft.com/office/drawing/2014/main" id="{922002AD-6197-4E32-BA9E-C1E84471D37E}"/>
              </a:ext>
            </a:extLst>
          </p:cNvPr>
          <p:cNvSpPr>
            <a:spLocks noGrp="1" noChangeArrowheads="1"/>
          </p:cNvSpPr>
          <p:nvPr>
            <p:ph type="title"/>
          </p:nvPr>
        </p:nvSpPr>
        <p:spPr>
          <a:xfrm>
            <a:off x="457200" y="277813"/>
            <a:ext cx="8229600" cy="942975"/>
          </a:xfrm>
        </p:spPr>
        <p:txBody>
          <a:bodyPr/>
          <a:lstStyle/>
          <a:p>
            <a:r>
              <a:rPr lang="en-US" altLang="en-US" sz="5000" b="1">
                <a:solidFill>
                  <a:schemeClr val="tx1"/>
                </a:solidFill>
              </a:rPr>
              <a:t>Step One</a:t>
            </a:r>
          </a:p>
        </p:txBody>
      </p:sp>
      <p:sp>
        <p:nvSpPr>
          <p:cNvPr id="308227" name="Text Box 3">
            <a:extLst>
              <a:ext uri="{FF2B5EF4-FFF2-40B4-BE49-F238E27FC236}">
                <a16:creationId xmlns:a16="http://schemas.microsoft.com/office/drawing/2014/main" id="{1326EDE8-D948-4329-BEB7-24E04CF152EB}"/>
              </a:ext>
            </a:extLst>
          </p:cNvPr>
          <p:cNvSpPr txBox="1">
            <a:spLocks noChangeArrowheads="1"/>
          </p:cNvSpPr>
          <p:nvPr/>
        </p:nvSpPr>
        <p:spPr bwMode="auto">
          <a:xfrm>
            <a:off x="609600" y="1600200"/>
            <a:ext cx="1828800" cy="409575"/>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solidFill>
                  <a:srgbClr val="003366"/>
                </a:solidFill>
              </a:rPr>
              <a:t>Step One</a:t>
            </a:r>
          </a:p>
        </p:txBody>
      </p:sp>
      <p:sp>
        <p:nvSpPr>
          <p:cNvPr id="308232" name="Text Box 8">
            <a:extLst>
              <a:ext uri="{FF2B5EF4-FFF2-40B4-BE49-F238E27FC236}">
                <a16:creationId xmlns:a16="http://schemas.microsoft.com/office/drawing/2014/main" id="{67713D27-8F68-4536-AFEE-3059A9F9CE7E}"/>
              </a:ext>
            </a:extLst>
          </p:cNvPr>
          <p:cNvSpPr txBox="1">
            <a:spLocks noChangeArrowheads="1"/>
          </p:cNvSpPr>
          <p:nvPr/>
        </p:nvSpPr>
        <p:spPr bwMode="auto">
          <a:xfrm>
            <a:off x="2438400" y="1600200"/>
            <a:ext cx="6096000" cy="409575"/>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solidFill>
                  <a:srgbClr val="003366"/>
                </a:solidFill>
              </a:rPr>
              <a:t>Secure management support</a:t>
            </a:r>
          </a:p>
        </p:txBody>
      </p:sp>
      <p:sp>
        <p:nvSpPr>
          <p:cNvPr id="308237" name="Text Box 13">
            <a:extLst>
              <a:ext uri="{FF2B5EF4-FFF2-40B4-BE49-F238E27FC236}">
                <a16:creationId xmlns:a16="http://schemas.microsoft.com/office/drawing/2014/main" id="{A3949348-71E7-4C94-87C4-96A465CD0440}"/>
              </a:ext>
            </a:extLst>
          </p:cNvPr>
          <p:cNvSpPr txBox="1">
            <a:spLocks noChangeArrowheads="1"/>
          </p:cNvSpPr>
          <p:nvPr/>
        </p:nvSpPr>
        <p:spPr bwMode="auto">
          <a:xfrm>
            <a:off x="609600" y="2133600"/>
            <a:ext cx="1828800" cy="409575"/>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3366"/>
                </a:solidFill>
              </a:rPr>
              <a:t>Purpose</a:t>
            </a:r>
          </a:p>
        </p:txBody>
      </p:sp>
      <p:sp>
        <p:nvSpPr>
          <p:cNvPr id="308238" name="Text Box 14">
            <a:extLst>
              <a:ext uri="{FF2B5EF4-FFF2-40B4-BE49-F238E27FC236}">
                <a16:creationId xmlns:a16="http://schemas.microsoft.com/office/drawing/2014/main" id="{081FEAF6-93F3-46E7-A057-B9469BFAF06E}"/>
              </a:ext>
            </a:extLst>
          </p:cNvPr>
          <p:cNvSpPr txBox="1">
            <a:spLocks noChangeArrowheads="1"/>
          </p:cNvSpPr>
          <p:nvPr/>
        </p:nvSpPr>
        <p:spPr bwMode="auto">
          <a:xfrm>
            <a:off x="2438400" y="2133600"/>
            <a:ext cx="6096000" cy="1323975"/>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sz="2000">
                <a:solidFill>
                  <a:srgbClr val="003366"/>
                </a:solidFill>
              </a:rPr>
              <a:t>Promote effort throughout the organization</a:t>
            </a:r>
          </a:p>
          <a:p>
            <a:pPr>
              <a:spcBef>
                <a:spcPct val="50000"/>
              </a:spcBef>
              <a:buFontTx/>
              <a:buChar char="•"/>
            </a:pPr>
            <a:r>
              <a:rPr lang="en-US" altLang="en-US" sz="2000">
                <a:solidFill>
                  <a:srgbClr val="003366"/>
                </a:solidFill>
              </a:rPr>
              <a:t>Increase access to resources</a:t>
            </a:r>
          </a:p>
          <a:p>
            <a:pPr>
              <a:spcBef>
                <a:spcPct val="50000"/>
              </a:spcBef>
              <a:buFontTx/>
              <a:buChar char="•"/>
            </a:pPr>
            <a:endParaRPr lang="en-US" altLang="en-US" sz="2000">
              <a:solidFill>
                <a:srgbClr val="003366"/>
              </a:solidFill>
            </a:endParaRPr>
          </a:p>
        </p:txBody>
      </p:sp>
      <p:sp>
        <p:nvSpPr>
          <p:cNvPr id="308239" name="Text Box 15">
            <a:extLst>
              <a:ext uri="{FF2B5EF4-FFF2-40B4-BE49-F238E27FC236}">
                <a16:creationId xmlns:a16="http://schemas.microsoft.com/office/drawing/2014/main" id="{6D45E714-70A9-405C-9D1D-6D49782B41F5}"/>
              </a:ext>
            </a:extLst>
          </p:cNvPr>
          <p:cNvSpPr txBox="1">
            <a:spLocks noChangeArrowheads="1"/>
          </p:cNvSpPr>
          <p:nvPr/>
        </p:nvSpPr>
        <p:spPr bwMode="auto">
          <a:xfrm>
            <a:off x="609600" y="3048000"/>
            <a:ext cx="1828800" cy="409575"/>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3366"/>
                </a:solidFill>
              </a:rPr>
              <a:t>Tools</a:t>
            </a:r>
          </a:p>
        </p:txBody>
      </p:sp>
      <p:sp>
        <p:nvSpPr>
          <p:cNvPr id="308242" name="Text Box 18">
            <a:extLst>
              <a:ext uri="{FF2B5EF4-FFF2-40B4-BE49-F238E27FC236}">
                <a16:creationId xmlns:a16="http://schemas.microsoft.com/office/drawing/2014/main" id="{01A250A7-C954-41F8-B94F-5A0F034BDDB1}"/>
              </a:ext>
            </a:extLst>
          </p:cNvPr>
          <p:cNvSpPr txBox="1">
            <a:spLocks noChangeArrowheads="1"/>
          </p:cNvSpPr>
          <p:nvPr/>
        </p:nvSpPr>
        <p:spPr bwMode="auto">
          <a:xfrm>
            <a:off x="2438400" y="3048000"/>
            <a:ext cx="5715000" cy="1873250"/>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sz="2000">
                <a:solidFill>
                  <a:srgbClr val="003366"/>
                </a:solidFill>
              </a:rPr>
              <a:t>Develop examples of potential problems</a:t>
            </a:r>
          </a:p>
          <a:p>
            <a:pPr>
              <a:spcBef>
                <a:spcPct val="50000"/>
              </a:spcBef>
              <a:buFontTx/>
              <a:buChar char="•"/>
            </a:pPr>
            <a:r>
              <a:rPr lang="en-US" altLang="en-US" sz="2000">
                <a:solidFill>
                  <a:srgbClr val="003366"/>
                </a:solidFill>
              </a:rPr>
              <a:t>Meet with senior management</a:t>
            </a:r>
          </a:p>
          <a:p>
            <a:pPr>
              <a:spcBef>
                <a:spcPct val="50000"/>
              </a:spcBef>
              <a:buFontTx/>
              <a:buChar char="•"/>
            </a:pPr>
            <a:r>
              <a:rPr lang="en-US" altLang="en-US" sz="2000">
                <a:solidFill>
                  <a:srgbClr val="003366"/>
                </a:solidFill>
              </a:rPr>
              <a:t>Publicize management support</a:t>
            </a:r>
          </a:p>
          <a:p>
            <a:pPr lvl="1">
              <a:spcBef>
                <a:spcPct val="50000"/>
              </a:spcBef>
              <a:buFont typeface="Wingdings" panose="05000000000000000000" pitchFamily="2" charset="2"/>
              <a:buChar char="v"/>
            </a:pPr>
            <a:r>
              <a:rPr lang="en-US" altLang="en-US" sz="1200">
                <a:solidFill>
                  <a:srgbClr val="003366"/>
                </a:solidFill>
              </a:rPr>
              <a:t>Distribute written statement of support from management</a:t>
            </a:r>
          </a:p>
          <a:p>
            <a:pPr lvl="1">
              <a:spcBef>
                <a:spcPct val="50000"/>
              </a:spcBef>
              <a:buFont typeface="Wingdings" panose="05000000000000000000" pitchFamily="2" charset="2"/>
              <a:buChar char="v"/>
            </a:pPr>
            <a:r>
              <a:rPr lang="en-US" altLang="en-US" sz="1200">
                <a:solidFill>
                  <a:srgbClr val="003366"/>
                </a:solidFill>
              </a:rPr>
              <a:t>Use newsletter/website to reinforce support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0274" name="Rectangle 2">
            <a:extLst>
              <a:ext uri="{FF2B5EF4-FFF2-40B4-BE49-F238E27FC236}">
                <a16:creationId xmlns:a16="http://schemas.microsoft.com/office/drawing/2014/main" id="{3A04260F-DA59-4793-A821-0816669C50A8}"/>
              </a:ext>
            </a:extLst>
          </p:cNvPr>
          <p:cNvSpPr>
            <a:spLocks noGrp="1" noChangeArrowheads="1"/>
          </p:cNvSpPr>
          <p:nvPr>
            <p:ph type="title"/>
          </p:nvPr>
        </p:nvSpPr>
        <p:spPr>
          <a:xfrm>
            <a:off x="457200" y="277813"/>
            <a:ext cx="8229600" cy="942975"/>
          </a:xfrm>
        </p:spPr>
        <p:txBody>
          <a:bodyPr/>
          <a:lstStyle/>
          <a:p>
            <a:r>
              <a:rPr lang="en-US" altLang="en-US" sz="5000" b="1">
                <a:solidFill>
                  <a:schemeClr val="tx1"/>
                </a:solidFill>
              </a:rPr>
              <a:t>Step Two</a:t>
            </a:r>
          </a:p>
        </p:txBody>
      </p:sp>
      <p:sp>
        <p:nvSpPr>
          <p:cNvPr id="310276" name="Text Box 4">
            <a:extLst>
              <a:ext uri="{FF2B5EF4-FFF2-40B4-BE49-F238E27FC236}">
                <a16:creationId xmlns:a16="http://schemas.microsoft.com/office/drawing/2014/main" id="{77D73137-C400-4BB1-A5B1-418ACC01B2B6}"/>
              </a:ext>
            </a:extLst>
          </p:cNvPr>
          <p:cNvSpPr txBox="1">
            <a:spLocks noChangeArrowheads="1"/>
          </p:cNvSpPr>
          <p:nvPr/>
        </p:nvSpPr>
        <p:spPr bwMode="auto">
          <a:xfrm>
            <a:off x="533400" y="1600200"/>
            <a:ext cx="1828800" cy="409575"/>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solidFill>
                  <a:srgbClr val="003366"/>
                </a:solidFill>
              </a:rPr>
              <a:t>Step Two</a:t>
            </a:r>
          </a:p>
        </p:txBody>
      </p:sp>
      <p:sp>
        <p:nvSpPr>
          <p:cNvPr id="310281" name="Text Box 9">
            <a:extLst>
              <a:ext uri="{FF2B5EF4-FFF2-40B4-BE49-F238E27FC236}">
                <a16:creationId xmlns:a16="http://schemas.microsoft.com/office/drawing/2014/main" id="{F4AC7752-1CED-4AB6-BB59-BA28C82F4788}"/>
              </a:ext>
            </a:extLst>
          </p:cNvPr>
          <p:cNvSpPr txBox="1">
            <a:spLocks noChangeArrowheads="1"/>
          </p:cNvSpPr>
          <p:nvPr/>
        </p:nvSpPr>
        <p:spPr bwMode="auto">
          <a:xfrm>
            <a:off x="2362200" y="1600200"/>
            <a:ext cx="6248400" cy="409575"/>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solidFill>
                  <a:srgbClr val="003366"/>
                </a:solidFill>
              </a:rPr>
              <a:t>Assess the environment &amp; history</a:t>
            </a:r>
          </a:p>
        </p:txBody>
      </p:sp>
      <p:sp>
        <p:nvSpPr>
          <p:cNvPr id="310285" name="Text Box 13">
            <a:extLst>
              <a:ext uri="{FF2B5EF4-FFF2-40B4-BE49-F238E27FC236}">
                <a16:creationId xmlns:a16="http://schemas.microsoft.com/office/drawing/2014/main" id="{400CA765-A339-4496-A9FE-8A9E7D0F67B3}"/>
              </a:ext>
            </a:extLst>
          </p:cNvPr>
          <p:cNvSpPr txBox="1">
            <a:spLocks noChangeArrowheads="1"/>
          </p:cNvSpPr>
          <p:nvPr/>
        </p:nvSpPr>
        <p:spPr bwMode="auto">
          <a:xfrm>
            <a:off x="2362200" y="2133600"/>
            <a:ext cx="6248400" cy="1965325"/>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sz="2000">
                <a:solidFill>
                  <a:srgbClr val="003366"/>
                </a:solidFill>
              </a:rPr>
              <a:t>Understand the status quo &amp; limitations</a:t>
            </a:r>
          </a:p>
          <a:p>
            <a:pPr lvl="1">
              <a:spcBef>
                <a:spcPct val="50000"/>
              </a:spcBef>
              <a:buFont typeface="Wingdings" panose="05000000000000000000" pitchFamily="2" charset="2"/>
              <a:buChar char="v"/>
            </a:pPr>
            <a:r>
              <a:rPr lang="en-US" altLang="en-US" sz="1200">
                <a:solidFill>
                  <a:srgbClr val="003366"/>
                </a:solidFill>
              </a:rPr>
              <a:t>Existing non-emergency volunteer programs and functions</a:t>
            </a:r>
          </a:p>
          <a:p>
            <a:pPr lvl="1">
              <a:spcBef>
                <a:spcPct val="50000"/>
              </a:spcBef>
              <a:buFont typeface="Wingdings" panose="05000000000000000000" pitchFamily="2" charset="2"/>
              <a:buChar char="v"/>
            </a:pPr>
            <a:r>
              <a:rPr lang="en-US" altLang="en-US" sz="1200">
                <a:solidFill>
                  <a:srgbClr val="003366"/>
                </a:solidFill>
              </a:rPr>
              <a:t>Department culture and attitude toward non-emergency volunteers</a:t>
            </a:r>
          </a:p>
          <a:p>
            <a:pPr lvl="1">
              <a:spcBef>
                <a:spcPct val="50000"/>
              </a:spcBef>
              <a:buFont typeface="Wingdings" panose="05000000000000000000" pitchFamily="2" charset="2"/>
              <a:buChar char="v"/>
            </a:pPr>
            <a:r>
              <a:rPr lang="en-US" altLang="en-US" sz="1200">
                <a:solidFill>
                  <a:srgbClr val="003366"/>
                </a:solidFill>
              </a:rPr>
              <a:t>Existing internal procedures (recruitment, training, assignment etc.)</a:t>
            </a:r>
          </a:p>
          <a:p>
            <a:pPr lvl="1">
              <a:spcBef>
                <a:spcPct val="50000"/>
              </a:spcBef>
              <a:buFont typeface="Wingdings" panose="05000000000000000000" pitchFamily="2" charset="2"/>
              <a:buChar char="v"/>
            </a:pPr>
            <a:r>
              <a:rPr lang="en-US" altLang="en-US" sz="1200">
                <a:solidFill>
                  <a:srgbClr val="003366"/>
                </a:solidFill>
              </a:rPr>
              <a:t>Scope of existing statutory protection and insurance for non-emergency volunteers</a:t>
            </a:r>
          </a:p>
          <a:p>
            <a:pPr lvl="1">
              <a:spcBef>
                <a:spcPct val="50000"/>
              </a:spcBef>
              <a:buFont typeface="Wingdings" panose="05000000000000000000" pitchFamily="2" charset="2"/>
              <a:buChar char="v"/>
            </a:pPr>
            <a:endParaRPr lang="en-US" altLang="en-US" sz="1200">
              <a:solidFill>
                <a:srgbClr val="003366"/>
              </a:solidFill>
            </a:endParaRPr>
          </a:p>
        </p:txBody>
      </p:sp>
      <p:sp>
        <p:nvSpPr>
          <p:cNvPr id="310286" name="Text Box 14">
            <a:extLst>
              <a:ext uri="{FF2B5EF4-FFF2-40B4-BE49-F238E27FC236}">
                <a16:creationId xmlns:a16="http://schemas.microsoft.com/office/drawing/2014/main" id="{F7365973-D8EE-47A2-A353-FD8A2418554A}"/>
              </a:ext>
            </a:extLst>
          </p:cNvPr>
          <p:cNvSpPr txBox="1">
            <a:spLocks noChangeArrowheads="1"/>
          </p:cNvSpPr>
          <p:nvPr/>
        </p:nvSpPr>
        <p:spPr bwMode="auto">
          <a:xfrm>
            <a:off x="533400" y="2133600"/>
            <a:ext cx="1828800" cy="409575"/>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3366"/>
                </a:solidFill>
              </a:rPr>
              <a:t>Purpose</a:t>
            </a:r>
          </a:p>
        </p:txBody>
      </p:sp>
      <p:sp>
        <p:nvSpPr>
          <p:cNvPr id="310287" name="Text Box 15">
            <a:extLst>
              <a:ext uri="{FF2B5EF4-FFF2-40B4-BE49-F238E27FC236}">
                <a16:creationId xmlns:a16="http://schemas.microsoft.com/office/drawing/2014/main" id="{09D5EB4F-5510-4020-9BAA-02CA3B0E51FB}"/>
              </a:ext>
            </a:extLst>
          </p:cNvPr>
          <p:cNvSpPr txBox="1">
            <a:spLocks noChangeArrowheads="1"/>
          </p:cNvSpPr>
          <p:nvPr/>
        </p:nvSpPr>
        <p:spPr bwMode="auto">
          <a:xfrm>
            <a:off x="533400" y="3886200"/>
            <a:ext cx="1828800" cy="409575"/>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3366"/>
                </a:solidFill>
              </a:rPr>
              <a:t>Tools</a:t>
            </a:r>
          </a:p>
        </p:txBody>
      </p:sp>
      <p:sp>
        <p:nvSpPr>
          <p:cNvPr id="310288" name="Text Box 16">
            <a:extLst>
              <a:ext uri="{FF2B5EF4-FFF2-40B4-BE49-F238E27FC236}">
                <a16:creationId xmlns:a16="http://schemas.microsoft.com/office/drawing/2014/main" id="{5B0A1EBA-BF05-418F-A85E-B7F91EAEB9AD}"/>
              </a:ext>
            </a:extLst>
          </p:cNvPr>
          <p:cNvSpPr txBox="1">
            <a:spLocks noChangeArrowheads="1"/>
          </p:cNvSpPr>
          <p:nvPr/>
        </p:nvSpPr>
        <p:spPr bwMode="auto">
          <a:xfrm>
            <a:off x="2362200" y="3886200"/>
            <a:ext cx="6248400" cy="2789238"/>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sz="2000">
                <a:solidFill>
                  <a:srgbClr val="003366"/>
                </a:solidFill>
              </a:rPr>
              <a:t>Conduct meetings &amp; interviews</a:t>
            </a:r>
          </a:p>
          <a:p>
            <a:pPr lvl="1">
              <a:spcBef>
                <a:spcPct val="50000"/>
              </a:spcBef>
              <a:buFont typeface="Wingdings" panose="05000000000000000000" pitchFamily="2" charset="2"/>
              <a:buChar char="v"/>
            </a:pPr>
            <a:r>
              <a:rPr lang="en-US" altLang="en-US" sz="1200">
                <a:solidFill>
                  <a:srgbClr val="003366"/>
                </a:solidFill>
              </a:rPr>
              <a:t>Coordinator of existing non-emergency volunteer program</a:t>
            </a:r>
          </a:p>
          <a:p>
            <a:pPr lvl="1">
              <a:spcBef>
                <a:spcPct val="50000"/>
              </a:spcBef>
              <a:buFont typeface="Wingdings" panose="05000000000000000000" pitchFamily="2" charset="2"/>
              <a:buChar char="v"/>
            </a:pPr>
            <a:r>
              <a:rPr lang="en-US" altLang="en-US" sz="1200">
                <a:solidFill>
                  <a:srgbClr val="003366"/>
                </a:solidFill>
              </a:rPr>
              <a:t>Human resources</a:t>
            </a:r>
          </a:p>
          <a:p>
            <a:pPr lvl="1">
              <a:spcBef>
                <a:spcPct val="50000"/>
              </a:spcBef>
              <a:buFont typeface="Wingdings" panose="05000000000000000000" pitchFamily="2" charset="2"/>
              <a:buChar char="v"/>
            </a:pPr>
            <a:r>
              <a:rPr lang="en-US" altLang="en-US" sz="1200">
                <a:solidFill>
                  <a:srgbClr val="003366"/>
                </a:solidFill>
              </a:rPr>
              <a:t>Training and safety</a:t>
            </a:r>
          </a:p>
          <a:p>
            <a:pPr lvl="1">
              <a:spcBef>
                <a:spcPct val="50000"/>
              </a:spcBef>
              <a:buFont typeface="Wingdings" panose="05000000000000000000" pitchFamily="2" charset="2"/>
              <a:buChar char="v"/>
            </a:pPr>
            <a:r>
              <a:rPr lang="en-US" altLang="en-US" sz="1200">
                <a:solidFill>
                  <a:srgbClr val="003366"/>
                </a:solidFill>
              </a:rPr>
              <a:t>Risk management</a:t>
            </a:r>
          </a:p>
          <a:p>
            <a:pPr>
              <a:spcBef>
                <a:spcPct val="50000"/>
              </a:spcBef>
              <a:buFontTx/>
              <a:buChar char="•"/>
            </a:pPr>
            <a:r>
              <a:rPr lang="en-US" altLang="en-US" sz="2000">
                <a:solidFill>
                  <a:srgbClr val="003366"/>
                </a:solidFill>
              </a:rPr>
              <a:t>Review documents </a:t>
            </a:r>
          </a:p>
          <a:p>
            <a:pPr lvl="1">
              <a:spcBef>
                <a:spcPct val="50000"/>
              </a:spcBef>
              <a:buFont typeface="Wingdings" panose="05000000000000000000" pitchFamily="2" charset="2"/>
              <a:buChar char="v"/>
            </a:pPr>
            <a:r>
              <a:rPr lang="en-US" altLang="en-US" sz="1200">
                <a:solidFill>
                  <a:srgbClr val="003366"/>
                </a:solidFill>
              </a:rPr>
              <a:t>Existing program documents</a:t>
            </a:r>
          </a:p>
          <a:p>
            <a:pPr lvl="1">
              <a:spcBef>
                <a:spcPct val="50000"/>
              </a:spcBef>
              <a:buFont typeface="Wingdings" panose="05000000000000000000" pitchFamily="2" charset="2"/>
              <a:buChar char="v"/>
            </a:pPr>
            <a:r>
              <a:rPr lang="en-US" altLang="en-US" sz="1200">
                <a:solidFill>
                  <a:srgbClr val="003366"/>
                </a:solidFill>
              </a:rPr>
              <a:t>Information about existing insurance/statutory protection</a:t>
            </a:r>
          </a:p>
          <a:p>
            <a:pPr lvl="1">
              <a:spcBef>
                <a:spcPct val="50000"/>
              </a:spcBef>
              <a:buFont typeface="Wingdings" panose="05000000000000000000" pitchFamily="2" charset="2"/>
              <a:buChar char="v"/>
            </a:pPr>
            <a:r>
              <a:rPr lang="en-US" altLang="en-US" sz="1200">
                <a:solidFill>
                  <a:srgbClr val="003366"/>
                </a:solidFill>
              </a:rPr>
              <a:t>Strategic plan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2322" name="Rectangle 2">
            <a:extLst>
              <a:ext uri="{FF2B5EF4-FFF2-40B4-BE49-F238E27FC236}">
                <a16:creationId xmlns:a16="http://schemas.microsoft.com/office/drawing/2014/main" id="{CF45B4AA-1280-41A8-AB9D-253F6619124C}"/>
              </a:ext>
            </a:extLst>
          </p:cNvPr>
          <p:cNvSpPr>
            <a:spLocks noGrp="1" noChangeArrowheads="1"/>
          </p:cNvSpPr>
          <p:nvPr>
            <p:ph type="title"/>
          </p:nvPr>
        </p:nvSpPr>
        <p:spPr>
          <a:xfrm>
            <a:off x="457200" y="277813"/>
            <a:ext cx="8229600" cy="942975"/>
          </a:xfrm>
        </p:spPr>
        <p:txBody>
          <a:bodyPr/>
          <a:lstStyle/>
          <a:p>
            <a:r>
              <a:rPr lang="en-US" altLang="en-US" sz="5000" b="1">
                <a:solidFill>
                  <a:schemeClr val="tx1"/>
                </a:solidFill>
              </a:rPr>
              <a:t>Step Three</a:t>
            </a:r>
          </a:p>
        </p:txBody>
      </p:sp>
      <p:sp>
        <p:nvSpPr>
          <p:cNvPr id="312325" name="Text Box 5">
            <a:extLst>
              <a:ext uri="{FF2B5EF4-FFF2-40B4-BE49-F238E27FC236}">
                <a16:creationId xmlns:a16="http://schemas.microsoft.com/office/drawing/2014/main" id="{29BD4D35-CCAD-4CC2-85B4-3F17820241B7}"/>
              </a:ext>
            </a:extLst>
          </p:cNvPr>
          <p:cNvSpPr txBox="1">
            <a:spLocks noChangeArrowheads="1"/>
          </p:cNvSpPr>
          <p:nvPr/>
        </p:nvSpPr>
        <p:spPr bwMode="auto">
          <a:xfrm>
            <a:off x="533400" y="1600200"/>
            <a:ext cx="1828800" cy="409575"/>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solidFill>
                  <a:srgbClr val="003366"/>
                </a:solidFill>
              </a:rPr>
              <a:t>Step Three</a:t>
            </a:r>
            <a:endParaRPr lang="en-US" altLang="en-US" sz="1600" b="1">
              <a:solidFill>
                <a:srgbClr val="003366"/>
              </a:solidFill>
            </a:endParaRPr>
          </a:p>
        </p:txBody>
      </p:sp>
      <p:sp>
        <p:nvSpPr>
          <p:cNvPr id="312330" name="Text Box 10">
            <a:extLst>
              <a:ext uri="{FF2B5EF4-FFF2-40B4-BE49-F238E27FC236}">
                <a16:creationId xmlns:a16="http://schemas.microsoft.com/office/drawing/2014/main" id="{4CD6D2C0-B8A1-4D12-9AC1-5B33FA83FF99}"/>
              </a:ext>
            </a:extLst>
          </p:cNvPr>
          <p:cNvSpPr txBox="1">
            <a:spLocks noChangeArrowheads="1"/>
          </p:cNvSpPr>
          <p:nvPr/>
        </p:nvSpPr>
        <p:spPr bwMode="auto">
          <a:xfrm>
            <a:off x="2362200" y="1600200"/>
            <a:ext cx="6248400" cy="409575"/>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solidFill>
                  <a:srgbClr val="003366"/>
                </a:solidFill>
              </a:rPr>
              <a:t>Identify needs &amp; establish functions </a:t>
            </a:r>
          </a:p>
        </p:txBody>
      </p:sp>
      <p:sp>
        <p:nvSpPr>
          <p:cNvPr id="312333" name="Text Box 13">
            <a:extLst>
              <a:ext uri="{FF2B5EF4-FFF2-40B4-BE49-F238E27FC236}">
                <a16:creationId xmlns:a16="http://schemas.microsoft.com/office/drawing/2014/main" id="{33252361-AD3B-4CB6-8501-A596E3A3C345}"/>
              </a:ext>
            </a:extLst>
          </p:cNvPr>
          <p:cNvSpPr txBox="1">
            <a:spLocks noChangeArrowheads="1"/>
          </p:cNvSpPr>
          <p:nvPr/>
        </p:nvSpPr>
        <p:spPr bwMode="auto">
          <a:xfrm>
            <a:off x="533400" y="2133600"/>
            <a:ext cx="1828800" cy="409575"/>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3366"/>
                </a:solidFill>
              </a:rPr>
              <a:t>Purposes</a:t>
            </a:r>
          </a:p>
        </p:txBody>
      </p:sp>
      <p:sp>
        <p:nvSpPr>
          <p:cNvPr id="312334" name="Text Box 14">
            <a:extLst>
              <a:ext uri="{FF2B5EF4-FFF2-40B4-BE49-F238E27FC236}">
                <a16:creationId xmlns:a16="http://schemas.microsoft.com/office/drawing/2014/main" id="{9D872367-9271-47AE-9067-1BC387D167C2}"/>
              </a:ext>
            </a:extLst>
          </p:cNvPr>
          <p:cNvSpPr txBox="1">
            <a:spLocks noChangeArrowheads="1"/>
          </p:cNvSpPr>
          <p:nvPr/>
        </p:nvSpPr>
        <p:spPr bwMode="auto">
          <a:xfrm>
            <a:off x="2362200" y="2133600"/>
            <a:ext cx="6248400" cy="1476375"/>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sz="2000">
                <a:solidFill>
                  <a:srgbClr val="003366"/>
                </a:solidFill>
              </a:rPr>
              <a:t>Identify unmet needs &amp; develop a plan to meet them, including program procedures &amp; position descriptions</a:t>
            </a:r>
          </a:p>
          <a:p>
            <a:pPr>
              <a:spcBef>
                <a:spcPct val="50000"/>
              </a:spcBef>
            </a:pPr>
            <a:endParaRPr lang="en-US" altLang="en-US" sz="2000">
              <a:solidFill>
                <a:srgbClr val="003366"/>
              </a:solidFill>
            </a:endParaRPr>
          </a:p>
        </p:txBody>
      </p:sp>
      <p:sp>
        <p:nvSpPr>
          <p:cNvPr id="312335" name="Text Box 15">
            <a:extLst>
              <a:ext uri="{FF2B5EF4-FFF2-40B4-BE49-F238E27FC236}">
                <a16:creationId xmlns:a16="http://schemas.microsoft.com/office/drawing/2014/main" id="{294AE3DE-E21C-49D2-B861-58720ED54B5A}"/>
              </a:ext>
            </a:extLst>
          </p:cNvPr>
          <p:cNvSpPr txBox="1">
            <a:spLocks noChangeArrowheads="1"/>
          </p:cNvSpPr>
          <p:nvPr/>
        </p:nvSpPr>
        <p:spPr bwMode="auto">
          <a:xfrm>
            <a:off x="533400" y="3200400"/>
            <a:ext cx="1828800" cy="409575"/>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3366"/>
                </a:solidFill>
              </a:rPr>
              <a:t>Tools</a:t>
            </a:r>
          </a:p>
        </p:txBody>
      </p:sp>
      <p:sp>
        <p:nvSpPr>
          <p:cNvPr id="312336" name="Text Box 16">
            <a:extLst>
              <a:ext uri="{FF2B5EF4-FFF2-40B4-BE49-F238E27FC236}">
                <a16:creationId xmlns:a16="http://schemas.microsoft.com/office/drawing/2014/main" id="{C196F83A-8E57-41E0-9AD3-B9C27EA8F887}"/>
              </a:ext>
            </a:extLst>
          </p:cNvPr>
          <p:cNvSpPr txBox="1">
            <a:spLocks noChangeArrowheads="1"/>
          </p:cNvSpPr>
          <p:nvPr/>
        </p:nvSpPr>
        <p:spPr bwMode="auto">
          <a:xfrm>
            <a:off x="2362200" y="3200400"/>
            <a:ext cx="6248400" cy="2940050"/>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sz="2000">
                <a:solidFill>
                  <a:srgbClr val="003366"/>
                </a:solidFill>
              </a:rPr>
              <a:t>Conduct interviews &amp; brainstorming sessions</a:t>
            </a:r>
          </a:p>
          <a:p>
            <a:pPr lvl="1">
              <a:spcBef>
                <a:spcPct val="50000"/>
              </a:spcBef>
              <a:buFont typeface="Wingdings" panose="05000000000000000000" pitchFamily="2" charset="2"/>
              <a:buChar char="v"/>
            </a:pPr>
            <a:r>
              <a:rPr lang="en-US" altLang="en-US" sz="1200">
                <a:solidFill>
                  <a:srgbClr val="003366"/>
                </a:solidFill>
              </a:rPr>
              <a:t>Have a wide variety of participants</a:t>
            </a:r>
          </a:p>
          <a:p>
            <a:pPr lvl="1">
              <a:spcBef>
                <a:spcPct val="50000"/>
              </a:spcBef>
              <a:buFont typeface="Wingdings" panose="05000000000000000000" pitchFamily="2" charset="2"/>
              <a:buChar char="v"/>
            </a:pPr>
            <a:r>
              <a:rPr lang="en-US" altLang="en-US" sz="1200">
                <a:solidFill>
                  <a:srgbClr val="003366"/>
                </a:solidFill>
              </a:rPr>
              <a:t>Look for new ideas as well as previous failures and successes </a:t>
            </a:r>
          </a:p>
          <a:p>
            <a:pPr>
              <a:spcBef>
                <a:spcPct val="50000"/>
              </a:spcBef>
              <a:buFontTx/>
              <a:buChar char="•"/>
            </a:pPr>
            <a:r>
              <a:rPr lang="en-US" altLang="en-US" sz="2000">
                <a:solidFill>
                  <a:srgbClr val="003366"/>
                </a:solidFill>
              </a:rPr>
              <a:t>Review existing volunteer programs &amp; strategic plan</a:t>
            </a:r>
          </a:p>
          <a:p>
            <a:pPr>
              <a:spcBef>
                <a:spcPct val="50000"/>
              </a:spcBef>
              <a:buFontTx/>
              <a:buChar char="•"/>
            </a:pPr>
            <a:r>
              <a:rPr lang="en-US" altLang="en-US" sz="2000">
                <a:solidFill>
                  <a:srgbClr val="003366"/>
                </a:solidFill>
              </a:rPr>
              <a:t>Talk to other Fire Corps programs</a:t>
            </a:r>
          </a:p>
          <a:p>
            <a:pPr>
              <a:spcBef>
                <a:spcPct val="50000"/>
              </a:spcBef>
              <a:buFontTx/>
              <a:buChar char="•"/>
            </a:pPr>
            <a:r>
              <a:rPr lang="en-US" altLang="en-US" sz="2000">
                <a:solidFill>
                  <a:srgbClr val="003366"/>
                </a:solidFill>
              </a:rPr>
              <a:t>Consult with a human resources professional about position description format and contents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4370" name="Rectangle 2">
            <a:extLst>
              <a:ext uri="{FF2B5EF4-FFF2-40B4-BE49-F238E27FC236}">
                <a16:creationId xmlns:a16="http://schemas.microsoft.com/office/drawing/2014/main" id="{D45A3B10-4CB9-4AEC-9A40-38DCC876FBF2}"/>
              </a:ext>
            </a:extLst>
          </p:cNvPr>
          <p:cNvSpPr>
            <a:spLocks noGrp="1" noChangeArrowheads="1"/>
          </p:cNvSpPr>
          <p:nvPr>
            <p:ph type="title"/>
          </p:nvPr>
        </p:nvSpPr>
        <p:spPr>
          <a:xfrm>
            <a:off x="457200" y="277813"/>
            <a:ext cx="8229600" cy="942975"/>
          </a:xfrm>
        </p:spPr>
        <p:txBody>
          <a:bodyPr/>
          <a:lstStyle/>
          <a:p>
            <a:r>
              <a:rPr lang="en-US" altLang="en-US" sz="5000" b="1">
                <a:solidFill>
                  <a:schemeClr val="tx1"/>
                </a:solidFill>
              </a:rPr>
              <a:t>Step Four</a:t>
            </a:r>
          </a:p>
        </p:txBody>
      </p:sp>
      <p:sp>
        <p:nvSpPr>
          <p:cNvPr id="314374" name="Text Box 6">
            <a:extLst>
              <a:ext uri="{FF2B5EF4-FFF2-40B4-BE49-F238E27FC236}">
                <a16:creationId xmlns:a16="http://schemas.microsoft.com/office/drawing/2014/main" id="{BB08ACAC-FE8F-4A79-AC7F-C6338B086EB1}"/>
              </a:ext>
            </a:extLst>
          </p:cNvPr>
          <p:cNvSpPr txBox="1">
            <a:spLocks noChangeArrowheads="1"/>
          </p:cNvSpPr>
          <p:nvPr/>
        </p:nvSpPr>
        <p:spPr bwMode="auto">
          <a:xfrm>
            <a:off x="914400" y="1600200"/>
            <a:ext cx="1828800" cy="409575"/>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solidFill>
                  <a:srgbClr val="003366"/>
                </a:solidFill>
              </a:rPr>
              <a:t>Step Four</a:t>
            </a:r>
          </a:p>
        </p:txBody>
      </p:sp>
      <p:sp>
        <p:nvSpPr>
          <p:cNvPr id="314379" name="Text Box 11">
            <a:extLst>
              <a:ext uri="{FF2B5EF4-FFF2-40B4-BE49-F238E27FC236}">
                <a16:creationId xmlns:a16="http://schemas.microsoft.com/office/drawing/2014/main" id="{174D0596-23B7-4952-A404-D64A95BBF3AF}"/>
              </a:ext>
            </a:extLst>
          </p:cNvPr>
          <p:cNvSpPr txBox="1">
            <a:spLocks noChangeArrowheads="1"/>
          </p:cNvSpPr>
          <p:nvPr/>
        </p:nvSpPr>
        <p:spPr bwMode="auto">
          <a:xfrm>
            <a:off x="2743200" y="1600200"/>
            <a:ext cx="5715000" cy="409575"/>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solidFill>
                  <a:srgbClr val="003366"/>
                </a:solidFill>
              </a:rPr>
              <a:t>Imagine the unexpected</a:t>
            </a:r>
          </a:p>
        </p:txBody>
      </p:sp>
      <p:sp>
        <p:nvSpPr>
          <p:cNvPr id="314381" name="Text Box 13">
            <a:extLst>
              <a:ext uri="{FF2B5EF4-FFF2-40B4-BE49-F238E27FC236}">
                <a16:creationId xmlns:a16="http://schemas.microsoft.com/office/drawing/2014/main" id="{B5219522-1886-4FA1-8460-837BA56C51CE}"/>
              </a:ext>
            </a:extLst>
          </p:cNvPr>
          <p:cNvSpPr txBox="1">
            <a:spLocks noChangeArrowheads="1"/>
          </p:cNvSpPr>
          <p:nvPr/>
        </p:nvSpPr>
        <p:spPr bwMode="auto">
          <a:xfrm>
            <a:off x="914400" y="2133600"/>
            <a:ext cx="1828800" cy="866775"/>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3366"/>
                </a:solidFill>
              </a:rPr>
              <a:t>Purpose</a:t>
            </a:r>
          </a:p>
          <a:p>
            <a:pPr>
              <a:spcBef>
                <a:spcPct val="50000"/>
              </a:spcBef>
            </a:pPr>
            <a:endParaRPr lang="en-US" altLang="en-US" sz="2000">
              <a:solidFill>
                <a:srgbClr val="003366"/>
              </a:solidFill>
            </a:endParaRPr>
          </a:p>
        </p:txBody>
      </p:sp>
      <p:sp>
        <p:nvSpPr>
          <p:cNvPr id="314383" name="Text Box 15">
            <a:extLst>
              <a:ext uri="{FF2B5EF4-FFF2-40B4-BE49-F238E27FC236}">
                <a16:creationId xmlns:a16="http://schemas.microsoft.com/office/drawing/2014/main" id="{7E9757CA-CEC7-410F-8889-980F115DA792}"/>
              </a:ext>
            </a:extLst>
          </p:cNvPr>
          <p:cNvSpPr txBox="1">
            <a:spLocks noChangeArrowheads="1"/>
          </p:cNvSpPr>
          <p:nvPr/>
        </p:nvSpPr>
        <p:spPr bwMode="auto">
          <a:xfrm>
            <a:off x="914400" y="2590800"/>
            <a:ext cx="1828800" cy="409575"/>
          </a:xfrm>
          <a:prstGeom prst="rect">
            <a:avLst/>
          </a:prstGeom>
          <a:solidFill>
            <a:srgbClr val="BFF3F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3366"/>
                </a:solidFill>
              </a:rPr>
              <a:t>Tools</a:t>
            </a:r>
          </a:p>
        </p:txBody>
      </p:sp>
      <p:sp>
        <p:nvSpPr>
          <p:cNvPr id="314385" name="Text Box 17">
            <a:extLst>
              <a:ext uri="{FF2B5EF4-FFF2-40B4-BE49-F238E27FC236}">
                <a16:creationId xmlns:a16="http://schemas.microsoft.com/office/drawing/2014/main" id="{B49927FF-397C-4D5A-BD3F-D1F50328C8E4}"/>
              </a:ext>
            </a:extLst>
          </p:cNvPr>
          <p:cNvSpPr txBox="1">
            <a:spLocks noChangeArrowheads="1"/>
          </p:cNvSpPr>
          <p:nvPr/>
        </p:nvSpPr>
        <p:spPr bwMode="auto">
          <a:xfrm>
            <a:off x="2743200" y="2133600"/>
            <a:ext cx="5715000" cy="866775"/>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sz="2000">
                <a:solidFill>
                  <a:srgbClr val="003366"/>
                </a:solidFill>
              </a:rPr>
              <a:t>Identify &amp; prioritize unexpected results</a:t>
            </a:r>
          </a:p>
          <a:p>
            <a:pPr>
              <a:spcBef>
                <a:spcPct val="50000"/>
              </a:spcBef>
              <a:buFontTx/>
              <a:buChar char="•"/>
            </a:pPr>
            <a:endParaRPr lang="en-US" altLang="en-US" sz="2000">
              <a:solidFill>
                <a:srgbClr val="003366"/>
              </a:solidFill>
            </a:endParaRPr>
          </a:p>
        </p:txBody>
      </p:sp>
      <p:sp>
        <p:nvSpPr>
          <p:cNvPr id="314386" name="Text Box 18">
            <a:extLst>
              <a:ext uri="{FF2B5EF4-FFF2-40B4-BE49-F238E27FC236}">
                <a16:creationId xmlns:a16="http://schemas.microsoft.com/office/drawing/2014/main" id="{C90F60B9-6CCF-4E6B-A676-FF4E278996C0}"/>
              </a:ext>
            </a:extLst>
          </p:cNvPr>
          <p:cNvSpPr txBox="1">
            <a:spLocks noChangeArrowheads="1"/>
          </p:cNvSpPr>
          <p:nvPr/>
        </p:nvSpPr>
        <p:spPr bwMode="auto">
          <a:xfrm>
            <a:off x="2743200" y="2590800"/>
            <a:ext cx="5715000" cy="3856038"/>
          </a:xfrm>
          <a:prstGeom prst="rect">
            <a:avLst/>
          </a:prstGeom>
          <a:solidFill>
            <a:schemeClr val="tx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sz="2000">
                <a:solidFill>
                  <a:srgbClr val="003366"/>
                </a:solidFill>
              </a:rPr>
              <a:t>Analyze planned activities, position descriptions,</a:t>
            </a:r>
            <a:r>
              <a:rPr lang="en-US" altLang="en-US"/>
              <a:t> </a:t>
            </a:r>
            <a:r>
              <a:rPr lang="en-US" altLang="en-US" sz="2000">
                <a:solidFill>
                  <a:srgbClr val="003366"/>
                </a:solidFill>
              </a:rPr>
              <a:t>program procedures, &amp; prior incidents and losses for possible:</a:t>
            </a:r>
          </a:p>
          <a:p>
            <a:pPr lvl="1">
              <a:spcBef>
                <a:spcPct val="50000"/>
              </a:spcBef>
              <a:buFont typeface="Wingdings" panose="05000000000000000000" pitchFamily="2" charset="2"/>
              <a:buChar char="v"/>
            </a:pPr>
            <a:r>
              <a:rPr lang="en-US" altLang="en-US" sz="1200">
                <a:solidFill>
                  <a:srgbClr val="003366"/>
                </a:solidFill>
              </a:rPr>
              <a:t>Bodily injuries, illnesses &amp; death </a:t>
            </a:r>
          </a:p>
          <a:p>
            <a:pPr lvl="1">
              <a:spcBef>
                <a:spcPct val="50000"/>
              </a:spcBef>
              <a:buFont typeface="Wingdings" panose="05000000000000000000" pitchFamily="2" charset="2"/>
              <a:buChar char="v"/>
            </a:pPr>
            <a:r>
              <a:rPr lang="en-US" altLang="en-US" sz="1200">
                <a:solidFill>
                  <a:srgbClr val="003366"/>
                </a:solidFill>
              </a:rPr>
              <a:t>Property damage</a:t>
            </a:r>
          </a:p>
          <a:p>
            <a:pPr lvl="1">
              <a:spcBef>
                <a:spcPct val="50000"/>
              </a:spcBef>
              <a:buFont typeface="Wingdings" panose="05000000000000000000" pitchFamily="2" charset="2"/>
              <a:buChar char="v"/>
            </a:pPr>
            <a:r>
              <a:rPr lang="en-US" altLang="en-US" sz="1200">
                <a:solidFill>
                  <a:srgbClr val="003366"/>
                </a:solidFill>
              </a:rPr>
              <a:t>Disclosure of confidential information</a:t>
            </a:r>
          </a:p>
          <a:p>
            <a:pPr lvl="1">
              <a:spcBef>
                <a:spcPct val="50000"/>
              </a:spcBef>
              <a:buFont typeface="Wingdings" panose="05000000000000000000" pitchFamily="2" charset="2"/>
              <a:buChar char="v"/>
            </a:pPr>
            <a:r>
              <a:rPr lang="en-US" altLang="en-US" sz="1200">
                <a:solidFill>
                  <a:srgbClr val="003366"/>
                </a:solidFill>
              </a:rPr>
              <a:t>Invasion of privacy</a:t>
            </a:r>
          </a:p>
          <a:p>
            <a:pPr lvl="1">
              <a:spcBef>
                <a:spcPct val="50000"/>
              </a:spcBef>
              <a:buFont typeface="Wingdings" panose="05000000000000000000" pitchFamily="2" charset="2"/>
              <a:buChar char="v"/>
            </a:pPr>
            <a:r>
              <a:rPr lang="en-US" altLang="en-US" sz="1200">
                <a:solidFill>
                  <a:srgbClr val="003366"/>
                </a:solidFill>
              </a:rPr>
              <a:t>Harassment (sexual or other)</a:t>
            </a:r>
          </a:p>
          <a:p>
            <a:pPr lvl="1">
              <a:spcBef>
                <a:spcPct val="50000"/>
              </a:spcBef>
              <a:buFont typeface="Wingdings" panose="05000000000000000000" pitchFamily="2" charset="2"/>
              <a:buChar char="v"/>
            </a:pPr>
            <a:r>
              <a:rPr lang="en-US" altLang="en-US" sz="1200">
                <a:solidFill>
                  <a:srgbClr val="003366"/>
                </a:solidFill>
              </a:rPr>
              <a:t>Wrongful discrimination</a:t>
            </a:r>
          </a:p>
          <a:p>
            <a:pPr lvl="1">
              <a:spcBef>
                <a:spcPct val="50000"/>
              </a:spcBef>
              <a:buFont typeface="Wingdings" panose="05000000000000000000" pitchFamily="2" charset="2"/>
              <a:buChar char="v"/>
            </a:pPr>
            <a:r>
              <a:rPr lang="en-US" altLang="en-US" sz="1200">
                <a:solidFill>
                  <a:srgbClr val="003366"/>
                </a:solidFill>
              </a:rPr>
              <a:t>False arrest or imprisonment</a:t>
            </a:r>
          </a:p>
          <a:p>
            <a:pPr lvl="1">
              <a:spcBef>
                <a:spcPct val="50000"/>
              </a:spcBef>
              <a:buFont typeface="Wingdings" panose="05000000000000000000" pitchFamily="2" charset="2"/>
              <a:buChar char="v"/>
            </a:pPr>
            <a:r>
              <a:rPr lang="en-US" altLang="en-US" sz="1200">
                <a:solidFill>
                  <a:srgbClr val="003366"/>
                </a:solidFill>
              </a:rPr>
              <a:t>Defamation (libel or slander)</a:t>
            </a:r>
          </a:p>
          <a:p>
            <a:pPr>
              <a:buFontTx/>
              <a:buChar char="•"/>
            </a:pPr>
            <a:r>
              <a:rPr lang="en-US" altLang="en-US">
                <a:solidFill>
                  <a:srgbClr val="003366"/>
                </a:solidFill>
              </a:rPr>
              <a:t>Prioritize based on consequences</a:t>
            </a:r>
          </a:p>
          <a:p>
            <a:pPr lvl="1">
              <a:buFontTx/>
              <a:buChar char="•"/>
            </a:pPr>
            <a:r>
              <a:rPr lang="en-US" altLang="en-US" sz="1200">
                <a:solidFill>
                  <a:srgbClr val="003366"/>
                </a:solidFill>
              </a:rPr>
              <a:t>Frequency (How often will the negative outcome occur?)</a:t>
            </a:r>
          </a:p>
          <a:p>
            <a:pPr lvl="1">
              <a:buFontTx/>
              <a:buChar char="•"/>
            </a:pPr>
            <a:r>
              <a:rPr lang="en-US" altLang="en-US" sz="1200">
                <a:solidFill>
                  <a:srgbClr val="003366"/>
                </a:solidFill>
              </a:rPr>
              <a:t>Severity (How “costly” will the outcome be?)</a:t>
            </a:r>
          </a:p>
        </p:txBody>
      </p:sp>
    </p:spTree>
  </p:cSld>
  <p:clrMapOvr>
    <a:masterClrMapping/>
  </p:clrMapOvr>
</p:sld>
</file>

<file path=ppt/theme/theme1.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27379</TotalTime>
  <Words>4109</Words>
  <Application>Microsoft Office PowerPoint</Application>
  <PresentationFormat>On-screen Show (4:3)</PresentationFormat>
  <Paragraphs>335</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Times New Roman</vt:lpstr>
      <vt:lpstr>Verdana</vt:lpstr>
      <vt:lpstr>Wingdings</vt:lpstr>
      <vt:lpstr>Arial Narrow</vt:lpstr>
      <vt:lpstr>Cliff</vt:lpstr>
      <vt:lpstr> Managing the Unexpected in Fire Corps Activities </vt:lpstr>
      <vt:lpstr>What is “the unexpected”? </vt:lpstr>
      <vt:lpstr>Negative Consequences</vt:lpstr>
      <vt:lpstr>Benefits of Managing the Unexpected</vt:lpstr>
      <vt:lpstr>Five Steps to  Manage the Unexpected</vt:lpstr>
      <vt:lpstr>Step One</vt:lpstr>
      <vt:lpstr>Step Two</vt:lpstr>
      <vt:lpstr>Step Three</vt:lpstr>
      <vt:lpstr>Step Four</vt:lpstr>
      <vt:lpstr>Step Five</vt:lpstr>
      <vt:lpstr>Strategies</vt:lpstr>
      <vt:lpstr>Strategies</vt:lpstr>
      <vt:lpstr>Strategies</vt:lpstr>
      <vt:lpstr>Strategies</vt:lpstr>
      <vt:lpstr>Strategies</vt:lpstr>
      <vt:lpstr>Maintaining the Momentum</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dc:creator>
  <cp:lastModifiedBy>Kimberly Quiros</cp:lastModifiedBy>
  <cp:revision>169</cp:revision>
  <dcterms:created xsi:type="dcterms:W3CDTF">2006-07-11T16:30:17Z</dcterms:created>
  <dcterms:modified xsi:type="dcterms:W3CDTF">2020-07-16T17:38:41Z</dcterms:modified>
</cp:coreProperties>
</file>