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heme/themeOverride1.xml" ContentType="application/vnd.openxmlformats-officedocument.themeOverr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738" r:id="rId3"/>
  </p:sldMasterIdLst>
  <p:notesMasterIdLst>
    <p:notesMasterId r:id="rId25"/>
  </p:notesMasterIdLst>
  <p:handoutMasterIdLst>
    <p:handoutMasterId r:id="rId26"/>
  </p:handoutMasterIdLst>
  <p:sldIdLst>
    <p:sldId id="275" r:id="rId4"/>
    <p:sldId id="282" r:id="rId5"/>
    <p:sldId id="257" r:id="rId6"/>
    <p:sldId id="258" r:id="rId7"/>
    <p:sldId id="259" r:id="rId8"/>
    <p:sldId id="260" r:id="rId9"/>
    <p:sldId id="261" r:id="rId10"/>
    <p:sldId id="281" r:id="rId11"/>
    <p:sldId id="266" r:id="rId12"/>
    <p:sldId id="287" r:id="rId13"/>
    <p:sldId id="268" r:id="rId14"/>
    <p:sldId id="288" r:id="rId15"/>
    <p:sldId id="277" r:id="rId16"/>
    <p:sldId id="283" r:id="rId17"/>
    <p:sldId id="269" r:id="rId18"/>
    <p:sldId id="284" r:id="rId19"/>
    <p:sldId id="270" r:id="rId20"/>
    <p:sldId id="285" r:id="rId21"/>
    <p:sldId id="271" r:id="rId22"/>
    <p:sldId id="286" r:id="rId23"/>
    <p:sldId id="274"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tt Hinds-Aldrich"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1328"/>
    <a:srgbClr val="1919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343" autoAdjust="0"/>
  </p:normalViewPr>
  <p:slideViewPr>
    <p:cSldViewPr>
      <p:cViewPr>
        <p:scale>
          <a:sx n="99" d="100"/>
          <a:sy n="99" d="100"/>
        </p:scale>
        <p:origin x="-376" y="-80"/>
      </p:cViewPr>
      <p:guideLst>
        <p:guide orient="horz" pos="2160"/>
        <p:guide orient="horz" pos="336"/>
        <p:guide orient="horz" pos="912"/>
        <p:guide pos="2880"/>
        <p:guide pos="432"/>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commentAuthors" Target="commentAuthors.xml"/><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7-24T12:13:13.575" idx="1">
    <p:pos x="10" y="10"/>
    <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Calibri" pitchFamily="34" charset="0"/>
                <a:ea typeface="MS PGothic" pitchFamily="34" charset="-128"/>
                <a:cs typeface="+mn-cs"/>
              </a:defRPr>
            </a:lvl1pPr>
          </a:lstStyle>
          <a:p>
            <a:pPr>
              <a:defRPr/>
            </a:pPr>
            <a:endParaRPr lang="en-US"/>
          </a:p>
        </p:txBody>
      </p:sp>
      <p:sp>
        <p:nvSpPr>
          <p:cNvPr id="53251"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fld id="{329C32E9-20E9-49FD-9E3C-F06FD4DE443C}" type="datetimeFigureOut">
              <a:rPr lang="en-US"/>
              <a:pPr>
                <a:defRPr/>
              </a:pPr>
              <a:t>2/22/16</a:t>
            </a:fld>
            <a:endParaRPr lang="en-US"/>
          </a:p>
        </p:txBody>
      </p:sp>
      <p:sp>
        <p:nvSpPr>
          <p:cNvPr id="53252"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Calibri" pitchFamily="34" charset="0"/>
                <a:ea typeface="MS PGothic" pitchFamily="34" charset="-128"/>
                <a:cs typeface="+mn-cs"/>
              </a:defRPr>
            </a:lvl1pPr>
          </a:lstStyle>
          <a:p>
            <a:pPr>
              <a:defRPr/>
            </a:pPr>
            <a:endParaRPr lang="en-US"/>
          </a:p>
        </p:txBody>
      </p:sp>
      <p:sp>
        <p:nvSpPr>
          <p:cNvPr id="53253"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BA6D7F77-2098-47B6-8131-CB76851042D7}" type="slidenum">
              <a:rPr lang="en-US"/>
              <a:pPr>
                <a:defRPr/>
              </a:pPr>
              <a:t>‹#›</a:t>
            </a:fld>
            <a:endParaRPr lang="en-US"/>
          </a:p>
        </p:txBody>
      </p:sp>
    </p:spTree>
    <p:extLst>
      <p:ext uri="{BB962C8B-B14F-4D97-AF65-F5344CB8AC3E}">
        <p14:creationId xmlns:p14="http://schemas.microsoft.com/office/powerpoint/2010/main" val="26879461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fld id="{FE113B06-8D43-4E49-8DF9-A68DB5935C44}" type="datetimeFigureOut">
              <a:rPr lang="en-US"/>
              <a:pPr>
                <a:defRPr/>
              </a:pPr>
              <a:t>2/22/16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2BA1C4E6-1776-4D2C-8B21-526BA8901DA9}" type="slidenum">
              <a:rPr lang="en-US"/>
              <a:pPr>
                <a:defRPr/>
              </a:pPr>
              <a:t>‹#›</a:t>
            </a:fld>
            <a:endParaRPr lang="en-US"/>
          </a:p>
        </p:txBody>
      </p:sp>
    </p:spTree>
    <p:extLst>
      <p:ext uri="{BB962C8B-B14F-4D97-AF65-F5344CB8AC3E}">
        <p14:creationId xmlns:p14="http://schemas.microsoft.com/office/powerpoint/2010/main" val="17281191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Customize the presentation by attaching a logo/badge</a:t>
            </a:r>
            <a:r>
              <a:rPr lang="en-US" baseline="0" dirty="0" smtClean="0"/>
              <a:t> </a:t>
            </a:r>
            <a:r>
              <a:rPr lang="en-US" dirty="0" smtClean="0"/>
              <a:t>in the area in the upper right. The slide notes provide</a:t>
            </a:r>
            <a:r>
              <a:rPr lang="en-US" baseline="0" dirty="0" smtClean="0"/>
              <a:t> </a:t>
            </a:r>
            <a:r>
              <a:rPr lang="en-US" dirty="0" smtClean="0"/>
              <a:t>context and additional information for the instructor.</a:t>
            </a:r>
            <a:r>
              <a:rPr lang="en-US" baseline="0" dirty="0" smtClean="0"/>
              <a:t> </a:t>
            </a:r>
            <a:r>
              <a:rPr lang="en-US" dirty="0" smtClean="0"/>
              <a:t>Alter the presentation to meet the department’s needs.</a:t>
            </a:r>
          </a:p>
        </p:txBody>
      </p:sp>
      <p:sp>
        <p:nvSpPr>
          <p:cNvPr id="3584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fld id="{9B9CA1FA-A99B-4D40-A789-7BD4FC214ED5}" type="slidenum">
              <a:rPr lang="en-US" smtClean="0"/>
              <a:pPr eaLnBrk="1" hangingPunct="1">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This video clip features Chief Ron </a:t>
            </a:r>
            <a:r>
              <a:rPr lang="en-US" dirty="0" err="1" smtClean="0"/>
              <a:t>Lindroth</a:t>
            </a:r>
            <a:r>
              <a:rPr lang="en-US" dirty="0" smtClean="0"/>
              <a:t> discussing the</a:t>
            </a:r>
            <a:r>
              <a:rPr lang="en-US" baseline="0" dirty="0" smtClean="0"/>
              <a:t> </a:t>
            </a:r>
            <a:r>
              <a:rPr lang="en-US" dirty="0" smtClean="0"/>
              <a:t>impact firefighter arson had on his former department in</a:t>
            </a:r>
            <a:r>
              <a:rPr lang="en-US" baseline="0" dirty="0" smtClean="0"/>
              <a:t> </a:t>
            </a:r>
            <a:r>
              <a:rPr lang="en-US" dirty="0" smtClean="0"/>
              <a:t>Livermore, CO.</a:t>
            </a:r>
          </a:p>
          <a:p>
            <a:endParaRPr lang="en-US" dirty="0" smtClean="0"/>
          </a:p>
          <a:p>
            <a:r>
              <a:rPr lang="en-US" dirty="0" smtClean="0"/>
              <a:t>Available online at: http://www.youtube.com/watch?v=ookg3F22y4o </a:t>
            </a:r>
          </a:p>
        </p:txBody>
      </p:sp>
      <p:sp>
        <p:nvSpPr>
          <p:cNvPr id="4506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fld id="{2DAF36C2-C5A6-4B4A-8A99-CB22D376A64B}" type="slidenum">
              <a:rPr lang="en-US" smtClean="0"/>
              <a:pPr eaLnBrk="1" hangingPunct="1">
                <a:defRPr/>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If someone sets a fire they are an arsonist—no questions.</a:t>
            </a:r>
            <a:r>
              <a:rPr lang="en-US" baseline="0" dirty="0" smtClean="0"/>
              <a:t> </a:t>
            </a:r>
            <a:r>
              <a:rPr lang="en-US" dirty="0" smtClean="0"/>
              <a:t>It doesn’t matter if was only a small fire, a vacant</a:t>
            </a:r>
            <a:r>
              <a:rPr lang="en-US" baseline="0" dirty="0" smtClean="0"/>
              <a:t> </a:t>
            </a:r>
            <a:r>
              <a:rPr lang="en-US" dirty="0" smtClean="0"/>
              <a:t>building, or no one seemed to care. A fire is a fire, and</a:t>
            </a:r>
            <a:r>
              <a:rPr lang="en-US" baseline="0" dirty="0" smtClean="0"/>
              <a:t> </a:t>
            </a:r>
            <a:r>
              <a:rPr lang="en-US" dirty="0" smtClean="0"/>
              <a:t>someone who sets fire is an arsonist. Those who set fires</a:t>
            </a:r>
            <a:r>
              <a:rPr lang="en-US" baseline="0" dirty="0" smtClean="0"/>
              <a:t> </a:t>
            </a:r>
            <a:r>
              <a:rPr lang="en-US" dirty="0" smtClean="0"/>
              <a:t>WILL be kicked out of the fire department and will never</a:t>
            </a:r>
            <a:r>
              <a:rPr lang="en-US" baseline="0" dirty="0" smtClean="0"/>
              <a:t> </a:t>
            </a:r>
            <a:r>
              <a:rPr lang="en-US" dirty="0" smtClean="0"/>
              <a:t>be allowed to join ever again—no exceptions.</a:t>
            </a:r>
            <a:r>
              <a:rPr lang="en-US" baseline="0" dirty="0" smtClean="0"/>
              <a:t> </a:t>
            </a:r>
            <a:r>
              <a:rPr lang="en-US" dirty="0" smtClean="0"/>
              <a:t>The </a:t>
            </a:r>
            <a:r>
              <a:rPr lang="en-US" dirty="0" err="1" smtClean="0"/>
              <a:t>firesetter</a:t>
            </a:r>
            <a:r>
              <a:rPr lang="en-US" dirty="0" smtClean="0"/>
              <a:t> will most likely be charged with a felony—</a:t>
            </a:r>
            <a:r>
              <a:rPr lang="en-US" baseline="0" dirty="0" smtClean="0"/>
              <a:t> </a:t>
            </a:r>
            <a:r>
              <a:rPr lang="en-US" dirty="0" smtClean="0"/>
              <a:t>the most serious type of crime. Being convicted of a felony</a:t>
            </a:r>
            <a:r>
              <a:rPr lang="en-US" baseline="0" dirty="0" smtClean="0"/>
              <a:t> </a:t>
            </a:r>
            <a:r>
              <a:rPr lang="en-US" dirty="0" smtClean="0"/>
              <a:t>will require prison time. Firefighter arsonists are often</a:t>
            </a:r>
            <a:r>
              <a:rPr lang="en-US" baseline="0" dirty="0" smtClean="0"/>
              <a:t> </a:t>
            </a:r>
            <a:r>
              <a:rPr lang="en-US" dirty="0" smtClean="0"/>
              <a:t>sentenced for more than 10 years in prison because judges</a:t>
            </a:r>
            <a:r>
              <a:rPr lang="en-US" baseline="0" dirty="0" smtClean="0"/>
              <a:t> </a:t>
            </a:r>
            <a:r>
              <a:rPr lang="en-US" dirty="0" smtClean="0"/>
              <a:t>feel the crime is particularly heinous.</a:t>
            </a:r>
            <a:r>
              <a:rPr lang="en-US" baseline="0" dirty="0" smtClean="0"/>
              <a:t> </a:t>
            </a:r>
            <a:r>
              <a:rPr lang="en-US" dirty="0" smtClean="0"/>
              <a:t>Convicted felons give up a number of rights. They cannot</a:t>
            </a:r>
            <a:r>
              <a:rPr lang="en-US" baseline="0" dirty="0" smtClean="0"/>
              <a:t> </a:t>
            </a:r>
            <a:r>
              <a:rPr lang="en-US" dirty="0" smtClean="0"/>
              <a:t>vote or hold any elected office. They cannot own, possess,</a:t>
            </a:r>
            <a:r>
              <a:rPr lang="en-US" baseline="0" dirty="0" smtClean="0"/>
              <a:t> </a:t>
            </a:r>
            <a:r>
              <a:rPr lang="en-US" dirty="0" smtClean="0"/>
              <a:t>or use a firearm. Felons are also barred from many jobs</a:t>
            </a:r>
            <a:r>
              <a:rPr lang="en-US" baseline="0" dirty="0" smtClean="0"/>
              <a:t> </a:t>
            </a:r>
            <a:r>
              <a:rPr lang="en-US" dirty="0" smtClean="0"/>
              <a:t>and employers may be unwilling to hire individuals with a</a:t>
            </a:r>
            <a:r>
              <a:rPr lang="en-US" baseline="0" dirty="0" smtClean="0"/>
              <a:t> </a:t>
            </a:r>
            <a:r>
              <a:rPr lang="en-US" dirty="0" smtClean="0"/>
              <a:t>criminal record.</a:t>
            </a:r>
          </a:p>
        </p:txBody>
      </p:sp>
      <p:sp>
        <p:nvSpPr>
          <p:cNvPr id="4608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fld id="{660DEAAE-CA1D-4338-B49A-8E028D363B99}" type="slidenum">
              <a:rPr lang="en-US" smtClean="0"/>
              <a:pPr eaLnBrk="1" hangingPunct="1">
                <a:defRPr/>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audio file features Alcohol, Tobacco, Firearms,</a:t>
            </a:r>
            <a:r>
              <a:rPr lang="en-US" baseline="0" dirty="0" smtClean="0"/>
              <a:t> </a:t>
            </a:r>
            <a:r>
              <a:rPr lang="en-US" dirty="0" smtClean="0"/>
              <a:t>and Explosives Special Agent Dan Hebert detailing his</a:t>
            </a:r>
            <a:r>
              <a:rPr lang="en-US" baseline="0" dirty="0" smtClean="0"/>
              <a:t> </a:t>
            </a:r>
            <a:r>
              <a:rPr lang="en-US" dirty="0" smtClean="0"/>
              <a:t>experience working on firefighter arson cases.</a:t>
            </a:r>
          </a:p>
          <a:p>
            <a:endParaRPr lang="en-US" dirty="0" smtClean="0"/>
          </a:p>
          <a:p>
            <a:r>
              <a:rPr lang="en-US" dirty="0" smtClean="0"/>
              <a:t>Available online</a:t>
            </a:r>
            <a:r>
              <a:rPr lang="en-US" baseline="0" dirty="0" smtClean="0"/>
              <a:t> at: http://www.youtube.com/watch?v=7517bf7xAdk </a:t>
            </a:r>
            <a:endParaRPr lang="en-US" dirty="0"/>
          </a:p>
        </p:txBody>
      </p:sp>
      <p:sp>
        <p:nvSpPr>
          <p:cNvPr id="4" name="Slide Number Placeholder 3"/>
          <p:cNvSpPr>
            <a:spLocks noGrp="1"/>
          </p:cNvSpPr>
          <p:nvPr>
            <p:ph type="sldNum" sz="quarter" idx="10"/>
          </p:nvPr>
        </p:nvSpPr>
        <p:spPr/>
        <p:txBody>
          <a:bodyPr/>
          <a:lstStyle/>
          <a:p>
            <a:fld id="{639DC818-025B-4631-9B51-36D3AAFF6358}" type="slidenum">
              <a:rPr lang="en-US">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21801804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Many people, including firefighters, are often unaware</a:t>
            </a:r>
            <a:r>
              <a:rPr lang="en-US" baseline="0" dirty="0" smtClean="0"/>
              <a:t> </a:t>
            </a:r>
            <a:r>
              <a:rPr lang="en-US" dirty="0" smtClean="0"/>
              <a:t>that laws can apply to any person who participated in a</a:t>
            </a:r>
            <a:r>
              <a:rPr lang="en-US" baseline="0" dirty="0" smtClean="0"/>
              <a:t> </a:t>
            </a:r>
            <a:r>
              <a:rPr lang="en-US" dirty="0" smtClean="0"/>
              <a:t>crime—even if they were not the main offender. In other</a:t>
            </a:r>
            <a:r>
              <a:rPr lang="en-US" baseline="0" dirty="0" smtClean="0"/>
              <a:t> </a:t>
            </a:r>
            <a:r>
              <a:rPr lang="en-US" dirty="0" smtClean="0"/>
              <a:t>words, if a firefighter knowingly drives another firefighter</a:t>
            </a:r>
            <a:r>
              <a:rPr lang="en-US" baseline="0" dirty="0" smtClean="0"/>
              <a:t> </a:t>
            </a:r>
            <a:r>
              <a:rPr lang="en-US" dirty="0" smtClean="0"/>
              <a:t>to set a fire - even if they stay in the car and don’t actively</a:t>
            </a:r>
            <a:r>
              <a:rPr lang="en-US" baseline="0" dirty="0" smtClean="0"/>
              <a:t> </a:t>
            </a:r>
            <a:r>
              <a:rPr lang="en-US" dirty="0" smtClean="0"/>
              <a:t>participate - they can still be charged with arson and sent</a:t>
            </a:r>
            <a:r>
              <a:rPr lang="en-US" baseline="0" dirty="0" smtClean="0"/>
              <a:t> </a:t>
            </a:r>
            <a:r>
              <a:rPr lang="en-US" dirty="0" smtClean="0"/>
              <a:t>to prison. There is no such thing as a minor role in setting</a:t>
            </a:r>
            <a:r>
              <a:rPr lang="en-US" baseline="0" dirty="0" smtClean="0"/>
              <a:t> </a:t>
            </a:r>
            <a:r>
              <a:rPr lang="en-US" dirty="0" smtClean="0"/>
              <a:t>a fire.</a:t>
            </a:r>
          </a:p>
        </p:txBody>
      </p:sp>
      <p:sp>
        <p:nvSpPr>
          <p:cNvPr id="4710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fld id="{E4C48596-2229-4662-BC91-2415936ECA06}" type="slidenum">
              <a:rPr lang="en-US" smtClean="0"/>
              <a:pPr eaLnBrk="1" hangingPunct="1">
                <a:defRPr/>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Any participation in setting fires or the failure to report a</a:t>
            </a:r>
            <a:r>
              <a:rPr lang="en-US" baseline="0" dirty="0" smtClean="0"/>
              <a:t> </a:t>
            </a:r>
            <a:r>
              <a:rPr lang="en-US" dirty="0" smtClean="0"/>
              <a:t>known arsonist, can result in charges and/or jail time.</a:t>
            </a:r>
          </a:p>
        </p:txBody>
      </p:sp>
      <p:sp>
        <p:nvSpPr>
          <p:cNvPr id="4813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fld id="{6DB4D737-326A-4522-9453-32E2C5DC276B}" type="slidenum">
              <a:rPr lang="en-US" smtClean="0"/>
              <a:pPr eaLnBrk="1" hangingPunct="1">
                <a:defRPr/>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Education focusing on the seriousness and repercussions</a:t>
            </a:r>
            <a:r>
              <a:rPr lang="en-US" baseline="0" dirty="0" smtClean="0"/>
              <a:t> </a:t>
            </a:r>
            <a:r>
              <a:rPr lang="en-US" dirty="0" smtClean="0"/>
              <a:t>of arson along with honesty about call volume are some</a:t>
            </a:r>
            <a:r>
              <a:rPr lang="en-US" baseline="0" dirty="0" smtClean="0"/>
              <a:t> </a:t>
            </a:r>
            <a:r>
              <a:rPr lang="en-US" dirty="0" smtClean="0"/>
              <a:t>of the best ways to prevent firefighter arson. Recruits and</a:t>
            </a:r>
            <a:r>
              <a:rPr lang="en-US" baseline="0" dirty="0" smtClean="0"/>
              <a:t> </a:t>
            </a:r>
            <a:r>
              <a:rPr lang="en-US" dirty="0" smtClean="0"/>
              <a:t>department members need to be aware of what constitutes</a:t>
            </a:r>
            <a:r>
              <a:rPr lang="en-US" baseline="0" dirty="0" smtClean="0"/>
              <a:t> </a:t>
            </a:r>
            <a:r>
              <a:rPr lang="en-US" dirty="0" smtClean="0"/>
              <a:t>arson and how arsonists are prosecuted within their state.</a:t>
            </a:r>
            <a:r>
              <a:rPr lang="en-US" baseline="0" dirty="0" smtClean="0"/>
              <a:t> </a:t>
            </a:r>
            <a:r>
              <a:rPr lang="en-US" dirty="0" smtClean="0"/>
              <a:t>Young firefighters may not be aware that in most states</a:t>
            </a:r>
            <a:r>
              <a:rPr lang="en-US" baseline="0" dirty="0" smtClean="0"/>
              <a:t> </a:t>
            </a:r>
            <a:r>
              <a:rPr lang="en-US" dirty="0" smtClean="0"/>
              <a:t>a structure does not have to burn for there to be grounds</a:t>
            </a:r>
            <a:r>
              <a:rPr lang="en-US" baseline="0" dirty="0" smtClean="0"/>
              <a:t> </a:t>
            </a:r>
            <a:r>
              <a:rPr lang="en-US" dirty="0" smtClean="0"/>
              <a:t>for arson charges. Several states have statutes that can</a:t>
            </a:r>
            <a:r>
              <a:rPr lang="en-US" baseline="0" dirty="0" smtClean="0"/>
              <a:t> </a:t>
            </a:r>
            <a:r>
              <a:rPr lang="en-US" dirty="0" smtClean="0"/>
              <a:t>prosecute offenders for smoke damage, blistering, and the</a:t>
            </a:r>
            <a:r>
              <a:rPr lang="en-US" baseline="0" dirty="0" smtClean="0"/>
              <a:t> </a:t>
            </a:r>
            <a:r>
              <a:rPr lang="en-US" dirty="0" smtClean="0"/>
              <a:t>destruction of external surfaces. State statutes lay out the</a:t>
            </a:r>
            <a:r>
              <a:rPr lang="en-US" baseline="0" dirty="0" smtClean="0"/>
              <a:t> </a:t>
            </a:r>
            <a:r>
              <a:rPr lang="en-US" dirty="0" smtClean="0"/>
              <a:t>criteria for what is considered arson and can vary widely.</a:t>
            </a:r>
            <a:r>
              <a:rPr lang="en-US" baseline="0" dirty="0" smtClean="0"/>
              <a:t> </a:t>
            </a:r>
            <a:r>
              <a:rPr lang="en-US" dirty="0" smtClean="0"/>
              <a:t>Firefighters, especially young firefighters, should also</a:t>
            </a:r>
            <a:r>
              <a:rPr lang="en-US" baseline="0" dirty="0" smtClean="0"/>
              <a:t> </a:t>
            </a:r>
            <a:r>
              <a:rPr lang="en-US" dirty="0" smtClean="0"/>
              <a:t>be informed that if they are an accomplice (such as</a:t>
            </a:r>
            <a:r>
              <a:rPr lang="en-US" baseline="0" dirty="0" smtClean="0"/>
              <a:t> </a:t>
            </a:r>
            <a:r>
              <a:rPr lang="en-US" dirty="0" smtClean="0"/>
              <a:t>being a look out, driving the car, or even being aware of</a:t>
            </a:r>
            <a:r>
              <a:rPr lang="en-US" baseline="0" dirty="0" smtClean="0"/>
              <a:t> </a:t>
            </a:r>
            <a:r>
              <a:rPr lang="en-US" dirty="0" smtClean="0"/>
              <a:t>what is going on but not saying anything to the chief or</a:t>
            </a:r>
            <a:r>
              <a:rPr lang="en-US" baseline="0" dirty="0" smtClean="0"/>
              <a:t> </a:t>
            </a:r>
            <a:r>
              <a:rPr lang="en-US" dirty="0" smtClean="0"/>
              <a:t>commanding officers), they can be charged with arson and</a:t>
            </a:r>
            <a:r>
              <a:rPr lang="en-US" baseline="0" dirty="0" smtClean="0"/>
              <a:t> </a:t>
            </a:r>
            <a:r>
              <a:rPr lang="en-US" dirty="0" smtClean="0"/>
              <a:t>sent to prison.</a:t>
            </a:r>
            <a:r>
              <a:rPr lang="en-US" baseline="0" dirty="0" smtClean="0"/>
              <a:t> </a:t>
            </a:r>
            <a:r>
              <a:rPr lang="en-US" dirty="0" smtClean="0"/>
              <a:t>Firefighters or new recruits may be unaware of the</a:t>
            </a:r>
            <a:r>
              <a:rPr lang="en-US" baseline="0" dirty="0" smtClean="0"/>
              <a:t> </a:t>
            </a:r>
            <a:r>
              <a:rPr lang="en-US" dirty="0" smtClean="0"/>
              <a:t>severity of arson, especially if they are burning a low-risk</a:t>
            </a:r>
            <a:r>
              <a:rPr lang="en-US" baseline="0" dirty="0" smtClean="0"/>
              <a:t> </a:t>
            </a:r>
            <a:r>
              <a:rPr lang="en-US" dirty="0" smtClean="0"/>
              <a:t>target such as a dumpster or a vacant building. Some</a:t>
            </a:r>
            <a:r>
              <a:rPr lang="en-US" baseline="0" dirty="0" smtClean="0"/>
              <a:t> </a:t>
            </a:r>
            <a:r>
              <a:rPr lang="en-US" dirty="0" smtClean="0"/>
              <a:t>firefighters seem to set fires with good intentions, unaware</a:t>
            </a:r>
            <a:r>
              <a:rPr lang="en-US" baseline="0" dirty="0" smtClean="0"/>
              <a:t> </a:t>
            </a:r>
            <a:r>
              <a:rPr lang="en-US" dirty="0" smtClean="0"/>
              <a:t>that their actions can be prosecuted.</a:t>
            </a:r>
          </a:p>
        </p:txBody>
      </p:sp>
      <p:sp>
        <p:nvSpPr>
          <p:cNvPr id="4915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fld id="{A268B5F6-0DA9-4D1A-98AF-3B68F89574CD}" type="slidenum">
              <a:rPr lang="en-US" smtClean="0"/>
              <a:pPr eaLnBrk="1" hangingPunct="1">
                <a:defRPr/>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Firefighters have a responsibility to their department,</a:t>
            </a:r>
            <a:r>
              <a:rPr lang="en-US" baseline="0" dirty="0" smtClean="0"/>
              <a:t> </a:t>
            </a:r>
            <a:r>
              <a:rPr lang="en-US" dirty="0" smtClean="0"/>
              <a:t>community, and the fire service to speak up. Report</a:t>
            </a:r>
            <a:r>
              <a:rPr lang="en-US" baseline="0" dirty="0" smtClean="0"/>
              <a:t> </a:t>
            </a:r>
            <a:r>
              <a:rPr lang="en-US" dirty="0" smtClean="0"/>
              <a:t>suspicions anonymously if necessary.</a:t>
            </a:r>
          </a:p>
        </p:txBody>
      </p:sp>
      <p:sp>
        <p:nvSpPr>
          <p:cNvPr id="5018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fld id="{46D8C6A6-D7CE-4AC4-A70F-E72EA175525F}" type="slidenum">
              <a:rPr lang="en-US" smtClean="0"/>
              <a:pPr eaLnBrk="1" hangingPunct="1">
                <a:defRPr/>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Make sure department members are aware of instances</a:t>
            </a:r>
            <a:r>
              <a:rPr lang="en-US" baseline="0" dirty="0" smtClean="0"/>
              <a:t> </a:t>
            </a:r>
            <a:r>
              <a:rPr lang="en-US" dirty="0" smtClean="0"/>
              <a:t>when they can legally set fires. Outline the conditions</a:t>
            </a:r>
            <a:r>
              <a:rPr lang="en-US" baseline="0" dirty="0" smtClean="0"/>
              <a:t> </a:t>
            </a:r>
            <a:r>
              <a:rPr lang="en-US" dirty="0" smtClean="0"/>
              <a:t>that make </a:t>
            </a:r>
            <a:r>
              <a:rPr lang="en-US" dirty="0" err="1" smtClean="0"/>
              <a:t>firesetting</a:t>
            </a:r>
            <a:r>
              <a:rPr lang="en-US" dirty="0" smtClean="0"/>
              <a:t> acceptable. Firefighters need to</a:t>
            </a:r>
            <a:r>
              <a:rPr lang="en-US" baseline="0" dirty="0" smtClean="0"/>
              <a:t> </a:t>
            </a:r>
            <a:r>
              <a:rPr lang="en-US" dirty="0" smtClean="0"/>
              <a:t>have a clear understanding of department policies and</a:t>
            </a:r>
            <a:r>
              <a:rPr lang="en-US" baseline="0" dirty="0" smtClean="0"/>
              <a:t> </a:t>
            </a:r>
            <a:r>
              <a:rPr lang="en-US" dirty="0" smtClean="0"/>
              <a:t>procedures.</a:t>
            </a:r>
          </a:p>
        </p:txBody>
      </p:sp>
      <p:sp>
        <p:nvSpPr>
          <p:cNvPr id="5120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fld id="{666647D1-6F7B-493E-B079-00430BCE4779}" type="slidenum">
              <a:rPr lang="en-US" smtClean="0"/>
              <a:pPr eaLnBrk="1" hangingPunct="1">
                <a:defRPr/>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Make sure members have a clear understanding of the</a:t>
            </a:r>
            <a:r>
              <a:rPr lang="en-US" baseline="0" dirty="0" smtClean="0"/>
              <a:t> </a:t>
            </a:r>
            <a:r>
              <a:rPr lang="en-US" dirty="0" smtClean="0"/>
              <a:t>department’s prescribed burn plan or policies.</a:t>
            </a:r>
          </a:p>
        </p:txBody>
      </p:sp>
      <p:sp>
        <p:nvSpPr>
          <p:cNvPr id="5222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fld id="{9EA420FA-0E6C-4207-B51A-EFAF1EF9E07F}" type="slidenum">
              <a:rPr lang="en-US" smtClean="0"/>
              <a:pPr eaLnBrk="1" hangingPunct="1">
                <a:defRPr/>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Fire service leaders should make it clear to all of their</a:t>
            </a:r>
            <a:r>
              <a:rPr lang="en-US" baseline="0" dirty="0" smtClean="0"/>
              <a:t> </a:t>
            </a:r>
            <a:r>
              <a:rPr lang="en-US" dirty="0" smtClean="0"/>
              <a:t>members that </a:t>
            </a:r>
            <a:r>
              <a:rPr lang="en-US" dirty="0" err="1" smtClean="0"/>
              <a:t>firesetting</a:t>
            </a:r>
            <a:r>
              <a:rPr lang="en-US" dirty="0" smtClean="0"/>
              <a:t> is unacceptable. There should</a:t>
            </a:r>
            <a:r>
              <a:rPr lang="en-US" baseline="0" dirty="0" smtClean="0"/>
              <a:t> </a:t>
            </a:r>
            <a:r>
              <a:rPr lang="en-US" dirty="0" smtClean="0"/>
              <a:t>be a written, communicated, and affirmed zero tolerance</a:t>
            </a:r>
            <a:r>
              <a:rPr lang="en-US" baseline="0" dirty="0" smtClean="0"/>
              <a:t> </a:t>
            </a:r>
            <a:r>
              <a:rPr lang="en-US" dirty="0" smtClean="0"/>
              <a:t>policy that clearly states the department position is not</a:t>
            </a:r>
            <a:r>
              <a:rPr lang="en-US" baseline="0" dirty="0" smtClean="0"/>
              <a:t> </a:t>
            </a:r>
            <a:r>
              <a:rPr lang="en-US" dirty="0" smtClean="0"/>
              <a:t>acceptable. A sample policy is included in this Toolkit.</a:t>
            </a:r>
          </a:p>
        </p:txBody>
      </p:sp>
      <p:sp>
        <p:nvSpPr>
          <p:cNvPr id="5325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fld id="{FEE04810-C1E7-4BE5-9594-F7B88AC5FEBF}" type="slidenum">
              <a:rPr lang="en-US" smtClean="0"/>
              <a:pPr eaLnBrk="1" hangingPunct="1">
                <a:defRPr/>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These are the words of convicted firefighter arsonist Steven </a:t>
            </a:r>
            <a:r>
              <a:rPr lang="en-US" dirty="0" err="1" smtClean="0"/>
              <a:t>Specht</a:t>
            </a:r>
            <a:r>
              <a:rPr lang="en-US" dirty="0" smtClean="0"/>
              <a:t>. Learn more about </a:t>
            </a:r>
            <a:r>
              <a:rPr lang="en-US" dirty="0" err="1" smtClean="0"/>
              <a:t>Specht</a:t>
            </a:r>
            <a:r>
              <a:rPr lang="en-US" dirty="0" smtClean="0"/>
              <a:t> and his experience in the National Volunteer Fire Council’s Report on Firefighter Arson on page 13.</a:t>
            </a:r>
          </a:p>
        </p:txBody>
      </p:sp>
      <p:sp>
        <p:nvSpPr>
          <p:cNvPr id="3686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fld id="{A7F28C9A-DAB8-4620-8B9C-5748DA1E31F2}" type="slidenum">
              <a:rPr lang="en-US" smtClean="0"/>
              <a:pPr eaLnBrk="1" hangingPunct="1">
                <a:defRPr/>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Drive the point home that </a:t>
            </a:r>
            <a:r>
              <a:rPr lang="en-US" dirty="0" err="1" smtClean="0"/>
              <a:t>firesetting</a:t>
            </a:r>
            <a:r>
              <a:rPr lang="en-US" dirty="0" smtClean="0"/>
              <a:t> will not be tolerated</a:t>
            </a:r>
            <a:r>
              <a:rPr lang="en-US" baseline="0" dirty="0" smtClean="0"/>
              <a:t> </a:t>
            </a:r>
            <a:r>
              <a:rPr lang="en-US" dirty="0" smtClean="0"/>
              <a:t>in the department. Encourage members to communicate</a:t>
            </a:r>
            <a:r>
              <a:rPr lang="en-US" baseline="0" dirty="0" smtClean="0"/>
              <a:t> </a:t>
            </a:r>
            <a:r>
              <a:rPr lang="en-US" dirty="0" smtClean="0"/>
              <a:t>concerns or suspicions.</a:t>
            </a:r>
          </a:p>
        </p:txBody>
      </p:sp>
      <p:sp>
        <p:nvSpPr>
          <p:cNvPr id="5427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fld id="{3DF86EDD-CE7C-4BE2-9C52-271DE05D9203}" type="slidenum">
              <a:rPr lang="en-US" smtClean="0"/>
              <a:pPr eaLnBrk="1" hangingPunct="1">
                <a:defRPr/>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Contact the National Volunteer Fire Council with any questions or for more information. </a:t>
            </a:r>
          </a:p>
        </p:txBody>
      </p:sp>
      <p:sp>
        <p:nvSpPr>
          <p:cNvPr id="5530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fld id="{D813A81C-9501-4AB6-B6B6-17A9147C84A3}" type="slidenum">
              <a:rPr lang="en-US" smtClean="0"/>
              <a:pPr eaLnBrk="1" hangingPunct="1">
                <a:defRPr/>
              </a:pPr>
              <a:t>21</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This presentation will focus on these topics. </a:t>
            </a:r>
          </a:p>
        </p:txBody>
      </p:sp>
      <p:sp>
        <p:nvSpPr>
          <p:cNvPr id="3789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fld id="{BEE15486-C608-48B6-B7E0-DED91D3966FF}" type="slidenum">
              <a:rPr lang="en-US" smtClean="0"/>
              <a:pPr eaLnBrk="1" hangingPunct="1">
                <a:defRPr/>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Unfortunately, the issue of firefighter arson is not new,</a:t>
            </a:r>
            <a:r>
              <a:rPr lang="en-US" baseline="0" dirty="0" smtClean="0"/>
              <a:t> </a:t>
            </a:r>
            <a:r>
              <a:rPr lang="en-US" dirty="0" smtClean="0"/>
              <a:t>although it is impossible to definitively say if the problem</a:t>
            </a:r>
            <a:r>
              <a:rPr lang="en-US" baseline="0" dirty="0" smtClean="0"/>
              <a:t> </a:t>
            </a:r>
            <a:r>
              <a:rPr lang="en-US" dirty="0" smtClean="0"/>
              <a:t>is increasing or if more offenders are just being caught</a:t>
            </a:r>
            <a:r>
              <a:rPr lang="en-US" baseline="0" dirty="0" smtClean="0"/>
              <a:t> </a:t>
            </a:r>
            <a:r>
              <a:rPr lang="en-US" dirty="0" smtClean="0"/>
              <a:t>and prosecuted. At present, there is not an accurate</a:t>
            </a:r>
            <a:r>
              <a:rPr lang="en-US" baseline="0" dirty="0" smtClean="0"/>
              <a:t> </a:t>
            </a:r>
            <a:r>
              <a:rPr lang="en-US" dirty="0" smtClean="0"/>
              <a:t>estimate of the current number of firefighter arsonists</a:t>
            </a:r>
            <a:r>
              <a:rPr lang="en-US" baseline="0" dirty="0" smtClean="0"/>
              <a:t> </a:t>
            </a:r>
            <a:r>
              <a:rPr lang="en-US" dirty="0" smtClean="0"/>
              <a:t>because official data is not recorded. As a result, historical</a:t>
            </a:r>
            <a:r>
              <a:rPr lang="en-US" baseline="0" dirty="0" smtClean="0"/>
              <a:t> </a:t>
            </a:r>
            <a:r>
              <a:rPr lang="en-US" dirty="0" smtClean="0"/>
              <a:t>records, newspaper archives, and other anecdotal</a:t>
            </a:r>
            <a:r>
              <a:rPr lang="en-US" baseline="0" dirty="0" smtClean="0"/>
              <a:t> </a:t>
            </a:r>
            <a:r>
              <a:rPr lang="en-US" dirty="0" smtClean="0"/>
              <a:t>accounts must be used to gain an understanding of the</a:t>
            </a:r>
          </a:p>
          <a:p>
            <a:pPr eaLnBrk="1" hangingPunct="1">
              <a:spcBef>
                <a:spcPct val="0"/>
              </a:spcBef>
            </a:pPr>
            <a:r>
              <a:rPr lang="en-US" dirty="0" smtClean="0"/>
              <a:t>problem.</a:t>
            </a:r>
          </a:p>
          <a:p>
            <a:pPr eaLnBrk="1" hangingPunct="1">
              <a:spcBef>
                <a:spcPct val="0"/>
              </a:spcBef>
            </a:pPr>
            <a:endParaRPr lang="en-US" dirty="0" smtClean="0"/>
          </a:p>
          <a:p>
            <a:pPr eaLnBrk="1" hangingPunct="1">
              <a:spcBef>
                <a:spcPct val="0"/>
              </a:spcBef>
            </a:pPr>
            <a:r>
              <a:rPr lang="en-US" dirty="0" smtClean="0"/>
              <a:t>The National Volunteer Fire Council (NVFC) first</a:t>
            </a:r>
            <a:r>
              <a:rPr lang="en-US" baseline="0" dirty="0" smtClean="0"/>
              <a:t> </a:t>
            </a:r>
            <a:r>
              <a:rPr lang="en-US" dirty="0" smtClean="0"/>
              <a:t>explored the issue of firefighter arson in 1994. In 2010,</a:t>
            </a:r>
            <a:r>
              <a:rPr lang="en-US" baseline="0" dirty="0" smtClean="0"/>
              <a:t> </a:t>
            </a:r>
            <a:r>
              <a:rPr lang="en-US" dirty="0" smtClean="0"/>
              <a:t>the NVFC assembled a working group of national</a:t>
            </a:r>
            <a:r>
              <a:rPr lang="en-US" baseline="0" dirty="0" smtClean="0"/>
              <a:t> </a:t>
            </a:r>
            <a:r>
              <a:rPr lang="en-US" dirty="0" smtClean="0"/>
              <a:t>experts to commission a report on the firefighter arson</a:t>
            </a:r>
            <a:r>
              <a:rPr lang="en-US" baseline="0" dirty="0" smtClean="0"/>
              <a:t> </a:t>
            </a:r>
            <a:r>
              <a:rPr lang="en-US" dirty="0" smtClean="0"/>
              <a:t>problem. In gathering information for this report, it</a:t>
            </a:r>
            <a:r>
              <a:rPr lang="en-US" baseline="0" dirty="0" smtClean="0"/>
              <a:t> </a:t>
            </a:r>
            <a:r>
              <a:rPr lang="en-US" dirty="0" smtClean="0"/>
              <a:t>became apparent that the volume of cases has increased</a:t>
            </a:r>
            <a:r>
              <a:rPr lang="en-US" baseline="0" dirty="0" smtClean="0"/>
              <a:t> </a:t>
            </a:r>
            <a:r>
              <a:rPr lang="en-US" dirty="0" smtClean="0"/>
              <a:t>significantly since the early 1990s. This increase is likely</a:t>
            </a:r>
            <a:r>
              <a:rPr lang="en-US" baseline="0" dirty="0" smtClean="0"/>
              <a:t> </a:t>
            </a:r>
            <a:r>
              <a:rPr lang="en-US" dirty="0" smtClean="0"/>
              <a:t>due to the rise in instant communication thanks to the</a:t>
            </a:r>
            <a:r>
              <a:rPr lang="en-US" baseline="0" dirty="0" smtClean="0"/>
              <a:t> </a:t>
            </a:r>
            <a:r>
              <a:rPr lang="en-US" dirty="0" smtClean="0"/>
              <a:t>Internet and social media. A collection of media reports</a:t>
            </a:r>
            <a:r>
              <a:rPr lang="en-US" baseline="0" dirty="0" smtClean="0"/>
              <a:t> </a:t>
            </a:r>
            <a:r>
              <a:rPr lang="en-US" dirty="0" smtClean="0"/>
              <a:t>from the year 2000 features over 900 firefighter arson</a:t>
            </a:r>
            <a:r>
              <a:rPr lang="en-US" baseline="0" dirty="0" smtClean="0"/>
              <a:t> </a:t>
            </a:r>
            <a:r>
              <a:rPr lang="en-US" dirty="0" smtClean="0"/>
              <a:t>cases.</a:t>
            </a:r>
          </a:p>
        </p:txBody>
      </p:sp>
      <p:sp>
        <p:nvSpPr>
          <p:cNvPr id="3891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fld id="{0013B72D-6804-4CE7-863B-25E7403B8A8F}" type="slidenum">
              <a:rPr lang="en-US" smtClean="0"/>
              <a:pPr eaLnBrk="1" hangingPunct="1">
                <a:defRPr/>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The data highlighted on this slide comes from the</a:t>
            </a:r>
            <a:r>
              <a:rPr lang="en-US" baseline="0" dirty="0" smtClean="0"/>
              <a:t> </a:t>
            </a:r>
            <a:r>
              <a:rPr lang="en-US" dirty="0" smtClean="0"/>
              <a:t>independent research of Matthew Hinds-Aldrich, an</a:t>
            </a:r>
            <a:r>
              <a:rPr lang="en-US" baseline="0" dirty="0" smtClean="0"/>
              <a:t> </a:t>
            </a:r>
            <a:r>
              <a:rPr lang="en-US" dirty="0" smtClean="0"/>
              <a:t>assistant professor of fire science at Anna Maria College.</a:t>
            </a:r>
            <a:r>
              <a:rPr lang="en-US" baseline="0" dirty="0" smtClean="0"/>
              <a:t> </a:t>
            </a:r>
            <a:r>
              <a:rPr lang="en-US" dirty="0" smtClean="0"/>
              <a:t>The data is based on known media reports through</a:t>
            </a:r>
            <a:r>
              <a:rPr lang="en-US" baseline="0" dirty="0" smtClean="0"/>
              <a:t> </a:t>
            </a:r>
            <a:r>
              <a:rPr lang="en-US" dirty="0" smtClean="0"/>
              <a:t>historical newspaper archives and Internet sources. The</a:t>
            </a:r>
            <a:r>
              <a:rPr lang="en-US" baseline="0" dirty="0" smtClean="0"/>
              <a:t> </a:t>
            </a:r>
            <a:r>
              <a:rPr lang="en-US" dirty="0" smtClean="0"/>
              <a:t>vast majority of these incidents occurred in the past 25</a:t>
            </a:r>
            <a:r>
              <a:rPr lang="en-US" baseline="0" dirty="0" smtClean="0"/>
              <a:t> </a:t>
            </a:r>
            <a:r>
              <a:rPr lang="en-US" dirty="0" smtClean="0"/>
              <a:t>years; a growth curve that can be partially attributed</a:t>
            </a:r>
            <a:r>
              <a:rPr lang="en-US" baseline="0" dirty="0" smtClean="0"/>
              <a:t> </a:t>
            </a:r>
            <a:r>
              <a:rPr lang="en-US" dirty="0" smtClean="0"/>
              <a:t>to increased media attention and more diligent and</a:t>
            </a:r>
          </a:p>
          <a:p>
            <a:pPr eaLnBrk="1" hangingPunct="1">
              <a:spcBef>
                <a:spcPct val="0"/>
              </a:spcBef>
            </a:pPr>
            <a:r>
              <a:rPr lang="en-US" dirty="0" smtClean="0"/>
              <a:t>successful enforcement efforts.</a:t>
            </a:r>
          </a:p>
          <a:p>
            <a:pPr eaLnBrk="1" hangingPunct="1">
              <a:spcBef>
                <a:spcPct val="0"/>
              </a:spcBef>
            </a:pPr>
            <a:endParaRPr lang="en-US" dirty="0" smtClean="0"/>
          </a:p>
          <a:p>
            <a:pPr eaLnBrk="1" hangingPunct="1">
              <a:spcBef>
                <a:spcPct val="0"/>
              </a:spcBef>
            </a:pPr>
            <a:r>
              <a:rPr lang="en-US" dirty="0" smtClean="0"/>
              <a:t>While the numbers may be alarming, it is important to</a:t>
            </a:r>
            <a:r>
              <a:rPr lang="en-US" baseline="0" dirty="0" smtClean="0"/>
              <a:t> </a:t>
            </a:r>
            <a:r>
              <a:rPr lang="en-US" dirty="0" smtClean="0"/>
              <a:t>note that those responsible for arson represent a small</a:t>
            </a:r>
            <a:r>
              <a:rPr lang="en-US" baseline="0" dirty="0" smtClean="0"/>
              <a:t> </a:t>
            </a:r>
            <a:r>
              <a:rPr lang="en-US" dirty="0" smtClean="0"/>
              <a:t>fraction of the million firefighters serving admirably</a:t>
            </a:r>
            <a:r>
              <a:rPr lang="en-US" baseline="0" dirty="0" smtClean="0"/>
              <a:t> </a:t>
            </a:r>
            <a:r>
              <a:rPr lang="en-US" dirty="0" smtClean="0"/>
              <a:t>across the United States.</a:t>
            </a:r>
          </a:p>
        </p:txBody>
      </p:sp>
      <p:sp>
        <p:nvSpPr>
          <p:cNvPr id="3994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fld id="{87F1E1D6-75C2-467F-94A0-72BE9C4D4B20}" type="slidenum">
              <a:rPr lang="en-US" smtClean="0"/>
              <a:pPr eaLnBrk="1" hangingPunct="1">
                <a:defRPr/>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The question “why” does not lend itself to an easily</a:t>
            </a:r>
            <a:r>
              <a:rPr lang="en-US" baseline="0" dirty="0" smtClean="0"/>
              <a:t> </a:t>
            </a:r>
            <a:r>
              <a:rPr lang="en-US" dirty="0" smtClean="0"/>
              <a:t>defined answer. There are a variety of motives for why a</a:t>
            </a:r>
            <a:r>
              <a:rPr lang="en-US" baseline="0" dirty="0" smtClean="0"/>
              <a:t> </a:t>
            </a:r>
            <a:r>
              <a:rPr lang="en-US" dirty="0" smtClean="0"/>
              <a:t>firefighter decides to set a fire or fires. Fire service leaders</a:t>
            </a:r>
            <a:r>
              <a:rPr lang="en-US" baseline="0" dirty="0" smtClean="0"/>
              <a:t> </a:t>
            </a:r>
            <a:r>
              <a:rPr lang="en-US" dirty="0" smtClean="0"/>
              <a:t>are eager to accept the idea that arsonists or</a:t>
            </a:r>
            <a:r>
              <a:rPr lang="en-US" baseline="0" dirty="0" smtClean="0"/>
              <a:t> </a:t>
            </a:r>
            <a:r>
              <a:rPr lang="en-US" dirty="0" smtClean="0"/>
              <a:t>pyromaniacs</a:t>
            </a:r>
            <a:r>
              <a:rPr lang="en-US" baseline="0" dirty="0" smtClean="0"/>
              <a:t> </a:t>
            </a:r>
            <a:r>
              <a:rPr lang="en-US" dirty="0" smtClean="0"/>
              <a:t>join the fire service. While there are incidences where this</a:t>
            </a:r>
            <a:r>
              <a:rPr lang="en-US" baseline="0" dirty="0" smtClean="0"/>
              <a:t> </a:t>
            </a:r>
            <a:r>
              <a:rPr lang="en-US" dirty="0" smtClean="0"/>
              <a:t>is the case, it is far more common for firefighters to be</a:t>
            </a:r>
            <a:r>
              <a:rPr lang="en-US" baseline="0" dirty="0" smtClean="0"/>
              <a:t> </a:t>
            </a:r>
            <a:r>
              <a:rPr lang="en-US" dirty="0" smtClean="0"/>
              <a:t>driven to set fires after joining the fire service.</a:t>
            </a:r>
          </a:p>
        </p:txBody>
      </p:sp>
      <p:sp>
        <p:nvSpPr>
          <p:cNvPr id="4096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fld id="{8D66D483-ACA2-48BD-8C37-5FD3F0D4726B}" type="slidenum">
              <a:rPr lang="en-US" smtClean="0"/>
              <a:pPr eaLnBrk="1" hangingPunct="1">
                <a:defRPr/>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Several motives for firefighter arson have been explored.</a:t>
            </a:r>
          </a:p>
          <a:p>
            <a:pPr eaLnBrk="1" hangingPunct="1">
              <a:spcBef>
                <a:spcPct val="0"/>
              </a:spcBef>
            </a:pPr>
            <a:endParaRPr lang="en-US" b="1" dirty="0" smtClean="0"/>
          </a:p>
          <a:p>
            <a:pPr eaLnBrk="1" hangingPunct="1">
              <a:spcBef>
                <a:spcPct val="0"/>
              </a:spcBef>
            </a:pPr>
            <a:r>
              <a:rPr lang="en-US" b="1" dirty="0" smtClean="0"/>
              <a:t>Excitement</a:t>
            </a:r>
          </a:p>
          <a:p>
            <a:pPr eaLnBrk="1" hangingPunct="1">
              <a:spcBef>
                <a:spcPct val="0"/>
              </a:spcBef>
            </a:pPr>
            <a:r>
              <a:rPr lang="en-US" dirty="0" smtClean="0"/>
              <a:t>Competitiveness and boredom are unfortunately</a:t>
            </a:r>
            <a:r>
              <a:rPr lang="en-US" baseline="0" dirty="0" smtClean="0"/>
              <a:t> </a:t>
            </a:r>
            <a:r>
              <a:rPr lang="en-US" dirty="0" smtClean="0"/>
              <a:t>hallmarks of many fire departments across the nation.</a:t>
            </a:r>
            <a:r>
              <a:rPr lang="en-US" baseline="0" dirty="0" smtClean="0"/>
              <a:t> </a:t>
            </a:r>
            <a:r>
              <a:rPr lang="en-US" dirty="0" smtClean="0"/>
              <a:t>The silent fire alarm may discourage firefighters who have</a:t>
            </a:r>
            <a:r>
              <a:rPr lang="en-US" baseline="0" dirty="0" smtClean="0"/>
              <a:t> </a:t>
            </a:r>
            <a:r>
              <a:rPr lang="en-US" dirty="0" smtClean="0"/>
              <a:t>spent countless hours training to join the department and</a:t>
            </a:r>
          </a:p>
          <a:p>
            <a:pPr eaLnBrk="1" hangingPunct="1">
              <a:spcBef>
                <a:spcPct val="0"/>
              </a:spcBef>
            </a:pPr>
            <a:r>
              <a:rPr lang="en-US" dirty="0" smtClean="0"/>
              <a:t>respond to fire incidents. They may be driven to create</a:t>
            </a:r>
            <a:r>
              <a:rPr lang="en-US" baseline="0" dirty="0" smtClean="0"/>
              <a:t> </a:t>
            </a:r>
            <a:r>
              <a:rPr lang="en-US" dirty="0" smtClean="0"/>
              <a:t>their own incidents to reduce boredom or to ensure their</a:t>
            </a:r>
            <a:r>
              <a:rPr lang="en-US" baseline="0" dirty="0" smtClean="0"/>
              <a:t> </a:t>
            </a:r>
            <a:r>
              <a:rPr lang="en-US" dirty="0" smtClean="0"/>
              <a:t>skills remain current/fresh.</a:t>
            </a:r>
          </a:p>
          <a:p>
            <a:pPr eaLnBrk="1" hangingPunct="1">
              <a:spcBef>
                <a:spcPct val="0"/>
              </a:spcBef>
            </a:pPr>
            <a:endParaRPr lang="en-US" dirty="0" smtClean="0"/>
          </a:p>
          <a:p>
            <a:pPr eaLnBrk="1" hangingPunct="1">
              <a:spcBef>
                <a:spcPct val="0"/>
              </a:spcBef>
            </a:pPr>
            <a:r>
              <a:rPr lang="en-US" b="1" dirty="0" smtClean="0"/>
              <a:t>Hero Complex</a:t>
            </a:r>
          </a:p>
          <a:p>
            <a:pPr eaLnBrk="1" hangingPunct="1">
              <a:spcBef>
                <a:spcPct val="0"/>
              </a:spcBef>
            </a:pPr>
            <a:r>
              <a:rPr lang="en-US" dirty="0" smtClean="0"/>
              <a:t>These are often referred to as “vanity </a:t>
            </a:r>
            <a:r>
              <a:rPr lang="en-US" dirty="0" err="1" smtClean="0"/>
              <a:t>firesetters</a:t>
            </a:r>
            <a:r>
              <a:rPr lang="en-US" dirty="0" smtClean="0"/>
              <a:t>.” In</a:t>
            </a:r>
            <a:r>
              <a:rPr lang="en-US" baseline="0" dirty="0" smtClean="0"/>
              <a:t> </a:t>
            </a:r>
            <a:r>
              <a:rPr lang="en-US" dirty="0" smtClean="0"/>
              <a:t>this case, </a:t>
            </a:r>
            <a:r>
              <a:rPr lang="en-US" dirty="0" err="1" smtClean="0"/>
              <a:t>firesetters</a:t>
            </a:r>
            <a:r>
              <a:rPr lang="en-US" dirty="0" smtClean="0"/>
              <a:t> set fires in order to warn others,</a:t>
            </a:r>
            <a:r>
              <a:rPr lang="en-US" baseline="0" dirty="0" smtClean="0"/>
              <a:t> </a:t>
            </a:r>
            <a:r>
              <a:rPr lang="en-US" dirty="0" smtClean="0"/>
              <a:t>potentially rescue trapped persons, or even simply to</a:t>
            </a:r>
            <a:r>
              <a:rPr lang="en-US" baseline="0" dirty="0" smtClean="0"/>
              <a:t> </a:t>
            </a:r>
            <a:r>
              <a:rPr lang="en-US" dirty="0" smtClean="0"/>
              <a:t>demonstrate how alert and helpful they are.</a:t>
            </a:r>
          </a:p>
          <a:p>
            <a:pPr eaLnBrk="1" hangingPunct="1">
              <a:spcBef>
                <a:spcPct val="0"/>
              </a:spcBef>
            </a:pPr>
            <a:endParaRPr lang="en-US" dirty="0" smtClean="0"/>
          </a:p>
          <a:p>
            <a:pPr eaLnBrk="1" hangingPunct="1">
              <a:spcBef>
                <a:spcPct val="0"/>
              </a:spcBef>
            </a:pPr>
            <a:r>
              <a:rPr lang="en-US" b="1" dirty="0" smtClean="0"/>
              <a:t>Vandalism</a:t>
            </a:r>
          </a:p>
          <a:p>
            <a:pPr eaLnBrk="1" hangingPunct="1">
              <a:spcBef>
                <a:spcPct val="0"/>
              </a:spcBef>
            </a:pPr>
            <a:r>
              <a:rPr lang="en-US" dirty="0" smtClean="0"/>
              <a:t>The motive here is the destruction of property, usually</a:t>
            </a:r>
            <a:r>
              <a:rPr lang="en-US" baseline="0" dirty="0" smtClean="0"/>
              <a:t> </a:t>
            </a:r>
            <a:r>
              <a:rPr lang="en-US" dirty="0" smtClean="0"/>
              <a:t>similar targets. They may include sheds, port-a-potties,</a:t>
            </a:r>
            <a:r>
              <a:rPr lang="en-US" baseline="0" dirty="0" smtClean="0"/>
              <a:t> </a:t>
            </a:r>
            <a:r>
              <a:rPr lang="en-US" dirty="0" smtClean="0"/>
              <a:t>vacant buildings, or other readily available objects or</a:t>
            </a:r>
            <a:r>
              <a:rPr lang="en-US" baseline="0" dirty="0" smtClean="0"/>
              <a:t> </a:t>
            </a:r>
            <a:r>
              <a:rPr lang="en-US" dirty="0" smtClean="0"/>
              <a:t>structures.</a:t>
            </a:r>
          </a:p>
          <a:p>
            <a:pPr eaLnBrk="1" hangingPunct="1">
              <a:spcBef>
                <a:spcPct val="0"/>
              </a:spcBef>
            </a:pPr>
            <a:endParaRPr lang="en-US" dirty="0" smtClean="0"/>
          </a:p>
          <a:p>
            <a:pPr eaLnBrk="1" hangingPunct="1">
              <a:spcBef>
                <a:spcPct val="0"/>
              </a:spcBef>
            </a:pPr>
            <a:r>
              <a:rPr lang="en-US" b="1" dirty="0" smtClean="0"/>
              <a:t>Revenge</a:t>
            </a:r>
          </a:p>
          <a:p>
            <a:pPr eaLnBrk="1" hangingPunct="1">
              <a:spcBef>
                <a:spcPct val="0"/>
              </a:spcBef>
            </a:pPr>
            <a:r>
              <a:rPr lang="en-US" dirty="0" smtClean="0"/>
              <a:t>This motive is sparked when the firefighter has an ax to</a:t>
            </a:r>
            <a:r>
              <a:rPr lang="en-US" baseline="0" dirty="0" smtClean="0"/>
              <a:t> </a:t>
            </a:r>
            <a:r>
              <a:rPr lang="en-US" dirty="0" smtClean="0"/>
              <a:t>grind and uses arson to right perceived wrongs. There</a:t>
            </a:r>
            <a:r>
              <a:rPr lang="en-US" baseline="0" dirty="0" smtClean="0"/>
              <a:t> </a:t>
            </a:r>
            <a:r>
              <a:rPr lang="en-US" dirty="0" smtClean="0"/>
              <a:t>have even been several cases of firefighters burning their</a:t>
            </a:r>
            <a:r>
              <a:rPr lang="en-US" baseline="0" dirty="0" smtClean="0"/>
              <a:t> </a:t>
            </a:r>
            <a:r>
              <a:rPr lang="en-US" dirty="0" smtClean="0"/>
              <a:t>own fire station out of anger over discipline or perceived</a:t>
            </a:r>
            <a:r>
              <a:rPr lang="en-US" baseline="0" dirty="0" smtClean="0"/>
              <a:t> </a:t>
            </a:r>
            <a:r>
              <a:rPr lang="en-US" dirty="0" smtClean="0"/>
              <a:t>mistreatment.</a:t>
            </a:r>
          </a:p>
          <a:p>
            <a:pPr eaLnBrk="1" hangingPunct="1">
              <a:spcBef>
                <a:spcPct val="0"/>
              </a:spcBef>
            </a:pPr>
            <a:endParaRPr lang="en-US" dirty="0" smtClean="0"/>
          </a:p>
          <a:p>
            <a:pPr eaLnBrk="1" hangingPunct="1">
              <a:spcBef>
                <a:spcPct val="0"/>
              </a:spcBef>
            </a:pPr>
            <a:r>
              <a:rPr lang="en-US" b="1" dirty="0" smtClean="0"/>
              <a:t>Financial</a:t>
            </a:r>
          </a:p>
          <a:p>
            <a:pPr eaLnBrk="1" hangingPunct="1">
              <a:spcBef>
                <a:spcPct val="0"/>
              </a:spcBef>
            </a:pPr>
            <a:r>
              <a:rPr lang="en-US" dirty="0" smtClean="0"/>
              <a:t>Firefighters may be behind on their mortgage or vehicle</a:t>
            </a:r>
            <a:r>
              <a:rPr lang="en-US" baseline="0" dirty="0" smtClean="0"/>
              <a:t> </a:t>
            </a:r>
            <a:r>
              <a:rPr lang="en-US" dirty="0" smtClean="0"/>
              <a:t>loan payments and hope to get relief by burning their own</a:t>
            </a:r>
            <a:r>
              <a:rPr lang="en-US" baseline="0" dirty="0" smtClean="0"/>
              <a:t> </a:t>
            </a:r>
            <a:r>
              <a:rPr lang="en-US" dirty="0" smtClean="0"/>
              <a:t>property to collect insurance.</a:t>
            </a:r>
          </a:p>
          <a:p>
            <a:pPr eaLnBrk="1" hangingPunct="1">
              <a:spcBef>
                <a:spcPct val="0"/>
              </a:spcBef>
            </a:pPr>
            <a:endParaRPr lang="en-US" dirty="0" smtClean="0"/>
          </a:p>
          <a:p>
            <a:pPr eaLnBrk="1" hangingPunct="1">
              <a:spcBef>
                <a:spcPct val="0"/>
              </a:spcBef>
            </a:pPr>
            <a:r>
              <a:rPr lang="en-US" b="1" dirty="0" smtClean="0"/>
              <a:t>Occupational Overzealousness or Training</a:t>
            </a:r>
          </a:p>
          <a:p>
            <a:pPr eaLnBrk="1" hangingPunct="1">
              <a:spcBef>
                <a:spcPct val="0"/>
              </a:spcBef>
            </a:pPr>
            <a:r>
              <a:rPr lang="en-US" dirty="0" smtClean="0"/>
              <a:t>Another common but often overlooked motive is the</a:t>
            </a:r>
            <a:r>
              <a:rPr lang="en-US" baseline="0" dirty="0" smtClean="0"/>
              <a:t> </a:t>
            </a:r>
            <a:r>
              <a:rPr lang="en-US" dirty="0" smtClean="0"/>
              <a:t>desire to provide the department with training</a:t>
            </a:r>
            <a:r>
              <a:rPr lang="en-US" baseline="0" dirty="0" smtClean="0"/>
              <a:t> </a:t>
            </a:r>
            <a:r>
              <a:rPr lang="en-US" dirty="0" smtClean="0"/>
              <a:t>opportunities. Recent research has highlighted a number</a:t>
            </a:r>
            <a:r>
              <a:rPr lang="en-US" baseline="0" dirty="0" smtClean="0"/>
              <a:t> </a:t>
            </a:r>
            <a:r>
              <a:rPr lang="en-US" dirty="0" smtClean="0"/>
              <a:t>of occurrences where firefighters took it upon themselves</a:t>
            </a:r>
            <a:r>
              <a:rPr lang="en-US" baseline="0" dirty="0" smtClean="0"/>
              <a:t> </a:t>
            </a:r>
            <a:r>
              <a:rPr lang="en-US" dirty="0" smtClean="0"/>
              <a:t>to rid the community of dilapidated buildings and “flop</a:t>
            </a:r>
            <a:r>
              <a:rPr lang="en-US" baseline="0" dirty="0" smtClean="0"/>
              <a:t> </a:t>
            </a:r>
            <a:r>
              <a:rPr lang="en-US" dirty="0" smtClean="0"/>
              <a:t>houses.” While they may think they are doing the fire</a:t>
            </a:r>
            <a:r>
              <a:rPr lang="en-US" baseline="0" dirty="0" smtClean="0"/>
              <a:t> </a:t>
            </a:r>
            <a:r>
              <a:rPr lang="en-US" dirty="0" smtClean="0"/>
              <a:t>department and the community a service, they are actually</a:t>
            </a:r>
            <a:r>
              <a:rPr lang="en-US" baseline="0" dirty="0" smtClean="0"/>
              <a:t> </a:t>
            </a:r>
            <a:r>
              <a:rPr lang="en-US" dirty="0" smtClean="0"/>
              <a:t>putting firefighters and the community at risk.</a:t>
            </a:r>
            <a:r>
              <a:rPr lang="en-US" baseline="0" dirty="0" smtClean="0"/>
              <a:t> </a:t>
            </a:r>
          </a:p>
          <a:p>
            <a:pPr eaLnBrk="1" hangingPunct="1">
              <a:spcBef>
                <a:spcPct val="0"/>
              </a:spcBef>
            </a:pPr>
            <a:endParaRPr lang="en-US" baseline="0" dirty="0" smtClean="0"/>
          </a:p>
          <a:p>
            <a:pPr eaLnBrk="1" hangingPunct="1">
              <a:spcBef>
                <a:spcPct val="0"/>
              </a:spcBef>
            </a:pPr>
            <a:r>
              <a:rPr lang="en-US" dirty="0" smtClean="0"/>
              <a:t>There are a variety of motives for firefighter arson, but</a:t>
            </a:r>
            <a:r>
              <a:rPr lang="en-US" baseline="0" dirty="0" smtClean="0"/>
              <a:t> </a:t>
            </a:r>
            <a:r>
              <a:rPr lang="en-US" dirty="0" smtClean="0"/>
              <a:t>the reality is that there is not one model that all firefighter</a:t>
            </a:r>
            <a:r>
              <a:rPr lang="en-US" baseline="0" dirty="0" smtClean="0"/>
              <a:t> </a:t>
            </a:r>
            <a:r>
              <a:rPr lang="en-US" dirty="0" smtClean="0"/>
              <a:t>arsonists fall into. Oftentimes there is more than one</a:t>
            </a:r>
            <a:r>
              <a:rPr lang="en-US" baseline="0" dirty="0" smtClean="0"/>
              <a:t> </a:t>
            </a:r>
            <a:r>
              <a:rPr lang="en-US" dirty="0" smtClean="0"/>
              <a:t>motive driving the firefighter to act. It is not as clear cut as</a:t>
            </a:r>
            <a:r>
              <a:rPr lang="en-US" baseline="0" dirty="0" smtClean="0"/>
              <a:t> </a:t>
            </a:r>
            <a:r>
              <a:rPr lang="en-US" dirty="0" smtClean="0"/>
              <a:t>these categories may imply.</a:t>
            </a:r>
          </a:p>
        </p:txBody>
      </p:sp>
      <p:sp>
        <p:nvSpPr>
          <p:cNvPr id="4198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fld id="{178FDC95-7125-4AD8-8847-94D23A8068CF}" type="slidenum">
              <a:rPr lang="en-US" smtClean="0"/>
              <a:pPr eaLnBrk="1" hangingPunct="1">
                <a:defRPr/>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This video clip features Deputy Chief Tom </a:t>
            </a:r>
            <a:r>
              <a:rPr lang="en-US" dirty="0" err="1" smtClean="0"/>
              <a:t>Aurnhammer</a:t>
            </a:r>
            <a:r>
              <a:rPr lang="en-US" baseline="0" dirty="0" smtClean="0"/>
              <a:t> </a:t>
            </a:r>
            <a:r>
              <a:rPr lang="en-US" dirty="0" smtClean="0"/>
              <a:t>discussing the impact of firefighter arson.</a:t>
            </a:r>
          </a:p>
          <a:p>
            <a:endParaRPr lang="en-US" dirty="0" smtClean="0"/>
          </a:p>
          <a:p>
            <a:r>
              <a:rPr lang="en-US" dirty="0" smtClean="0"/>
              <a:t>Available online at: http://www.youtube.com/watch?v=TkJc2vF6CPo </a:t>
            </a:r>
          </a:p>
        </p:txBody>
      </p:sp>
      <p:sp>
        <p:nvSpPr>
          <p:cNvPr id="4301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fld id="{2D62ED42-7061-45A1-A28A-69B90F258CC8}" type="slidenum">
              <a:rPr lang="en-US" smtClean="0"/>
              <a:pPr eaLnBrk="1" hangingPunct="1">
                <a:defRPr/>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Firefighters enjoy widespread public support. However,</a:t>
            </a:r>
            <a:r>
              <a:rPr lang="en-US" baseline="0" dirty="0" smtClean="0"/>
              <a:t> </a:t>
            </a:r>
            <a:r>
              <a:rPr lang="en-US" dirty="0" smtClean="0"/>
              <a:t>when firefighters are arrested for setting fires, it directly</a:t>
            </a:r>
            <a:r>
              <a:rPr lang="en-US" baseline="0" dirty="0" smtClean="0"/>
              <a:t> </a:t>
            </a:r>
            <a:r>
              <a:rPr lang="en-US" dirty="0" smtClean="0"/>
              <a:t>threatens the reputation of the fire service, the</a:t>
            </a:r>
            <a:r>
              <a:rPr lang="en-US" baseline="0" dirty="0" smtClean="0"/>
              <a:t> </a:t>
            </a:r>
            <a:r>
              <a:rPr lang="en-US" dirty="0" smtClean="0"/>
              <a:t>department, and the colleagues who are left behind to</a:t>
            </a:r>
            <a:r>
              <a:rPr lang="en-US" baseline="0" dirty="0" smtClean="0"/>
              <a:t> </a:t>
            </a:r>
            <a:r>
              <a:rPr lang="en-US" dirty="0" smtClean="0"/>
              <a:t>pick up the pieces.</a:t>
            </a:r>
          </a:p>
          <a:p>
            <a:pPr eaLnBrk="1" hangingPunct="1">
              <a:spcBef>
                <a:spcPct val="0"/>
              </a:spcBef>
            </a:pPr>
            <a:endParaRPr lang="en-US" dirty="0" smtClean="0"/>
          </a:p>
          <a:p>
            <a:pPr eaLnBrk="1" hangingPunct="1">
              <a:spcBef>
                <a:spcPct val="0"/>
              </a:spcBef>
            </a:pPr>
            <a:r>
              <a:rPr lang="en-US" dirty="0" smtClean="0"/>
              <a:t>Firefighter arson incidents can significantly impact the</a:t>
            </a:r>
            <a:r>
              <a:rPr lang="en-US" baseline="0" dirty="0" smtClean="0"/>
              <a:t> </a:t>
            </a:r>
            <a:r>
              <a:rPr lang="en-US" dirty="0" smtClean="0"/>
              <a:t>community’s perception of the fire department. The sense</a:t>
            </a:r>
            <a:r>
              <a:rPr lang="en-US" baseline="0" dirty="0" smtClean="0"/>
              <a:t> </a:t>
            </a:r>
            <a:r>
              <a:rPr lang="en-US" dirty="0" smtClean="0"/>
              <a:t>of betrayal is not limited to those community members</a:t>
            </a:r>
            <a:r>
              <a:rPr lang="en-US" baseline="0" dirty="0" smtClean="0"/>
              <a:t> </a:t>
            </a:r>
            <a:r>
              <a:rPr lang="en-US" dirty="0" smtClean="0"/>
              <a:t>who may have had property damaged or sustained</a:t>
            </a:r>
            <a:r>
              <a:rPr lang="en-US" baseline="0" dirty="0" smtClean="0"/>
              <a:t> </a:t>
            </a:r>
            <a:r>
              <a:rPr lang="en-US" dirty="0" smtClean="0"/>
              <a:t>injuries. The wider community is likely to have a strong</a:t>
            </a:r>
            <a:r>
              <a:rPr lang="en-US" baseline="0" dirty="0" smtClean="0"/>
              <a:t> </a:t>
            </a:r>
            <a:r>
              <a:rPr lang="en-US" dirty="0" smtClean="0"/>
              <a:t>reaction that may have both immediate and lasting</a:t>
            </a:r>
            <a:r>
              <a:rPr lang="en-US" baseline="0" dirty="0" smtClean="0"/>
              <a:t> </a:t>
            </a:r>
            <a:r>
              <a:rPr lang="en-US" dirty="0" smtClean="0"/>
              <a:t>effects. Citizens have historically viewed firefighters</a:t>
            </a:r>
            <a:r>
              <a:rPr lang="en-US" baseline="0" dirty="0" smtClean="0"/>
              <a:t> </a:t>
            </a:r>
            <a:r>
              <a:rPr lang="en-US" dirty="0" smtClean="0"/>
              <a:t>as protectors – brave and selfless individuals who will</a:t>
            </a:r>
            <a:r>
              <a:rPr lang="en-US" baseline="0" dirty="0" smtClean="0"/>
              <a:t> </a:t>
            </a:r>
            <a:r>
              <a:rPr lang="en-US" dirty="0" smtClean="0"/>
              <a:t>sacrifice their own personal safety for others. When a</a:t>
            </a:r>
            <a:r>
              <a:rPr lang="en-US" baseline="0" dirty="0" smtClean="0"/>
              <a:t> </a:t>
            </a:r>
            <a:r>
              <a:rPr lang="en-US" dirty="0" smtClean="0"/>
              <a:t>local firefighter is exposed as arsonist that vision is likely</a:t>
            </a:r>
            <a:r>
              <a:rPr lang="en-US" baseline="0" dirty="0" smtClean="0"/>
              <a:t> </a:t>
            </a:r>
            <a:r>
              <a:rPr lang="en-US" dirty="0" smtClean="0"/>
              <a:t>to be compromised and that trust broken.</a:t>
            </a:r>
            <a:r>
              <a:rPr lang="en-US" baseline="0" dirty="0" smtClean="0"/>
              <a:t> </a:t>
            </a:r>
            <a:r>
              <a:rPr lang="en-US" dirty="0" smtClean="0"/>
              <a:t>Perhaps even greater than the impact that firefighter</a:t>
            </a:r>
            <a:r>
              <a:rPr lang="en-US" baseline="0" dirty="0" smtClean="0"/>
              <a:t> </a:t>
            </a:r>
            <a:r>
              <a:rPr lang="en-US" dirty="0" smtClean="0"/>
              <a:t>arson has on the</a:t>
            </a:r>
            <a:r>
              <a:rPr lang="en-US" baseline="0" dirty="0" smtClean="0"/>
              <a:t> </a:t>
            </a:r>
            <a:r>
              <a:rPr lang="en-US" dirty="0" smtClean="0"/>
              <a:t>community is the impact it has on the</a:t>
            </a:r>
            <a:r>
              <a:rPr lang="en-US" baseline="0" dirty="0" smtClean="0"/>
              <a:t> </a:t>
            </a:r>
            <a:r>
              <a:rPr lang="en-US" dirty="0" smtClean="0"/>
              <a:t>department itself. Not only does firefighter arson put</a:t>
            </a:r>
            <a:r>
              <a:rPr lang="en-US" baseline="0" dirty="0" smtClean="0"/>
              <a:t> </a:t>
            </a:r>
            <a:r>
              <a:rPr lang="en-US" dirty="0" smtClean="0"/>
              <a:t>fellow firefighters and emergency responders in danger,</a:t>
            </a:r>
            <a:r>
              <a:rPr lang="en-US" baseline="0" dirty="0" smtClean="0"/>
              <a:t> </a:t>
            </a:r>
            <a:r>
              <a:rPr lang="en-US" dirty="0" smtClean="0"/>
              <a:t>it also creates an environment of distrust and suspicion</a:t>
            </a:r>
            <a:r>
              <a:rPr lang="en-US" baseline="0" dirty="0" smtClean="0"/>
              <a:t> </a:t>
            </a:r>
            <a:r>
              <a:rPr lang="en-US" dirty="0" smtClean="0"/>
              <a:t>within the ranks. The internal crisis that follows the can</a:t>
            </a:r>
            <a:r>
              <a:rPr lang="en-US" baseline="0" dirty="0" smtClean="0"/>
              <a:t> </a:t>
            </a:r>
            <a:r>
              <a:rPr lang="en-US" dirty="0" smtClean="0"/>
              <a:t>be even more crippling than the external pressure being</a:t>
            </a:r>
            <a:r>
              <a:rPr lang="en-US" baseline="0" dirty="0" smtClean="0"/>
              <a:t> </a:t>
            </a:r>
            <a:r>
              <a:rPr lang="en-US" dirty="0" smtClean="0"/>
              <a:t>placed on the department.</a:t>
            </a:r>
          </a:p>
        </p:txBody>
      </p:sp>
      <p:sp>
        <p:nvSpPr>
          <p:cNvPr id="4403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defRPr/>
            </a:pPr>
            <a:fld id="{2DFE4FFB-C1B9-462A-A065-B5F9C5C8D0F2}" type="slidenum">
              <a:rPr lang="en-US" smtClean="0"/>
              <a:pPr eaLnBrk="1" hangingPunct="1">
                <a:defRPr/>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8" name="Picture Placeholder 7"/>
          <p:cNvSpPr>
            <a:spLocks noGrp="1"/>
          </p:cNvSpPr>
          <p:nvPr>
            <p:ph type="pic" sz="quarter" idx="13"/>
          </p:nvPr>
        </p:nvSpPr>
        <p:spPr>
          <a:xfrm>
            <a:off x="6629400" y="228600"/>
            <a:ext cx="2057400" cy="1752600"/>
          </a:xfrm>
        </p:spPr>
        <p:txBody>
          <a:bodyPr/>
          <a:lstStyle>
            <a:lvl1pPr marL="0" indent="0">
              <a:buNone/>
              <a:defRPr sz="2000" baseline="0">
                <a:solidFill>
                  <a:schemeClr val="bg1">
                    <a:lumMod val="50000"/>
                  </a:schemeClr>
                </a:solidFill>
              </a:defRPr>
            </a:lvl1pPr>
          </a:lstStyle>
          <a:p>
            <a:pPr lvl="0"/>
            <a:r>
              <a:rPr lang="en-US" noProof="0" smtClean="0"/>
              <a:t>Drag picture to placeholder or click icon to add</a:t>
            </a:r>
            <a:endParaRPr lang="en-US" noProof="0" dirty="0"/>
          </a:p>
        </p:txBody>
      </p:sp>
      <p:sp>
        <p:nvSpPr>
          <p:cNvPr id="5" name="Date Placeholder 3"/>
          <p:cNvSpPr>
            <a:spLocks noGrp="1"/>
          </p:cNvSpPr>
          <p:nvPr>
            <p:ph type="dt" sz="half" idx="14"/>
          </p:nvPr>
        </p:nvSpPr>
        <p:spPr/>
        <p:txBody>
          <a:bodyPr/>
          <a:lstStyle>
            <a:lvl1pPr>
              <a:defRPr/>
            </a:lvl1pPr>
          </a:lstStyle>
          <a:p>
            <a:pPr>
              <a:defRPr/>
            </a:pPr>
            <a:fld id="{B1CFB0E6-6BAE-463A-BF80-2085F0BAFB15}" type="datetimeFigureOut">
              <a:rPr lang="en-US"/>
              <a:pPr>
                <a:defRPr/>
              </a:pPr>
              <a:t>2/22/16</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7" name="Slide Number Placeholder 5"/>
          <p:cNvSpPr>
            <a:spLocks noGrp="1"/>
          </p:cNvSpPr>
          <p:nvPr>
            <p:ph type="sldNum" sz="quarter" idx="16"/>
          </p:nvPr>
        </p:nvSpPr>
        <p:spPr/>
        <p:txBody>
          <a:bodyPr/>
          <a:lstStyle>
            <a:lvl1pPr>
              <a:defRPr/>
            </a:lvl1pPr>
          </a:lstStyle>
          <a:p>
            <a:pPr>
              <a:defRPr/>
            </a:pPr>
            <a:fld id="{E5C59F34-D3E4-4204-AA81-281E99CFAB1D}" type="slidenum">
              <a:rPr lang="en-US"/>
              <a:pPr>
                <a:defRPr/>
              </a:pPr>
              <a:t>‹#›</a:t>
            </a:fld>
            <a:endParaRPr lang="en-US"/>
          </a:p>
        </p:txBody>
      </p:sp>
    </p:spTree>
    <p:extLst>
      <p:ext uri="{BB962C8B-B14F-4D97-AF65-F5344CB8AC3E}">
        <p14:creationId xmlns:p14="http://schemas.microsoft.com/office/powerpoint/2010/main" val="3736345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A4D6CE4-5B4C-439A-9F37-4BCA03A2385D}" type="datetimeFigureOut">
              <a:rPr lang="en-US"/>
              <a:pPr>
                <a:defRPr/>
              </a:pPr>
              <a:t>2/22/16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17764CB-EB5D-4435-BE86-F8C70753EFAA}" type="slidenum">
              <a:rPr lang="en-US"/>
              <a:pPr>
                <a:defRPr/>
              </a:pPr>
              <a:t>‹#›</a:t>
            </a:fld>
            <a:endParaRPr lang="en-US"/>
          </a:p>
        </p:txBody>
      </p:sp>
    </p:spTree>
    <p:extLst>
      <p:ext uri="{BB962C8B-B14F-4D97-AF65-F5344CB8AC3E}">
        <p14:creationId xmlns:p14="http://schemas.microsoft.com/office/powerpoint/2010/main" val="4197690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BE24903-8F2E-45C5-A1F5-D8447FAB3805}" type="datetimeFigureOut">
              <a:rPr lang="en-US"/>
              <a:pPr>
                <a:defRPr/>
              </a:pPr>
              <a:t>2/22/16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C4445D6-CAAC-439A-815C-F9515A707FC8}" type="slidenum">
              <a:rPr lang="en-US"/>
              <a:pPr>
                <a:defRPr/>
              </a:pPr>
              <a:t>‹#›</a:t>
            </a:fld>
            <a:endParaRPr lang="en-US"/>
          </a:p>
        </p:txBody>
      </p:sp>
    </p:spTree>
    <p:extLst>
      <p:ext uri="{BB962C8B-B14F-4D97-AF65-F5344CB8AC3E}">
        <p14:creationId xmlns:p14="http://schemas.microsoft.com/office/powerpoint/2010/main" val="22335689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latin typeface="Calibri" pitchFamily="34" charset="0"/>
                <a:ea typeface="MS PGothic" pitchFamily="34" charset="-128"/>
              </a:defRPr>
            </a:lvl1pPr>
          </a:lstStyle>
          <a:p>
            <a:pPr>
              <a:defRPr/>
            </a:pPr>
            <a:fld id="{15E8B582-4511-45AA-9C98-D3E0A373945B}" type="datetimeFigureOut">
              <a:rPr lang="en-US"/>
              <a:pPr>
                <a:defRPr/>
              </a:pPr>
              <a:t>2/22/16</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Calibri" pitchFamily="34" charset="0"/>
                <a:ea typeface="MS PGothic" pitchFamily="34" charset="-128"/>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Calibri" pitchFamily="34" charset="0"/>
                <a:ea typeface="MS PGothic" pitchFamily="34" charset="-128"/>
              </a:defRPr>
            </a:lvl1pPr>
          </a:lstStyle>
          <a:p>
            <a:pPr>
              <a:defRPr/>
            </a:pPr>
            <a:fld id="{5FF9C2F2-3A11-40D0-8CCB-2B106720892C}" type="slidenum">
              <a:rPr lang="en-US"/>
              <a:pPr>
                <a:defRPr/>
              </a:pPr>
              <a:t>‹#›</a:t>
            </a:fld>
            <a:endParaRPr lang="en-US"/>
          </a:p>
        </p:txBody>
      </p:sp>
    </p:spTree>
    <p:extLst>
      <p:ext uri="{BB962C8B-B14F-4D97-AF65-F5344CB8AC3E}">
        <p14:creationId xmlns:p14="http://schemas.microsoft.com/office/powerpoint/2010/main" val="19030435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latin typeface="Calibri" pitchFamily="34" charset="0"/>
                <a:ea typeface="MS PGothic" pitchFamily="34" charset="-128"/>
              </a:defRPr>
            </a:lvl1pPr>
          </a:lstStyle>
          <a:p>
            <a:pPr>
              <a:defRPr/>
            </a:pPr>
            <a:fld id="{CF65FC10-06B6-4EC1-91E7-EE9DDEB0D899}" type="datetimeFigureOut">
              <a:rPr lang="en-US"/>
              <a:pPr>
                <a:defRPr/>
              </a:pPr>
              <a:t>2/22/16</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Calibri" pitchFamily="34" charset="0"/>
                <a:ea typeface="MS PGothic" pitchFamily="34" charset="-128"/>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Calibri" pitchFamily="34" charset="0"/>
                <a:ea typeface="MS PGothic" pitchFamily="34" charset="-128"/>
              </a:defRPr>
            </a:lvl1pPr>
          </a:lstStyle>
          <a:p>
            <a:pPr>
              <a:defRPr/>
            </a:pPr>
            <a:fld id="{6BFA6AEB-5CCF-44DB-80F5-7D6A5E5677BA}" type="slidenum">
              <a:rPr lang="en-US"/>
              <a:pPr>
                <a:defRPr/>
              </a:pPr>
              <a:t>‹#›</a:t>
            </a:fld>
            <a:endParaRPr lang="en-US"/>
          </a:p>
        </p:txBody>
      </p:sp>
    </p:spTree>
    <p:extLst>
      <p:ext uri="{BB962C8B-B14F-4D97-AF65-F5344CB8AC3E}">
        <p14:creationId xmlns:p14="http://schemas.microsoft.com/office/powerpoint/2010/main" val="27572663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fontAlgn="base">
              <a:spcBef>
                <a:spcPct val="0"/>
              </a:spcBef>
              <a:spcAft>
                <a:spcPct val="0"/>
              </a:spcAft>
              <a:defRPr>
                <a:latin typeface="Calibri" pitchFamily="34" charset="0"/>
                <a:ea typeface="MS PGothic" pitchFamily="34" charset="-128"/>
              </a:defRPr>
            </a:lvl1pPr>
          </a:lstStyle>
          <a:p>
            <a:pPr>
              <a:defRPr/>
            </a:pPr>
            <a:fld id="{6DA91816-840F-4084-B82A-0E9001346374}" type="datetimeFigureOut">
              <a:rPr lang="en-US"/>
              <a:pPr>
                <a:defRPr/>
              </a:pPr>
              <a:t>2/22/16</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Calibri" pitchFamily="34" charset="0"/>
                <a:ea typeface="MS PGothic" pitchFamily="34" charset="-128"/>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Calibri" pitchFamily="34" charset="0"/>
                <a:ea typeface="MS PGothic" pitchFamily="34" charset="-128"/>
              </a:defRPr>
            </a:lvl1pPr>
          </a:lstStyle>
          <a:p>
            <a:pPr>
              <a:defRPr/>
            </a:pPr>
            <a:fld id="{59C839C1-496F-4279-9DB5-3643688AE762}" type="slidenum">
              <a:rPr lang="en-US"/>
              <a:pPr>
                <a:defRPr/>
              </a:pPr>
              <a:t>‹#›</a:t>
            </a:fld>
            <a:endParaRPr lang="en-US"/>
          </a:p>
        </p:txBody>
      </p:sp>
    </p:spTree>
    <p:extLst>
      <p:ext uri="{BB962C8B-B14F-4D97-AF65-F5344CB8AC3E}">
        <p14:creationId xmlns:p14="http://schemas.microsoft.com/office/powerpoint/2010/main" val="8775393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fontAlgn="base">
              <a:spcBef>
                <a:spcPct val="0"/>
              </a:spcBef>
              <a:spcAft>
                <a:spcPct val="0"/>
              </a:spcAft>
              <a:defRPr>
                <a:latin typeface="Calibri" pitchFamily="34" charset="0"/>
                <a:ea typeface="MS PGothic" pitchFamily="34" charset="-128"/>
              </a:defRPr>
            </a:lvl1pPr>
          </a:lstStyle>
          <a:p>
            <a:pPr>
              <a:defRPr/>
            </a:pPr>
            <a:fld id="{6BB7506E-A8B2-4165-9B6D-B1324BE1281E}" type="datetimeFigureOut">
              <a:rPr lang="en-US"/>
              <a:pPr>
                <a:defRPr/>
              </a:pPr>
              <a:t>2/22/16</a:t>
            </a:fld>
            <a:endParaRPr lang="en-US"/>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Calibri" pitchFamily="34" charset="0"/>
                <a:ea typeface="MS PGothic" pitchFamily="34" charset="-128"/>
              </a:defRPr>
            </a:lvl1pPr>
          </a:lstStyle>
          <a:p>
            <a:pPr>
              <a:defRPr/>
            </a:pPr>
            <a:endParaRPr 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Calibri" pitchFamily="34" charset="0"/>
                <a:ea typeface="MS PGothic" pitchFamily="34" charset="-128"/>
              </a:defRPr>
            </a:lvl1pPr>
          </a:lstStyle>
          <a:p>
            <a:pPr>
              <a:defRPr/>
            </a:pPr>
            <a:fld id="{AACFB788-14CF-41C6-B257-2A2D3577D607}" type="slidenum">
              <a:rPr lang="en-US"/>
              <a:pPr>
                <a:defRPr/>
              </a:pPr>
              <a:t>‹#›</a:t>
            </a:fld>
            <a:endParaRPr lang="en-US"/>
          </a:p>
        </p:txBody>
      </p:sp>
    </p:spTree>
    <p:extLst>
      <p:ext uri="{BB962C8B-B14F-4D97-AF65-F5344CB8AC3E}">
        <p14:creationId xmlns:p14="http://schemas.microsoft.com/office/powerpoint/2010/main" val="41713094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fontAlgn="base">
              <a:spcBef>
                <a:spcPct val="0"/>
              </a:spcBef>
              <a:spcAft>
                <a:spcPct val="0"/>
              </a:spcAft>
              <a:defRPr>
                <a:latin typeface="Calibri" pitchFamily="34" charset="0"/>
                <a:ea typeface="MS PGothic" pitchFamily="34" charset="-128"/>
              </a:defRPr>
            </a:lvl1pPr>
          </a:lstStyle>
          <a:p>
            <a:pPr>
              <a:defRPr/>
            </a:pPr>
            <a:fld id="{43B7BCB0-54C4-4B06-8398-E297A9DB1610}" type="datetimeFigureOut">
              <a:rPr lang="en-US"/>
              <a:pPr>
                <a:defRPr/>
              </a:pPr>
              <a:t>2/22/16</a:t>
            </a:fld>
            <a:endParaRPr lang="en-US"/>
          </a:p>
        </p:txBody>
      </p:sp>
      <p:sp>
        <p:nvSpPr>
          <p:cNvPr id="8" name="Footer Placeholder 7"/>
          <p:cNvSpPr>
            <a:spLocks noGrp="1"/>
          </p:cNvSpPr>
          <p:nvPr>
            <p:ph type="ftr" sz="quarter" idx="11"/>
          </p:nvPr>
        </p:nvSpPr>
        <p:spPr/>
        <p:txBody>
          <a:bodyPr/>
          <a:lstStyle>
            <a:lvl1pPr fontAlgn="base">
              <a:spcBef>
                <a:spcPct val="0"/>
              </a:spcBef>
              <a:spcAft>
                <a:spcPct val="0"/>
              </a:spcAft>
              <a:defRPr>
                <a:latin typeface="Calibri" pitchFamily="34" charset="0"/>
                <a:ea typeface="MS PGothic" pitchFamily="34" charset="-128"/>
              </a:defRPr>
            </a:lvl1pPr>
          </a:lstStyle>
          <a:p>
            <a:pPr>
              <a:defRPr/>
            </a:pPr>
            <a:endParaRPr lang="en-US"/>
          </a:p>
        </p:txBody>
      </p:sp>
      <p:sp>
        <p:nvSpPr>
          <p:cNvPr id="9" name="Slide Number Placeholder 8"/>
          <p:cNvSpPr>
            <a:spLocks noGrp="1"/>
          </p:cNvSpPr>
          <p:nvPr>
            <p:ph type="sldNum" sz="quarter" idx="12"/>
          </p:nvPr>
        </p:nvSpPr>
        <p:spPr/>
        <p:txBody>
          <a:bodyPr/>
          <a:lstStyle>
            <a:lvl1pPr fontAlgn="base">
              <a:spcBef>
                <a:spcPct val="0"/>
              </a:spcBef>
              <a:spcAft>
                <a:spcPct val="0"/>
              </a:spcAft>
              <a:defRPr>
                <a:latin typeface="Calibri" pitchFamily="34" charset="0"/>
                <a:ea typeface="MS PGothic" pitchFamily="34" charset="-128"/>
              </a:defRPr>
            </a:lvl1pPr>
          </a:lstStyle>
          <a:p>
            <a:pPr>
              <a:defRPr/>
            </a:pPr>
            <a:fld id="{0035334D-3C8F-4335-8757-F14E8E758A59}" type="slidenum">
              <a:rPr lang="en-US"/>
              <a:pPr>
                <a:defRPr/>
              </a:pPr>
              <a:t>‹#›</a:t>
            </a:fld>
            <a:endParaRPr lang="en-US"/>
          </a:p>
        </p:txBody>
      </p:sp>
    </p:spTree>
    <p:extLst>
      <p:ext uri="{BB962C8B-B14F-4D97-AF65-F5344CB8AC3E}">
        <p14:creationId xmlns:p14="http://schemas.microsoft.com/office/powerpoint/2010/main" val="9913128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fontAlgn="base">
              <a:spcBef>
                <a:spcPct val="0"/>
              </a:spcBef>
              <a:spcAft>
                <a:spcPct val="0"/>
              </a:spcAft>
              <a:defRPr>
                <a:latin typeface="Calibri" pitchFamily="34" charset="0"/>
                <a:ea typeface="MS PGothic" pitchFamily="34" charset="-128"/>
              </a:defRPr>
            </a:lvl1pPr>
          </a:lstStyle>
          <a:p>
            <a:pPr>
              <a:defRPr/>
            </a:pPr>
            <a:fld id="{5C7DEA6B-FAF3-4A69-A51C-A0CCEFDA5007}" type="datetimeFigureOut">
              <a:rPr lang="en-US"/>
              <a:pPr>
                <a:defRPr/>
              </a:pPr>
              <a:t>2/22/16</a:t>
            </a:fld>
            <a:endParaRPr lang="en-US"/>
          </a:p>
        </p:txBody>
      </p:sp>
      <p:sp>
        <p:nvSpPr>
          <p:cNvPr id="4" name="Footer Placeholder 3"/>
          <p:cNvSpPr>
            <a:spLocks noGrp="1"/>
          </p:cNvSpPr>
          <p:nvPr>
            <p:ph type="ftr" sz="quarter" idx="11"/>
          </p:nvPr>
        </p:nvSpPr>
        <p:spPr/>
        <p:txBody>
          <a:bodyPr/>
          <a:lstStyle>
            <a:lvl1pPr fontAlgn="base">
              <a:spcBef>
                <a:spcPct val="0"/>
              </a:spcBef>
              <a:spcAft>
                <a:spcPct val="0"/>
              </a:spcAft>
              <a:defRPr>
                <a:latin typeface="Calibri" pitchFamily="34" charset="0"/>
                <a:ea typeface="MS PGothic" pitchFamily="34" charset="-128"/>
              </a:defRPr>
            </a:lvl1pPr>
          </a:lstStyle>
          <a:p>
            <a:pPr>
              <a:defRPr/>
            </a:pPr>
            <a:endParaRPr lang="en-US"/>
          </a:p>
        </p:txBody>
      </p:sp>
      <p:sp>
        <p:nvSpPr>
          <p:cNvPr id="5" name="Slide Number Placeholder 4"/>
          <p:cNvSpPr>
            <a:spLocks noGrp="1"/>
          </p:cNvSpPr>
          <p:nvPr>
            <p:ph type="sldNum" sz="quarter" idx="12"/>
          </p:nvPr>
        </p:nvSpPr>
        <p:spPr/>
        <p:txBody>
          <a:bodyPr/>
          <a:lstStyle>
            <a:lvl1pPr fontAlgn="base">
              <a:spcBef>
                <a:spcPct val="0"/>
              </a:spcBef>
              <a:spcAft>
                <a:spcPct val="0"/>
              </a:spcAft>
              <a:defRPr>
                <a:latin typeface="Calibri" pitchFamily="34" charset="0"/>
                <a:ea typeface="MS PGothic" pitchFamily="34" charset="-128"/>
              </a:defRPr>
            </a:lvl1pPr>
          </a:lstStyle>
          <a:p>
            <a:pPr>
              <a:defRPr/>
            </a:pPr>
            <a:fld id="{B51FB033-BA66-4A7E-B0F8-ED15208D0D25}" type="slidenum">
              <a:rPr lang="en-US"/>
              <a:pPr>
                <a:defRPr/>
              </a:pPr>
              <a:t>‹#›</a:t>
            </a:fld>
            <a:endParaRPr lang="en-US"/>
          </a:p>
        </p:txBody>
      </p:sp>
    </p:spTree>
    <p:extLst>
      <p:ext uri="{BB962C8B-B14F-4D97-AF65-F5344CB8AC3E}">
        <p14:creationId xmlns:p14="http://schemas.microsoft.com/office/powerpoint/2010/main" val="36350989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base">
              <a:spcBef>
                <a:spcPct val="0"/>
              </a:spcBef>
              <a:spcAft>
                <a:spcPct val="0"/>
              </a:spcAft>
              <a:defRPr>
                <a:latin typeface="Calibri" pitchFamily="34" charset="0"/>
                <a:ea typeface="MS PGothic" pitchFamily="34" charset="-128"/>
              </a:defRPr>
            </a:lvl1pPr>
          </a:lstStyle>
          <a:p>
            <a:pPr>
              <a:defRPr/>
            </a:pPr>
            <a:fld id="{AA41A45A-86E6-46FC-B8E2-161FF43B3FA1}" type="datetimeFigureOut">
              <a:rPr lang="en-US"/>
              <a:pPr>
                <a:defRPr/>
              </a:pPr>
              <a:t>2/22/16</a:t>
            </a:fld>
            <a:endParaRPr lang="en-US"/>
          </a:p>
        </p:txBody>
      </p:sp>
      <p:sp>
        <p:nvSpPr>
          <p:cNvPr id="3" name="Footer Placeholder 2"/>
          <p:cNvSpPr>
            <a:spLocks noGrp="1"/>
          </p:cNvSpPr>
          <p:nvPr>
            <p:ph type="ftr" sz="quarter" idx="11"/>
          </p:nvPr>
        </p:nvSpPr>
        <p:spPr/>
        <p:txBody>
          <a:bodyPr/>
          <a:lstStyle>
            <a:lvl1pPr fontAlgn="base">
              <a:spcBef>
                <a:spcPct val="0"/>
              </a:spcBef>
              <a:spcAft>
                <a:spcPct val="0"/>
              </a:spcAft>
              <a:defRPr>
                <a:latin typeface="Calibri" pitchFamily="34" charset="0"/>
                <a:ea typeface="MS PGothic" pitchFamily="34" charset="-128"/>
              </a:defRPr>
            </a:lvl1pPr>
          </a:lstStyle>
          <a:p>
            <a:pPr>
              <a:defRPr/>
            </a:pPr>
            <a:endParaRPr lang="en-US"/>
          </a:p>
        </p:txBody>
      </p:sp>
      <p:sp>
        <p:nvSpPr>
          <p:cNvPr id="4" name="Slide Number Placeholder 3"/>
          <p:cNvSpPr>
            <a:spLocks noGrp="1"/>
          </p:cNvSpPr>
          <p:nvPr>
            <p:ph type="sldNum" sz="quarter" idx="12"/>
          </p:nvPr>
        </p:nvSpPr>
        <p:spPr/>
        <p:txBody>
          <a:bodyPr/>
          <a:lstStyle>
            <a:lvl1pPr fontAlgn="base">
              <a:spcBef>
                <a:spcPct val="0"/>
              </a:spcBef>
              <a:spcAft>
                <a:spcPct val="0"/>
              </a:spcAft>
              <a:defRPr>
                <a:latin typeface="Calibri" pitchFamily="34" charset="0"/>
                <a:ea typeface="MS PGothic" pitchFamily="34" charset="-128"/>
              </a:defRPr>
            </a:lvl1pPr>
          </a:lstStyle>
          <a:p>
            <a:pPr>
              <a:defRPr/>
            </a:pPr>
            <a:fld id="{0CAEB454-36E1-4F0B-A6BD-FFBCF5C3AE42}" type="slidenum">
              <a:rPr lang="en-US"/>
              <a:pPr>
                <a:defRPr/>
              </a:pPr>
              <a:t>‹#›</a:t>
            </a:fld>
            <a:endParaRPr lang="en-US"/>
          </a:p>
        </p:txBody>
      </p:sp>
    </p:spTree>
    <p:extLst>
      <p:ext uri="{BB962C8B-B14F-4D97-AF65-F5344CB8AC3E}">
        <p14:creationId xmlns:p14="http://schemas.microsoft.com/office/powerpoint/2010/main" val="19220169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a:latin typeface="Calibri" pitchFamily="34" charset="0"/>
                <a:ea typeface="MS PGothic" pitchFamily="34" charset="-128"/>
              </a:defRPr>
            </a:lvl1pPr>
          </a:lstStyle>
          <a:p>
            <a:pPr>
              <a:defRPr/>
            </a:pPr>
            <a:fld id="{629A85C0-562E-44D7-B07A-50E5652C5DF7}" type="datetimeFigureOut">
              <a:rPr lang="en-US"/>
              <a:pPr>
                <a:defRPr/>
              </a:pPr>
              <a:t>2/22/16</a:t>
            </a:fld>
            <a:endParaRPr lang="en-US"/>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Calibri" pitchFamily="34" charset="0"/>
                <a:ea typeface="MS PGothic" pitchFamily="34" charset="-128"/>
              </a:defRPr>
            </a:lvl1pPr>
          </a:lstStyle>
          <a:p>
            <a:pPr>
              <a:defRPr/>
            </a:pPr>
            <a:endParaRPr 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Calibri" pitchFamily="34" charset="0"/>
                <a:ea typeface="MS PGothic" pitchFamily="34" charset="-128"/>
              </a:defRPr>
            </a:lvl1pPr>
          </a:lstStyle>
          <a:p>
            <a:pPr>
              <a:defRPr/>
            </a:pPr>
            <a:fld id="{FE344A88-2958-4F49-872C-A8544909E85B}" type="slidenum">
              <a:rPr lang="en-US"/>
              <a:pPr>
                <a:defRPr/>
              </a:pPr>
              <a:t>‹#›</a:t>
            </a:fld>
            <a:endParaRPr lang="en-US"/>
          </a:p>
        </p:txBody>
      </p:sp>
    </p:spTree>
    <p:extLst>
      <p:ext uri="{BB962C8B-B14F-4D97-AF65-F5344CB8AC3E}">
        <p14:creationId xmlns:p14="http://schemas.microsoft.com/office/powerpoint/2010/main" val="3729876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11E3D16-485C-4357-8448-0F54E93302BD}" type="datetimeFigureOut">
              <a:rPr lang="en-US"/>
              <a:pPr>
                <a:defRPr/>
              </a:pPr>
              <a:t>2/22/16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991592A-5550-4BC1-A449-0974A2D98F1E}" type="slidenum">
              <a:rPr lang="en-US"/>
              <a:pPr>
                <a:defRPr/>
              </a:pPr>
              <a:t>‹#›</a:t>
            </a:fld>
            <a:endParaRPr lang="en-US"/>
          </a:p>
        </p:txBody>
      </p:sp>
    </p:spTree>
    <p:extLst>
      <p:ext uri="{BB962C8B-B14F-4D97-AF65-F5344CB8AC3E}">
        <p14:creationId xmlns:p14="http://schemas.microsoft.com/office/powerpoint/2010/main" val="41184381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a:latin typeface="Calibri" pitchFamily="34" charset="0"/>
                <a:ea typeface="MS PGothic" pitchFamily="34" charset="-128"/>
              </a:defRPr>
            </a:lvl1pPr>
          </a:lstStyle>
          <a:p>
            <a:pPr>
              <a:defRPr/>
            </a:pPr>
            <a:fld id="{877C4A1C-B1A1-4D54-9BDD-D1EA24F32E65}" type="datetimeFigureOut">
              <a:rPr lang="en-US"/>
              <a:pPr>
                <a:defRPr/>
              </a:pPr>
              <a:t>2/22/16</a:t>
            </a:fld>
            <a:endParaRPr lang="en-US"/>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Calibri" pitchFamily="34" charset="0"/>
                <a:ea typeface="MS PGothic" pitchFamily="34" charset="-128"/>
              </a:defRPr>
            </a:lvl1pPr>
          </a:lstStyle>
          <a:p>
            <a:pPr>
              <a:defRPr/>
            </a:pPr>
            <a:endParaRPr 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Calibri" pitchFamily="34" charset="0"/>
                <a:ea typeface="MS PGothic" pitchFamily="34" charset="-128"/>
              </a:defRPr>
            </a:lvl1pPr>
          </a:lstStyle>
          <a:p>
            <a:pPr>
              <a:defRPr/>
            </a:pPr>
            <a:fld id="{70DBEC44-E41F-487A-BB1D-F9FFABC91BF9}" type="slidenum">
              <a:rPr lang="en-US"/>
              <a:pPr>
                <a:defRPr/>
              </a:pPr>
              <a:t>‹#›</a:t>
            </a:fld>
            <a:endParaRPr lang="en-US"/>
          </a:p>
        </p:txBody>
      </p:sp>
    </p:spTree>
    <p:extLst>
      <p:ext uri="{BB962C8B-B14F-4D97-AF65-F5344CB8AC3E}">
        <p14:creationId xmlns:p14="http://schemas.microsoft.com/office/powerpoint/2010/main" val="11559665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latin typeface="Calibri" pitchFamily="34" charset="0"/>
                <a:ea typeface="MS PGothic" pitchFamily="34" charset="-128"/>
              </a:defRPr>
            </a:lvl1pPr>
          </a:lstStyle>
          <a:p>
            <a:pPr>
              <a:defRPr/>
            </a:pPr>
            <a:fld id="{90FF21DB-7ACC-4AEE-9862-C63A19796ED3}" type="datetimeFigureOut">
              <a:rPr lang="en-US"/>
              <a:pPr>
                <a:defRPr/>
              </a:pPr>
              <a:t>2/22/16</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Calibri" pitchFamily="34" charset="0"/>
                <a:ea typeface="MS PGothic" pitchFamily="34" charset="-128"/>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Calibri" pitchFamily="34" charset="0"/>
                <a:ea typeface="MS PGothic" pitchFamily="34" charset="-128"/>
              </a:defRPr>
            </a:lvl1pPr>
          </a:lstStyle>
          <a:p>
            <a:pPr>
              <a:defRPr/>
            </a:pPr>
            <a:fld id="{50880D88-F60C-40B8-B89A-E6548CD063B8}" type="slidenum">
              <a:rPr lang="en-US"/>
              <a:pPr>
                <a:defRPr/>
              </a:pPr>
              <a:t>‹#›</a:t>
            </a:fld>
            <a:endParaRPr lang="en-US"/>
          </a:p>
        </p:txBody>
      </p:sp>
    </p:spTree>
    <p:extLst>
      <p:ext uri="{BB962C8B-B14F-4D97-AF65-F5344CB8AC3E}">
        <p14:creationId xmlns:p14="http://schemas.microsoft.com/office/powerpoint/2010/main" val="14793109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latin typeface="Calibri" pitchFamily="34" charset="0"/>
                <a:ea typeface="MS PGothic" pitchFamily="34" charset="-128"/>
              </a:defRPr>
            </a:lvl1pPr>
          </a:lstStyle>
          <a:p>
            <a:pPr>
              <a:defRPr/>
            </a:pPr>
            <a:fld id="{9E2B9692-F521-4DF1-893F-74D2F78FA212}" type="datetimeFigureOut">
              <a:rPr lang="en-US"/>
              <a:pPr>
                <a:defRPr/>
              </a:pPr>
              <a:t>2/22/16</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Calibri" pitchFamily="34" charset="0"/>
                <a:ea typeface="MS PGothic" pitchFamily="34" charset="-128"/>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Calibri" pitchFamily="34" charset="0"/>
                <a:ea typeface="MS PGothic" pitchFamily="34" charset="-128"/>
              </a:defRPr>
            </a:lvl1pPr>
          </a:lstStyle>
          <a:p>
            <a:pPr>
              <a:defRPr/>
            </a:pPr>
            <a:fld id="{A3C96FC7-1825-4F11-934F-D43417D04AC7}" type="slidenum">
              <a:rPr lang="en-US"/>
              <a:pPr>
                <a:defRPr/>
              </a:pPr>
              <a:t>‹#›</a:t>
            </a:fld>
            <a:endParaRPr lang="en-US"/>
          </a:p>
        </p:txBody>
      </p:sp>
    </p:spTree>
    <p:extLst>
      <p:ext uri="{BB962C8B-B14F-4D97-AF65-F5344CB8AC3E}">
        <p14:creationId xmlns:p14="http://schemas.microsoft.com/office/powerpoint/2010/main" val="11089913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307A94F-EF66-4628-9045-644436782754}" type="datetimeFigureOut">
              <a:rPr lang="en-US">
                <a:solidFill>
                  <a:prstClr val="black">
                    <a:tint val="75000"/>
                  </a:prstClr>
                </a:solidFill>
              </a:rPr>
              <a:pPr/>
              <a:t>2/22/16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8C1C00F-306C-4033-A68D-A42DE7326E27}"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724732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07A94F-EF66-4628-9045-644436782754}" type="datetimeFigureOut">
              <a:rPr lang="en-US">
                <a:solidFill>
                  <a:prstClr val="black">
                    <a:tint val="75000"/>
                  </a:prstClr>
                </a:solidFill>
              </a:rPr>
              <a:pPr/>
              <a:t>2/22/16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8C1C00F-306C-4033-A68D-A42DE7326E27}"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710872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07A94F-EF66-4628-9045-644436782754}" type="datetimeFigureOut">
              <a:rPr lang="en-US">
                <a:solidFill>
                  <a:prstClr val="black">
                    <a:tint val="75000"/>
                  </a:prstClr>
                </a:solidFill>
              </a:rPr>
              <a:pPr/>
              <a:t>2/22/16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8C1C00F-306C-4033-A68D-A42DE7326E27}"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101685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07A94F-EF66-4628-9045-644436782754}" type="datetimeFigureOut">
              <a:rPr lang="en-US">
                <a:solidFill>
                  <a:prstClr val="black">
                    <a:tint val="75000"/>
                  </a:prstClr>
                </a:solidFill>
              </a:rPr>
              <a:pPr/>
              <a:t>2/22/16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8C1C00F-306C-4033-A68D-A42DE7326E27}"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842640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307A94F-EF66-4628-9045-644436782754}" type="datetimeFigureOut">
              <a:rPr lang="en-US">
                <a:solidFill>
                  <a:prstClr val="black">
                    <a:tint val="75000"/>
                  </a:prstClr>
                </a:solidFill>
              </a:rPr>
              <a:pPr/>
              <a:t>2/22/16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8C1C00F-306C-4033-A68D-A42DE7326E27}"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318622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07A94F-EF66-4628-9045-644436782754}" type="datetimeFigureOut">
              <a:rPr lang="en-US">
                <a:solidFill>
                  <a:prstClr val="black">
                    <a:tint val="75000"/>
                  </a:prstClr>
                </a:solidFill>
              </a:rPr>
              <a:pPr/>
              <a:t>2/22/16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8C1C00F-306C-4033-A68D-A42DE7326E27}"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044491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07A94F-EF66-4628-9045-644436782754}" type="datetimeFigureOut">
              <a:rPr lang="en-US">
                <a:solidFill>
                  <a:prstClr val="black">
                    <a:tint val="75000"/>
                  </a:prstClr>
                </a:solidFill>
              </a:rPr>
              <a:pPr/>
              <a:t>2/22/16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8C1C00F-306C-4033-A68D-A42DE7326E27}"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68498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D0C42DC-A048-4177-97A5-0293092D3633}" type="datetimeFigureOut">
              <a:rPr lang="en-US"/>
              <a:pPr>
                <a:defRPr/>
              </a:pPr>
              <a:t>2/22/16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9B2DC58-9501-4129-818A-822EDD808211}" type="slidenum">
              <a:rPr lang="en-US"/>
              <a:pPr>
                <a:defRPr/>
              </a:pPr>
              <a:t>‹#›</a:t>
            </a:fld>
            <a:endParaRPr lang="en-US"/>
          </a:p>
        </p:txBody>
      </p:sp>
    </p:spTree>
    <p:extLst>
      <p:ext uri="{BB962C8B-B14F-4D97-AF65-F5344CB8AC3E}">
        <p14:creationId xmlns:p14="http://schemas.microsoft.com/office/powerpoint/2010/main" val="28418402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07A94F-EF66-4628-9045-644436782754}" type="datetimeFigureOut">
              <a:rPr lang="en-US">
                <a:solidFill>
                  <a:prstClr val="black">
                    <a:tint val="75000"/>
                  </a:prstClr>
                </a:solidFill>
              </a:rPr>
              <a:pPr/>
              <a:t>2/22/16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8C1C00F-306C-4033-A68D-A42DE7326E27}"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598048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07A94F-EF66-4628-9045-644436782754}" type="datetimeFigureOut">
              <a:rPr lang="en-US">
                <a:solidFill>
                  <a:prstClr val="black">
                    <a:tint val="75000"/>
                  </a:prstClr>
                </a:solidFill>
              </a:rPr>
              <a:pPr/>
              <a:t>2/22/16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8C1C00F-306C-4033-A68D-A42DE7326E27}"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167362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07A94F-EF66-4628-9045-644436782754}" type="datetimeFigureOut">
              <a:rPr lang="en-US">
                <a:solidFill>
                  <a:prstClr val="black">
                    <a:tint val="75000"/>
                  </a:prstClr>
                </a:solidFill>
              </a:rPr>
              <a:pPr/>
              <a:t>2/22/16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8C1C00F-306C-4033-A68D-A42DE7326E27}"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627309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07A94F-EF66-4628-9045-644436782754}" type="datetimeFigureOut">
              <a:rPr lang="en-US">
                <a:solidFill>
                  <a:prstClr val="black">
                    <a:tint val="75000"/>
                  </a:prstClr>
                </a:solidFill>
              </a:rPr>
              <a:pPr/>
              <a:t>2/22/16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8C1C00F-306C-4033-A68D-A42DE7326E27}"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30611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9DEA823-1656-4B8D-82CD-3FE4BDB59DE7}" type="datetimeFigureOut">
              <a:rPr lang="en-US"/>
              <a:pPr>
                <a:defRPr/>
              </a:pPr>
              <a:t>2/22/16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A1CAD50-FB24-48AC-AB53-3303B3CCFA8D}" type="slidenum">
              <a:rPr lang="en-US"/>
              <a:pPr>
                <a:defRPr/>
              </a:pPr>
              <a:t>‹#›</a:t>
            </a:fld>
            <a:endParaRPr lang="en-US"/>
          </a:p>
        </p:txBody>
      </p:sp>
    </p:spTree>
    <p:extLst>
      <p:ext uri="{BB962C8B-B14F-4D97-AF65-F5344CB8AC3E}">
        <p14:creationId xmlns:p14="http://schemas.microsoft.com/office/powerpoint/2010/main" val="3018642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04B4D60-884D-454F-854D-1377763EAA4F}" type="datetimeFigureOut">
              <a:rPr lang="en-US"/>
              <a:pPr>
                <a:defRPr/>
              </a:pPr>
              <a:t>2/22/16</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A32B4D8-1174-4C02-94C4-2B9D6BCF3666}" type="slidenum">
              <a:rPr lang="en-US"/>
              <a:pPr>
                <a:defRPr/>
              </a:pPr>
              <a:t>‹#›</a:t>
            </a:fld>
            <a:endParaRPr lang="en-US"/>
          </a:p>
        </p:txBody>
      </p:sp>
    </p:spTree>
    <p:extLst>
      <p:ext uri="{BB962C8B-B14F-4D97-AF65-F5344CB8AC3E}">
        <p14:creationId xmlns:p14="http://schemas.microsoft.com/office/powerpoint/2010/main" val="1998355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F96FF61-EB10-4046-8796-3942300120C1}" type="datetimeFigureOut">
              <a:rPr lang="en-US"/>
              <a:pPr>
                <a:defRPr/>
              </a:pPr>
              <a:t>2/22/16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3E312C9-8B94-4D3A-9DEF-60ED918C3DD6}" type="slidenum">
              <a:rPr lang="en-US"/>
              <a:pPr>
                <a:defRPr/>
              </a:pPr>
              <a:t>‹#›</a:t>
            </a:fld>
            <a:endParaRPr lang="en-US"/>
          </a:p>
        </p:txBody>
      </p:sp>
    </p:spTree>
    <p:extLst>
      <p:ext uri="{BB962C8B-B14F-4D97-AF65-F5344CB8AC3E}">
        <p14:creationId xmlns:p14="http://schemas.microsoft.com/office/powerpoint/2010/main" val="24462953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C2D00FA-9FE2-4CCF-95BF-B675056E44C2}" type="datetimeFigureOut">
              <a:rPr lang="en-US"/>
              <a:pPr>
                <a:defRPr/>
              </a:pPr>
              <a:t>2/22/16</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B879342-4AAF-4A62-A63B-2CA7E1341FE6}" type="slidenum">
              <a:rPr lang="en-US"/>
              <a:pPr>
                <a:defRPr/>
              </a:pPr>
              <a:t>‹#›</a:t>
            </a:fld>
            <a:endParaRPr lang="en-US"/>
          </a:p>
        </p:txBody>
      </p:sp>
    </p:spTree>
    <p:extLst>
      <p:ext uri="{BB962C8B-B14F-4D97-AF65-F5344CB8AC3E}">
        <p14:creationId xmlns:p14="http://schemas.microsoft.com/office/powerpoint/2010/main" val="3933239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3D44700-1484-40CC-ADE0-C90A85956D0A}" type="datetimeFigureOut">
              <a:rPr lang="en-US"/>
              <a:pPr>
                <a:defRPr/>
              </a:pPr>
              <a:t>2/22/16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CB2462F-0624-4FF6-AD3B-88C628EB3B7B}" type="slidenum">
              <a:rPr lang="en-US"/>
              <a:pPr>
                <a:defRPr/>
              </a:pPr>
              <a:t>‹#›</a:t>
            </a:fld>
            <a:endParaRPr lang="en-US"/>
          </a:p>
        </p:txBody>
      </p:sp>
    </p:spTree>
    <p:extLst>
      <p:ext uri="{BB962C8B-B14F-4D97-AF65-F5344CB8AC3E}">
        <p14:creationId xmlns:p14="http://schemas.microsoft.com/office/powerpoint/2010/main" val="4168572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8E38D05-3FB7-413E-9106-D33D9CD435B8}" type="datetimeFigureOut">
              <a:rPr lang="en-US"/>
              <a:pPr>
                <a:defRPr/>
              </a:pPr>
              <a:t>2/22/16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7D5C2E5-75CC-4F1F-967D-B704F69F2F2E}" type="slidenum">
              <a:rPr lang="en-US"/>
              <a:pPr>
                <a:defRPr/>
              </a:pPr>
              <a:t>‹#›</a:t>
            </a:fld>
            <a:endParaRPr lang="en-US"/>
          </a:p>
        </p:txBody>
      </p:sp>
    </p:spTree>
    <p:extLst>
      <p:ext uri="{BB962C8B-B14F-4D97-AF65-F5344CB8AC3E}">
        <p14:creationId xmlns:p14="http://schemas.microsoft.com/office/powerpoint/2010/main" val="305184947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28600"/>
            <a:ext cx="8458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609600" y="13414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cs typeface="+mn-cs"/>
              </a:defRPr>
            </a:lvl1pPr>
          </a:lstStyle>
          <a:p>
            <a:pPr>
              <a:defRPr/>
            </a:pPr>
            <a:fld id="{D5A8BF9C-101A-47FD-A0A6-DB17C1B19499}" type="datetimeFigureOut">
              <a:rPr lang="en-US"/>
              <a:pPr>
                <a:defRPr/>
              </a:pPr>
              <a:t>2/22/16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cs typeface="+mn-cs"/>
              </a:defRPr>
            </a:lvl1pPr>
          </a:lstStyle>
          <a:p>
            <a:pPr>
              <a:defRPr/>
            </a:pPr>
            <a:fld id="{3C0E0829-6A3F-49BE-BF98-5F912649CA7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l" rtl="0" eaLnBrk="0" fontAlgn="base" hangingPunct="0">
        <a:spcBef>
          <a:spcPct val="0"/>
        </a:spcBef>
        <a:spcAft>
          <a:spcPct val="0"/>
        </a:spcAft>
        <a:defRPr sz="3800" kern="1200">
          <a:solidFill>
            <a:srgbClr val="C91328"/>
          </a:solidFill>
          <a:latin typeface="Arial Black" pitchFamily="34" charset="0"/>
          <a:ea typeface="MS PGothic" pitchFamily="34" charset="-128"/>
          <a:cs typeface="MS PGothic" charset="0"/>
        </a:defRPr>
      </a:lvl1pPr>
      <a:lvl2pPr algn="l" rtl="0" eaLnBrk="0" fontAlgn="base" hangingPunct="0">
        <a:spcBef>
          <a:spcPct val="0"/>
        </a:spcBef>
        <a:spcAft>
          <a:spcPct val="0"/>
        </a:spcAft>
        <a:defRPr sz="3800">
          <a:solidFill>
            <a:srgbClr val="C91328"/>
          </a:solidFill>
          <a:latin typeface="Arial Black" pitchFamily="34" charset="0"/>
          <a:ea typeface="MS PGothic" pitchFamily="34" charset="-128"/>
          <a:cs typeface="MS PGothic" charset="0"/>
        </a:defRPr>
      </a:lvl2pPr>
      <a:lvl3pPr algn="l" rtl="0" eaLnBrk="0" fontAlgn="base" hangingPunct="0">
        <a:spcBef>
          <a:spcPct val="0"/>
        </a:spcBef>
        <a:spcAft>
          <a:spcPct val="0"/>
        </a:spcAft>
        <a:defRPr sz="3800">
          <a:solidFill>
            <a:srgbClr val="C91328"/>
          </a:solidFill>
          <a:latin typeface="Arial Black" pitchFamily="34" charset="0"/>
          <a:ea typeface="MS PGothic" pitchFamily="34" charset="-128"/>
          <a:cs typeface="MS PGothic" charset="0"/>
        </a:defRPr>
      </a:lvl3pPr>
      <a:lvl4pPr algn="l" rtl="0" eaLnBrk="0" fontAlgn="base" hangingPunct="0">
        <a:spcBef>
          <a:spcPct val="0"/>
        </a:spcBef>
        <a:spcAft>
          <a:spcPct val="0"/>
        </a:spcAft>
        <a:defRPr sz="3800">
          <a:solidFill>
            <a:srgbClr val="C91328"/>
          </a:solidFill>
          <a:latin typeface="Arial Black" pitchFamily="34" charset="0"/>
          <a:ea typeface="MS PGothic" pitchFamily="34" charset="-128"/>
          <a:cs typeface="MS PGothic" charset="0"/>
        </a:defRPr>
      </a:lvl4pPr>
      <a:lvl5pPr algn="l" rtl="0" eaLnBrk="0" fontAlgn="base" hangingPunct="0">
        <a:spcBef>
          <a:spcPct val="0"/>
        </a:spcBef>
        <a:spcAft>
          <a:spcPct val="0"/>
        </a:spcAft>
        <a:defRPr sz="3800">
          <a:solidFill>
            <a:srgbClr val="C91328"/>
          </a:solidFill>
          <a:latin typeface="Arial Black" pitchFamily="34" charset="0"/>
          <a:ea typeface="MS PGothic" pitchFamily="34" charset="-128"/>
          <a:cs typeface="MS PGothic" charset="0"/>
        </a:defRPr>
      </a:lvl5pPr>
      <a:lvl6pPr marL="457200" algn="ctr" rtl="0" fontAlgn="base">
        <a:spcBef>
          <a:spcPct val="0"/>
        </a:spcBef>
        <a:spcAft>
          <a:spcPct val="0"/>
        </a:spcAft>
        <a:defRPr sz="4400">
          <a:solidFill>
            <a:schemeClr val="tx1"/>
          </a:solidFill>
          <a:latin typeface="Calibri" charset="0"/>
          <a:ea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0" fontAlgn="base" hangingPunct="0">
        <a:spcBef>
          <a:spcPct val="20000"/>
        </a:spcBef>
        <a:spcAft>
          <a:spcPct val="0"/>
        </a:spcAft>
        <a:buFont typeface="Arial" charset="0"/>
        <a:buChar char="•"/>
        <a:defRPr sz="2800" kern="1200">
          <a:solidFill>
            <a:schemeClr val="tx1"/>
          </a:solidFill>
          <a:latin typeface="Arial" pitchFamily="34" charset="0"/>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Arial" pitchFamily="34" charset="0"/>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Calibri"/>
                <a:ea typeface="+mn-ea"/>
                <a:cs typeface="+mn-cs"/>
              </a:defRPr>
            </a:lvl1pPr>
          </a:lstStyle>
          <a:p>
            <a:pPr>
              <a:defRPr/>
            </a:pPr>
            <a:fld id="{F3809373-0958-4324-AD48-EAC6B96349BE}" type="datetimeFigureOut">
              <a:rPr lang="en-US"/>
              <a:pPr>
                <a:defRPr/>
              </a:pPr>
              <a:t>2/22/16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ea typeface="+mn-ea"/>
                <a:cs typeface="+mn-cs"/>
              </a:defRPr>
            </a:lvl1pPr>
          </a:lstStyle>
          <a:p>
            <a:pPr>
              <a:defRPr/>
            </a:pPr>
            <a:fld id="{A3941816-5050-44D7-92DA-527C1BC6E49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C307A94F-EF66-4628-9045-644436782754}" type="datetimeFigureOut">
              <a:rPr lang="en-US" smtClean="0">
                <a:solidFill>
                  <a:prstClr val="black">
                    <a:tint val="75000"/>
                  </a:prstClr>
                </a:solidFill>
                <a:latin typeface="Calibri"/>
                <a:ea typeface="+mn-ea"/>
              </a:rPr>
              <a:pPr fontAlgn="auto">
                <a:spcBef>
                  <a:spcPts val="0"/>
                </a:spcBef>
                <a:spcAft>
                  <a:spcPts val="0"/>
                </a:spcAft>
              </a:pPr>
              <a:t>2/22/16</a:t>
            </a:fld>
            <a:endParaRPr lang="en-US" smtClean="0">
              <a:solidFill>
                <a:prstClr val="black">
                  <a:tint val="75000"/>
                </a:prstClr>
              </a:solidFill>
              <a:latin typeface="Calibri"/>
              <a:ea typeface="+mn-ea"/>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smtClean="0">
              <a:solidFill>
                <a:prstClr val="black">
                  <a:tint val="75000"/>
                </a:prstClr>
              </a:solidFill>
              <a:latin typeface="Calibri"/>
              <a:ea typeface="+mn-ea"/>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18C1C00F-306C-4033-A68D-A42DE7326E27}" type="slidenum">
              <a:rPr lang="en-US" smtClean="0">
                <a:solidFill>
                  <a:prstClr val="black">
                    <a:tint val="75000"/>
                  </a:prstClr>
                </a:solidFill>
                <a:latin typeface="Calibri"/>
                <a:ea typeface="+mn-ea"/>
              </a:rPr>
              <a:pPr fontAlgn="auto">
                <a:spcBef>
                  <a:spcPts val="0"/>
                </a:spcBef>
                <a:spcAft>
                  <a:spcPts val="0"/>
                </a:spcAft>
              </a:pPr>
              <a:t>‹#›</a:t>
            </a:fld>
            <a:endParaRPr lang="en-US" smtClean="0">
              <a:solidFill>
                <a:prstClr val="black">
                  <a:tint val="75000"/>
                </a:prstClr>
              </a:solidFill>
              <a:latin typeface="Calibri"/>
              <a:ea typeface="+mn-ea"/>
            </a:endParaRPr>
          </a:p>
        </p:txBody>
      </p:sp>
    </p:spTree>
    <p:extLst>
      <p:ext uri="{BB962C8B-B14F-4D97-AF65-F5344CB8AC3E}">
        <p14:creationId xmlns:p14="http://schemas.microsoft.com/office/powerpoint/2010/main" val="2330970563"/>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png"/><Relationship Id="rId5" Type="http://schemas.openxmlformats.org/officeDocument/2006/relationships/image" Target="file:///\\localhost\SDyer%20DataDisc\NVFC\Arson%20Report\PPT\links\yellow_line.png" TargetMode="External"/><Relationship Id="rId6" Type="http://schemas.openxmlformats.org/officeDocument/2006/relationships/image" Target="../media/image3.png"/><Relationship Id="rId7" Type="http://schemas.openxmlformats.org/officeDocument/2006/relationships/image" Target="../media/image7.png"/><Relationship Id="rId8" Type="http://schemas.openxmlformats.org/officeDocument/2006/relationships/hyperlink" Target="http://www.youtube.com/watch?v=ookg3F22y4o" TargetMode="External"/><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png"/><Relationship Id="rId5" Type="http://schemas.openxmlformats.org/officeDocument/2006/relationships/image" Target="file:///\\localhost\SDyer%20DataDisc\NVFC\Arson%20Report\PPT\links\yellow_line.png" TargetMode="External"/><Relationship Id="rId6"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png"/><Relationship Id="rId5" Type="http://schemas.openxmlformats.org/officeDocument/2006/relationships/image" Target="file:///\\localhost\SDyer%20DataDisc\NVFC\Arson%20Report\PPT\links\yellow_line.png" TargetMode="External"/><Relationship Id="rId6" Type="http://schemas.openxmlformats.org/officeDocument/2006/relationships/image" Target="../media/image3.png"/><Relationship Id="rId7" Type="http://schemas.openxmlformats.org/officeDocument/2006/relationships/image" Target="../media/image8.png"/><Relationship Id="rId8" Type="http://schemas.openxmlformats.org/officeDocument/2006/relationships/hyperlink" Target="http://www.youtube.com/watch?v=7517bf7xAdk" TargetMode="External"/><Relationship Id="rId1" Type="http://schemas.openxmlformats.org/officeDocument/2006/relationships/slideLayout" Target="../slideLayouts/slideLayout2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png"/><Relationship Id="rId5" Type="http://schemas.openxmlformats.org/officeDocument/2006/relationships/image" Target="file:///\\localhost\SDyer%20DataDisc\NVFC\Arson%20Report\PPT\links\yellow_line.png" TargetMode="External"/><Relationship Id="rId6"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png"/><Relationship Id="rId5" Type="http://schemas.openxmlformats.org/officeDocument/2006/relationships/image" Target="file:///\\localhost\SDyer%20DataDisc\NVFC\Arson%20Report\PPT\links\yellow_line.png" TargetMode="External"/><Relationship Id="rId6"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png"/><Relationship Id="rId5" Type="http://schemas.openxmlformats.org/officeDocument/2006/relationships/image" Target="file:///\\localhost\SDyer%20DataDisc\NVFC\Arson%20Report\PPT\links\yellow_line.png" TargetMode="External"/><Relationship Id="rId6"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png"/><Relationship Id="rId5" Type="http://schemas.openxmlformats.org/officeDocument/2006/relationships/image" Target="file:///\\localhost\SDyer%20DataDisc\NVFC\Arson%20Report\PPT\links\yellow_line.png" TargetMode="External"/><Relationship Id="rId6"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png"/><Relationship Id="rId5" Type="http://schemas.openxmlformats.org/officeDocument/2006/relationships/image" Target="file:///\\localhost\SDyer%20DataDisc\NVFC\Arson%20Report\PPT\links\yellow_line.png" TargetMode="External"/><Relationship Id="rId6"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png"/><Relationship Id="rId5" Type="http://schemas.openxmlformats.org/officeDocument/2006/relationships/image" Target="file:///\\localhost\SDyer%20DataDisc\NVFC\Arson%20Report\PPT\links\yellow_line.png" TargetMode="External"/><Relationship Id="rId6"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png"/><Relationship Id="rId5" Type="http://schemas.openxmlformats.org/officeDocument/2006/relationships/image" Target="file:///\\localhost\SDyer%20DataDisc\NVFC\Arson%20Report\PPT\links\yellow_line.png" TargetMode="External"/><Relationship Id="rId6"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file:///\\localhost\SDyer%20DataDisc\NVFC\Arson%20Report\PPT\links\yellow_line.png"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file:///\\localhost\SDyer%20DataDisc\NVFC\Arson%20Report\PPT\links\yellow_line.png" TargetMode="External"/><Relationship Id="rId6"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4" Type="http://schemas.openxmlformats.org/officeDocument/2006/relationships/image" Target="../media/image9.png"/><Relationship Id="rId5" Type="http://schemas.openxmlformats.org/officeDocument/2006/relationships/hyperlink" Target="mailto:nvfcoffice@nvfc.org" TargetMode="External"/><Relationship Id="rId6" Type="http://schemas.openxmlformats.org/officeDocument/2006/relationships/image" Target="../media/image10.png"/><Relationship Id="rId7" Type="http://schemas.openxmlformats.org/officeDocument/2006/relationships/image" Target="../media/image11.png"/><Relationship Id="rId1" Type="http://schemas.openxmlformats.org/officeDocument/2006/relationships/themeOverride" Target="../theme/themeOverride1.x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file:///\\localhost\SDyer%20DataDisc\NVFC\Arson%20Report\PPT\links\yellow_line.png" TargetMode="External"/><Relationship Id="rId7" Type="http://schemas.openxmlformats.org/officeDocument/2006/relationships/comments" Target="../comments/comment1.xm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png"/><Relationship Id="rId5" Type="http://schemas.openxmlformats.org/officeDocument/2006/relationships/image" Target="file:///\\localhost\SDyer%20DataDisc\NVFC\Arson%20Report\PPT\links\yellow_line.png" TargetMode="External"/><Relationship Id="rId6"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file:///\\localhost\SDyer%20DataDisc\NVFC\Arson%20Report\PPT\links\yellow_line.png" TargetMode="External"/><Relationship Id="rId6"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png"/><Relationship Id="rId5" Type="http://schemas.openxmlformats.org/officeDocument/2006/relationships/image" Target="file:///\\localhost\SDyer%20DataDisc\NVFC\Arson%20Report\PPT\links\yellow_line.png" TargetMode="External"/><Relationship Id="rId6"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png"/><Relationship Id="rId5" Type="http://schemas.openxmlformats.org/officeDocument/2006/relationships/image" Target="file:///\\localhost\SDyer%20DataDisc\NVFC\Arson%20Report\PPT\links\yellow_line.png" TargetMode="External"/><Relationship Id="rId6" Type="http://schemas.openxmlformats.org/officeDocument/2006/relationships/image" Target="../media/image3.png"/><Relationship Id="rId7" Type="http://schemas.openxmlformats.org/officeDocument/2006/relationships/hyperlink" Target="http://www.youtube.com/watch?v=TkJc2vF6CPo" TargetMode="Externa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png"/><Relationship Id="rId5" Type="http://schemas.openxmlformats.org/officeDocument/2006/relationships/image" Target="file:///\\localhost\SDyer%20DataDisc\NVFC\Arson%20Report\PPT\links\yellow_line.png" TargetMode="External"/><Relationship Id="rId6"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Title 3"/>
          <p:cNvSpPr>
            <a:spLocks noGrp="1"/>
          </p:cNvSpPr>
          <p:nvPr>
            <p:ph type="ctrTitle"/>
          </p:nvPr>
        </p:nvSpPr>
        <p:spPr>
          <a:xfrm>
            <a:off x="76200" y="2130425"/>
            <a:ext cx="8991600" cy="1470025"/>
          </a:xfrm>
        </p:spPr>
        <p:txBody>
          <a:bodyPr/>
          <a:lstStyle/>
          <a:p>
            <a:pPr algn="ctr"/>
            <a:r>
              <a:rPr lang="en-US" sz="6600" smtClean="0">
                <a:solidFill>
                  <a:srgbClr val="19197E"/>
                </a:solidFill>
              </a:rPr>
              <a:t>Firefighter Arson</a:t>
            </a:r>
            <a:br>
              <a:rPr lang="en-US" sz="6600" smtClean="0">
                <a:solidFill>
                  <a:srgbClr val="19197E"/>
                </a:solidFill>
              </a:rPr>
            </a:br>
            <a:r>
              <a:rPr lang="en-US" sz="3200" smtClean="0">
                <a:solidFill>
                  <a:schemeClr val="tx1"/>
                </a:solidFill>
              </a:rPr>
              <a:t>Zero Tolerance – Zero Excuses!</a:t>
            </a:r>
            <a:endParaRPr lang="en-US" sz="3200" smtClean="0"/>
          </a:p>
        </p:txBody>
      </p:sp>
      <p:sp>
        <p:nvSpPr>
          <p:cNvPr id="14339" name="Picture Placeholder 7"/>
          <p:cNvSpPr>
            <a:spLocks noGrp="1" noTextEdit="1"/>
          </p:cNvSpPr>
          <p:nvPr>
            <p:ph type="pic" sz="quarter" idx="13"/>
          </p:nvPr>
        </p:nvSpPr>
        <p:spPr/>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4" descr="side_flam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13668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SDyer DataDisc:NVFC:Arson Report:PPT:links:yellow_line.png"/>
          <p:cNvPicPr>
            <a:picLocks noChangeAspect="1" noChangeArrowheads="1"/>
          </p:cNvPicPr>
          <p:nvPr/>
        </p:nvPicPr>
        <p:blipFill>
          <a:blip r:embed="rId4" r:link="rId5" cstate="screen">
            <a:extLst>
              <a:ext uri="{28A0092B-C50C-407E-A947-70E740481C1C}">
                <a14:useLocalDpi xmlns:a14="http://schemas.microsoft.com/office/drawing/2010/main"/>
              </a:ext>
            </a:extLst>
          </a:blip>
          <a:srcRect l="8360" r="8331"/>
          <a:stretch>
            <a:fillRect/>
          </a:stretch>
        </p:blipFill>
        <p:spPr bwMode="auto">
          <a:xfrm>
            <a:off x="0" y="5867400"/>
            <a:ext cx="9144000" cy="1290638"/>
          </a:xfrm>
          <a:prstGeom prst="rect">
            <a:avLst/>
          </a:prstGeom>
          <a:noFill/>
          <a:ln>
            <a:noFill/>
          </a:ln>
          <a:effectLst>
            <a:outerShdw blurRad="63500" dist="38099" dir="2700000" algn="ctr" rotWithShape="0">
              <a:srgbClr val="000000">
                <a:alpha val="60001"/>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7" descr="NVFC_logo"/>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8077200" y="5483225"/>
            <a:ext cx="9906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2"/>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76200" y="19050"/>
            <a:ext cx="8461375" cy="114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1"/>
          <p:cNvSpPr>
            <a:spLocks noGrp="1"/>
          </p:cNvSpPr>
          <p:nvPr>
            <p:ph idx="1"/>
          </p:nvPr>
        </p:nvSpPr>
        <p:spPr>
          <a:xfrm>
            <a:off x="609600" y="1341438"/>
            <a:ext cx="8382000" cy="4525962"/>
          </a:xfrm>
        </p:spPr>
        <p:txBody>
          <a:bodyPr/>
          <a:lstStyle/>
          <a:p>
            <a:pPr marL="0" indent="0" algn="ctr">
              <a:buNone/>
            </a:pPr>
            <a:r>
              <a:rPr lang="en-US" sz="2800" dirty="0" smtClean="0">
                <a:latin typeface="Arial" pitchFamily="34" charset="0"/>
                <a:cs typeface="Arial" pitchFamily="34" charset="0"/>
              </a:rPr>
              <a:t>Watch Chief Ron </a:t>
            </a:r>
            <a:r>
              <a:rPr lang="en-US" sz="2800" dirty="0" err="1" smtClean="0">
                <a:latin typeface="Arial" pitchFamily="34" charset="0"/>
                <a:cs typeface="Arial" pitchFamily="34" charset="0"/>
              </a:rPr>
              <a:t>Lindroth</a:t>
            </a:r>
            <a:r>
              <a:rPr lang="en-US" sz="2800" dirty="0" smtClean="0">
                <a:latin typeface="Arial" pitchFamily="34" charset="0"/>
                <a:cs typeface="Arial" pitchFamily="34" charset="0"/>
              </a:rPr>
              <a:t> discuss how firefighter arson affected his former department:</a:t>
            </a:r>
          </a:p>
          <a:p>
            <a:pPr marL="0" indent="0" algn="ctr">
              <a:buNone/>
            </a:pPr>
            <a:endParaRPr lang="en-US" sz="2800" dirty="0" smtClean="0">
              <a:latin typeface="Arial" pitchFamily="34" charset="0"/>
              <a:cs typeface="Arial" pitchFamily="34" charset="0"/>
            </a:endParaRPr>
          </a:p>
          <a:p>
            <a:pPr marL="0" indent="0" algn="ctr">
              <a:buNone/>
            </a:pPr>
            <a:r>
              <a:rPr lang="en-US" sz="2800" dirty="0">
                <a:latin typeface="Arial" pitchFamily="34" charset="0"/>
                <a:cs typeface="Arial" pitchFamily="34" charset="0"/>
                <a:hlinkClick r:id="rId8"/>
              </a:rPr>
              <a:t>http://</a:t>
            </a:r>
            <a:r>
              <a:rPr lang="en-US" sz="2800" dirty="0" smtClean="0">
                <a:latin typeface="Arial" pitchFamily="34" charset="0"/>
                <a:cs typeface="Arial" pitchFamily="34" charset="0"/>
                <a:hlinkClick r:id="rId8"/>
              </a:rPr>
              <a:t>www.youtube.com/watch?v=ookg3F22y4o</a:t>
            </a:r>
            <a:r>
              <a:rPr lang="en-US" sz="2800" dirty="0" smtClean="0">
                <a:latin typeface="Arial" pitchFamily="34" charset="0"/>
                <a:cs typeface="Arial" pitchFamily="34" charset="0"/>
              </a:rPr>
              <a:t> </a:t>
            </a:r>
            <a:endParaRPr lang="en-US" sz="2800" dirty="0">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 descr="side_flam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13668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Picture 6" descr="SDyer DataDisc:NVFC:Arson Report:PPT:links:yellow_line.png"/>
          <p:cNvPicPr>
            <a:picLocks noChangeAspect="1" noChangeArrowheads="1"/>
          </p:cNvPicPr>
          <p:nvPr/>
        </p:nvPicPr>
        <p:blipFill>
          <a:blip r:embed="rId4" r:link="rId5" cstate="screen">
            <a:extLst>
              <a:ext uri="{28A0092B-C50C-407E-A947-70E740481C1C}">
                <a14:useLocalDpi xmlns:a14="http://schemas.microsoft.com/office/drawing/2010/main"/>
              </a:ext>
            </a:extLst>
          </a:blip>
          <a:srcRect l="8360" r="8331"/>
          <a:stretch>
            <a:fillRect/>
          </a:stretch>
        </p:blipFill>
        <p:spPr bwMode="auto">
          <a:xfrm>
            <a:off x="0" y="5867400"/>
            <a:ext cx="9144000" cy="1290638"/>
          </a:xfrm>
          <a:prstGeom prst="rect">
            <a:avLst/>
          </a:prstGeom>
          <a:noFill/>
          <a:ln>
            <a:noFill/>
          </a:ln>
          <a:effectLst>
            <a:outerShdw blurRad="63500" dist="38099" dir="2700000" algn="ctr" rotWithShape="0">
              <a:srgbClr val="000000">
                <a:alpha val="60001"/>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Title 1"/>
          <p:cNvSpPr>
            <a:spLocks noGrp="1"/>
          </p:cNvSpPr>
          <p:nvPr>
            <p:ph type="title"/>
          </p:nvPr>
        </p:nvSpPr>
        <p:spPr>
          <a:xfrm>
            <a:off x="76200" y="228600"/>
            <a:ext cx="8991600" cy="1143000"/>
          </a:xfrm>
        </p:spPr>
        <p:txBody>
          <a:bodyPr/>
          <a:lstStyle/>
          <a:p>
            <a:pPr eaLnBrk="1" hangingPunct="1"/>
            <a:r>
              <a:rPr lang="en-US" smtClean="0"/>
              <a:t>The Consequences: The Arsonist</a:t>
            </a:r>
          </a:p>
        </p:txBody>
      </p:sp>
      <p:sp>
        <p:nvSpPr>
          <p:cNvPr id="28676" name="Content Placeholder 2"/>
          <p:cNvSpPr>
            <a:spLocks noGrp="1"/>
          </p:cNvSpPr>
          <p:nvPr>
            <p:ph idx="1"/>
          </p:nvPr>
        </p:nvSpPr>
        <p:spPr>
          <a:xfrm>
            <a:off x="76200" y="1341438"/>
            <a:ext cx="8991600" cy="4525962"/>
          </a:xfrm>
        </p:spPr>
        <p:txBody>
          <a:bodyPr/>
          <a:lstStyle/>
          <a:p>
            <a:pPr marL="0" indent="0" eaLnBrk="1" hangingPunct="1">
              <a:lnSpc>
                <a:spcPct val="130000"/>
              </a:lnSpc>
              <a:buFont typeface="Arial" charset="0"/>
              <a:buNone/>
            </a:pPr>
            <a:r>
              <a:rPr lang="en-US" sz="2600" smtClean="0">
                <a:latin typeface="Arial" charset="0"/>
              </a:rPr>
              <a:t>If you set a fire, no matter how small, you ARE an arsonist:</a:t>
            </a:r>
          </a:p>
          <a:p>
            <a:pPr lvl="1" eaLnBrk="1" hangingPunct="1">
              <a:lnSpc>
                <a:spcPct val="130000"/>
              </a:lnSpc>
            </a:pPr>
            <a:r>
              <a:rPr lang="en-US" sz="2600" smtClean="0">
                <a:latin typeface="Arial" charset="0"/>
              </a:rPr>
              <a:t>You WILL be kicked out of the department  </a:t>
            </a:r>
          </a:p>
          <a:p>
            <a:pPr lvl="2" eaLnBrk="1" hangingPunct="1">
              <a:lnSpc>
                <a:spcPct val="130000"/>
              </a:lnSpc>
            </a:pPr>
            <a:r>
              <a:rPr lang="en-US" sz="2200" smtClean="0">
                <a:latin typeface="Arial" charset="0"/>
              </a:rPr>
              <a:t>Arsonists cannot remain a firefighter or join a new fire dept.</a:t>
            </a:r>
          </a:p>
          <a:p>
            <a:pPr lvl="1" eaLnBrk="1" hangingPunct="1">
              <a:lnSpc>
                <a:spcPct val="130000"/>
              </a:lnSpc>
            </a:pPr>
            <a:r>
              <a:rPr lang="en-US" sz="2600" smtClean="0">
                <a:latin typeface="Arial" charset="0"/>
              </a:rPr>
              <a:t>You WILL have a felony record</a:t>
            </a:r>
          </a:p>
          <a:p>
            <a:pPr lvl="2" eaLnBrk="1" hangingPunct="1">
              <a:lnSpc>
                <a:spcPct val="130000"/>
              </a:lnSpc>
            </a:pPr>
            <a:r>
              <a:rPr lang="en-US" sz="2200" smtClean="0">
                <a:latin typeface="Arial" charset="0"/>
              </a:rPr>
              <a:t>Felons cannot own a firearm or hunt—for life!</a:t>
            </a:r>
          </a:p>
          <a:p>
            <a:pPr lvl="2" eaLnBrk="1" hangingPunct="1">
              <a:lnSpc>
                <a:spcPct val="130000"/>
              </a:lnSpc>
            </a:pPr>
            <a:r>
              <a:rPr lang="en-US" sz="2200" smtClean="0">
                <a:latin typeface="Arial" charset="0"/>
              </a:rPr>
              <a:t>Felons cannot vote or hold any elected office</a:t>
            </a:r>
          </a:p>
          <a:p>
            <a:pPr lvl="2" eaLnBrk="1" hangingPunct="1">
              <a:lnSpc>
                <a:spcPct val="130000"/>
              </a:lnSpc>
            </a:pPr>
            <a:r>
              <a:rPr lang="en-US" sz="2200" smtClean="0">
                <a:latin typeface="Arial" charset="0"/>
              </a:rPr>
              <a:t>Felons have trouble finding employment</a:t>
            </a:r>
          </a:p>
          <a:p>
            <a:pPr lvl="1" eaLnBrk="1" hangingPunct="1">
              <a:lnSpc>
                <a:spcPct val="130000"/>
              </a:lnSpc>
            </a:pPr>
            <a:r>
              <a:rPr lang="en-US" sz="2600" smtClean="0">
                <a:latin typeface="Arial" charset="0"/>
              </a:rPr>
              <a:t>You and your family WILL be disgraced</a:t>
            </a:r>
          </a:p>
        </p:txBody>
      </p:sp>
      <p:pic>
        <p:nvPicPr>
          <p:cNvPr id="24582" name="Picture 7" descr="NVFC_logo"/>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8077200" y="5483225"/>
            <a:ext cx="9906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867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676">
                                            <p:txEl>
                                              <p:pRg st="2" end="2"/>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867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867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67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67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867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side_flam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13668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SDyer DataDisc:NVFC:Arson Report:PPT:links:yellow_line.png"/>
          <p:cNvPicPr>
            <a:picLocks noChangeAspect="1" noChangeArrowheads="1"/>
          </p:cNvPicPr>
          <p:nvPr/>
        </p:nvPicPr>
        <p:blipFill>
          <a:blip r:embed="rId4" r:link="rId5" cstate="screen">
            <a:extLst>
              <a:ext uri="{28A0092B-C50C-407E-A947-70E740481C1C}">
                <a14:useLocalDpi xmlns:a14="http://schemas.microsoft.com/office/drawing/2010/main"/>
              </a:ext>
            </a:extLst>
          </a:blip>
          <a:srcRect l="8360" r="8331"/>
          <a:stretch>
            <a:fillRect/>
          </a:stretch>
        </p:blipFill>
        <p:spPr bwMode="auto">
          <a:xfrm>
            <a:off x="0" y="5867400"/>
            <a:ext cx="9144000" cy="1290638"/>
          </a:xfrm>
          <a:prstGeom prst="rect">
            <a:avLst/>
          </a:prstGeom>
          <a:noFill/>
          <a:ln>
            <a:noFill/>
          </a:ln>
          <a:effectLst>
            <a:outerShdw blurRad="63500" dist="38099" dir="2700000" algn="ctr" rotWithShape="0">
              <a:srgbClr val="000000">
                <a:alpha val="60001"/>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 descr="NVFC_logo"/>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8077200" y="5483225"/>
            <a:ext cx="9906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88900" y="152400"/>
            <a:ext cx="9309100" cy="114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laceholder 1"/>
          <p:cNvSpPr>
            <a:spLocks noGrp="1"/>
          </p:cNvSpPr>
          <p:nvPr>
            <p:ph idx="1"/>
          </p:nvPr>
        </p:nvSpPr>
        <p:spPr>
          <a:xfrm>
            <a:off x="609600" y="1341438"/>
            <a:ext cx="8382000" cy="4525962"/>
          </a:xfrm>
        </p:spPr>
        <p:txBody>
          <a:bodyPr/>
          <a:lstStyle/>
          <a:p>
            <a:pPr marL="0" indent="0" algn="ctr">
              <a:buNone/>
            </a:pPr>
            <a:r>
              <a:rPr lang="en-US" sz="2800" dirty="0" smtClean="0">
                <a:latin typeface="Arial" pitchFamily="34" charset="0"/>
                <a:cs typeface="Arial" pitchFamily="34" charset="0"/>
              </a:rPr>
              <a:t>Listen to Alcohol, Tobacco, Firearms, and Explosives Special Agent Dan Hebert detail his experience working on firefighter arson cases:</a:t>
            </a:r>
          </a:p>
          <a:p>
            <a:pPr marL="0" indent="0" algn="ctr">
              <a:buNone/>
            </a:pPr>
            <a:endParaRPr lang="en-US" sz="2800" dirty="0" smtClean="0">
              <a:latin typeface="Arial" pitchFamily="34" charset="0"/>
              <a:cs typeface="Arial" pitchFamily="34" charset="0"/>
            </a:endParaRPr>
          </a:p>
          <a:p>
            <a:pPr marL="0" indent="0" algn="ctr">
              <a:buNone/>
            </a:pPr>
            <a:r>
              <a:rPr lang="en-US" sz="2800" dirty="0">
                <a:latin typeface="Arial" pitchFamily="34" charset="0"/>
                <a:cs typeface="Arial" pitchFamily="34" charset="0"/>
                <a:hlinkClick r:id="rId8"/>
              </a:rPr>
              <a:t>http://</a:t>
            </a:r>
            <a:r>
              <a:rPr lang="en-US" sz="2800" dirty="0" smtClean="0">
                <a:latin typeface="Arial" pitchFamily="34" charset="0"/>
                <a:cs typeface="Arial" pitchFamily="34" charset="0"/>
                <a:hlinkClick r:id="rId8"/>
              </a:rPr>
              <a:t>www.youtube.com/watch?v=7517bf7xAdk</a:t>
            </a:r>
            <a:r>
              <a:rPr lang="en-US" sz="2800" dirty="0" smtClean="0">
                <a:latin typeface="Arial" pitchFamily="34" charset="0"/>
                <a:cs typeface="Arial" pitchFamily="34" charset="0"/>
              </a:rPr>
              <a:t> </a:t>
            </a:r>
            <a:endParaRPr lang="en-US" sz="2800" dirty="0">
              <a:latin typeface="Arial" pitchFamily="34" charset="0"/>
              <a:cs typeface="Arial" pitchFamily="34" charset="0"/>
            </a:endParaRPr>
          </a:p>
        </p:txBody>
      </p:sp>
    </p:spTree>
    <p:extLst>
      <p:ext uri="{BB962C8B-B14F-4D97-AF65-F5344CB8AC3E}">
        <p14:creationId xmlns:p14="http://schemas.microsoft.com/office/powerpoint/2010/main" val="194005807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4" descr="side_flam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13668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Picture 6" descr="SDyer DataDisc:NVFC:Arson Report:PPT:links:yellow_line.png"/>
          <p:cNvPicPr>
            <a:picLocks noChangeAspect="1" noChangeArrowheads="1"/>
          </p:cNvPicPr>
          <p:nvPr/>
        </p:nvPicPr>
        <p:blipFill>
          <a:blip r:embed="rId4" r:link="rId5" cstate="screen">
            <a:extLst>
              <a:ext uri="{28A0092B-C50C-407E-A947-70E740481C1C}">
                <a14:useLocalDpi xmlns:a14="http://schemas.microsoft.com/office/drawing/2010/main"/>
              </a:ext>
            </a:extLst>
          </a:blip>
          <a:srcRect l="8360" r="8331"/>
          <a:stretch>
            <a:fillRect/>
          </a:stretch>
        </p:blipFill>
        <p:spPr bwMode="auto">
          <a:xfrm>
            <a:off x="0" y="5867400"/>
            <a:ext cx="9144000" cy="1290638"/>
          </a:xfrm>
          <a:prstGeom prst="rect">
            <a:avLst/>
          </a:prstGeom>
          <a:noFill/>
          <a:ln>
            <a:noFill/>
          </a:ln>
          <a:effectLst>
            <a:outerShdw blurRad="63500" dist="38099" dir="2700000" algn="ctr" rotWithShape="0">
              <a:srgbClr val="000000">
                <a:alpha val="60001"/>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itle 1"/>
          <p:cNvSpPr>
            <a:spLocks noGrp="1"/>
          </p:cNvSpPr>
          <p:nvPr>
            <p:ph type="title"/>
          </p:nvPr>
        </p:nvSpPr>
        <p:spPr>
          <a:xfrm>
            <a:off x="3175" y="11113"/>
            <a:ext cx="8991600" cy="903287"/>
          </a:xfrm>
        </p:spPr>
        <p:txBody>
          <a:bodyPr/>
          <a:lstStyle/>
          <a:p>
            <a:pPr eaLnBrk="1" hangingPunct="1"/>
            <a:r>
              <a:rPr lang="en-US" smtClean="0"/>
              <a:t>The Consequences: Accomplices</a:t>
            </a:r>
          </a:p>
        </p:txBody>
      </p:sp>
      <p:sp>
        <p:nvSpPr>
          <p:cNvPr id="34820" name="Content Placeholder 2"/>
          <p:cNvSpPr>
            <a:spLocks noGrp="1"/>
          </p:cNvSpPr>
          <p:nvPr>
            <p:ph idx="1"/>
          </p:nvPr>
        </p:nvSpPr>
        <p:spPr>
          <a:xfrm>
            <a:off x="914400" y="1752600"/>
            <a:ext cx="8153400" cy="5334000"/>
          </a:xfrm>
        </p:spPr>
        <p:txBody>
          <a:bodyPr/>
          <a:lstStyle/>
          <a:p>
            <a:pPr marL="230188" indent="0" eaLnBrk="1" hangingPunct="1">
              <a:lnSpc>
                <a:spcPct val="120000"/>
              </a:lnSpc>
              <a:buFont typeface="Arial" charset="0"/>
              <a:buNone/>
            </a:pPr>
            <a:r>
              <a:rPr lang="en-US" smtClean="0">
                <a:latin typeface="Arial" charset="0"/>
              </a:rPr>
              <a:t>Even those who </a:t>
            </a:r>
            <a:r>
              <a:rPr lang="en-US" u="sng" smtClean="0">
                <a:latin typeface="Arial" charset="0"/>
              </a:rPr>
              <a:t>did not strike a match</a:t>
            </a:r>
            <a:r>
              <a:rPr lang="en-US" smtClean="0">
                <a:latin typeface="Arial" charset="0"/>
              </a:rPr>
              <a:t> can be arrested, charged and even </a:t>
            </a:r>
            <a:r>
              <a:rPr lang="en-US" u="sng" smtClean="0">
                <a:latin typeface="Arial" charset="0"/>
              </a:rPr>
              <a:t>sent to prison</a:t>
            </a:r>
            <a:r>
              <a:rPr lang="en-US" smtClean="0">
                <a:latin typeface="Arial" charset="0"/>
              </a:rPr>
              <a:t>:</a:t>
            </a:r>
          </a:p>
          <a:p>
            <a:pPr marL="511175" lvl="1" eaLnBrk="1" hangingPunct="1">
              <a:lnSpc>
                <a:spcPct val="120000"/>
              </a:lnSpc>
            </a:pPr>
            <a:r>
              <a:rPr lang="en-US" sz="2200" smtClean="0">
                <a:latin typeface="Arial" charset="0"/>
              </a:rPr>
              <a:t>Most state laws treat anyone who takes part in a crime as if they were the one who committed the crime.</a:t>
            </a:r>
          </a:p>
          <a:p>
            <a:pPr marL="511175" lvl="1" eaLnBrk="1" hangingPunct="1">
              <a:lnSpc>
                <a:spcPct val="120000"/>
              </a:lnSpc>
            </a:pPr>
            <a:r>
              <a:rPr lang="en-US" sz="2200" smtClean="0">
                <a:latin typeface="Arial" charset="0"/>
              </a:rPr>
              <a:t>So even if you only act as a lookout, drive the car, or provide the gas you can be charged as if you struck the match!</a:t>
            </a:r>
          </a:p>
        </p:txBody>
      </p:sp>
      <p:pic>
        <p:nvPicPr>
          <p:cNvPr id="25606" name="Picture 7" descr="NVFC_logo"/>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8077200" y="5483225"/>
            <a:ext cx="9906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4820">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482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4" descr="side_flam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13668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Picture 6" descr="SDyer DataDisc:NVFC:Arson Report:PPT:links:yellow_line.png"/>
          <p:cNvPicPr>
            <a:picLocks noChangeAspect="1" noChangeArrowheads="1"/>
          </p:cNvPicPr>
          <p:nvPr/>
        </p:nvPicPr>
        <p:blipFill>
          <a:blip r:embed="rId4" r:link="rId5" cstate="screen">
            <a:extLst>
              <a:ext uri="{28A0092B-C50C-407E-A947-70E740481C1C}">
                <a14:useLocalDpi xmlns:a14="http://schemas.microsoft.com/office/drawing/2010/main"/>
              </a:ext>
            </a:extLst>
          </a:blip>
          <a:srcRect l="8360" r="8331"/>
          <a:stretch>
            <a:fillRect/>
          </a:stretch>
        </p:blipFill>
        <p:spPr bwMode="auto">
          <a:xfrm>
            <a:off x="0" y="5867400"/>
            <a:ext cx="9144000" cy="1290638"/>
          </a:xfrm>
          <a:prstGeom prst="rect">
            <a:avLst/>
          </a:prstGeom>
          <a:noFill/>
          <a:ln>
            <a:noFill/>
          </a:ln>
          <a:effectLst>
            <a:outerShdw blurRad="63500" dist="38099" dir="2700000" algn="ctr" rotWithShape="0">
              <a:srgbClr val="000000">
                <a:alpha val="60001"/>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Title 1"/>
          <p:cNvSpPr>
            <a:spLocks noGrp="1"/>
          </p:cNvSpPr>
          <p:nvPr>
            <p:ph type="title"/>
          </p:nvPr>
        </p:nvSpPr>
        <p:spPr>
          <a:xfrm>
            <a:off x="3175" y="11113"/>
            <a:ext cx="8991600" cy="903287"/>
          </a:xfrm>
        </p:spPr>
        <p:txBody>
          <a:bodyPr/>
          <a:lstStyle/>
          <a:p>
            <a:pPr eaLnBrk="1" hangingPunct="1"/>
            <a:r>
              <a:rPr lang="en-US" smtClean="0"/>
              <a:t>The Consequences: Accomplices</a:t>
            </a:r>
          </a:p>
        </p:txBody>
      </p:sp>
      <p:sp>
        <p:nvSpPr>
          <p:cNvPr id="34820" name="Content Placeholder 2"/>
          <p:cNvSpPr>
            <a:spLocks noGrp="1"/>
          </p:cNvSpPr>
          <p:nvPr>
            <p:ph idx="1"/>
          </p:nvPr>
        </p:nvSpPr>
        <p:spPr>
          <a:xfrm>
            <a:off x="609600" y="1676400"/>
            <a:ext cx="8610600" cy="4419600"/>
          </a:xfrm>
        </p:spPr>
        <p:txBody>
          <a:bodyPr/>
          <a:lstStyle/>
          <a:p>
            <a:pPr marL="230188" indent="0" eaLnBrk="1" hangingPunct="1">
              <a:lnSpc>
                <a:spcPct val="120000"/>
              </a:lnSpc>
              <a:buFont typeface="Arial" charset="0"/>
              <a:buNone/>
            </a:pPr>
            <a:r>
              <a:rPr lang="en-US" smtClean="0">
                <a:latin typeface="Arial" charset="0"/>
              </a:rPr>
              <a:t>If you know or suspect a fellow firefighter (or officer) </a:t>
            </a:r>
            <a:br>
              <a:rPr lang="en-US" smtClean="0">
                <a:latin typeface="Arial" charset="0"/>
              </a:rPr>
            </a:br>
            <a:r>
              <a:rPr lang="en-US" smtClean="0">
                <a:latin typeface="Arial" charset="0"/>
              </a:rPr>
              <a:t>is setting fires you have </a:t>
            </a:r>
            <a:r>
              <a:rPr lang="en-US" u="sng" smtClean="0">
                <a:latin typeface="Arial" charset="0"/>
              </a:rPr>
              <a:t>A DUTY TO ACT</a:t>
            </a:r>
            <a:r>
              <a:rPr lang="en-US" smtClean="0">
                <a:latin typeface="Arial" charset="0"/>
              </a:rPr>
              <a:t>:</a:t>
            </a:r>
          </a:p>
          <a:p>
            <a:pPr marL="511175" lvl="1" eaLnBrk="1" hangingPunct="1">
              <a:lnSpc>
                <a:spcPct val="120000"/>
              </a:lnSpc>
            </a:pPr>
            <a:r>
              <a:rPr lang="en-US" sz="2200" smtClean="0">
                <a:latin typeface="Arial" charset="0"/>
              </a:rPr>
              <a:t>You have the ETHICAL DUTY to do the right thing to stop this action</a:t>
            </a:r>
          </a:p>
          <a:p>
            <a:pPr marL="511175" lvl="1" eaLnBrk="1" hangingPunct="1">
              <a:lnSpc>
                <a:spcPct val="120000"/>
              </a:lnSpc>
            </a:pPr>
            <a:r>
              <a:rPr lang="en-US" sz="2200" smtClean="0">
                <a:latin typeface="Arial" charset="0"/>
              </a:rPr>
              <a:t>You also have the LEGAL DUTY to act to stop this behavior</a:t>
            </a:r>
          </a:p>
          <a:p>
            <a:pPr marL="511175" lvl="1" eaLnBrk="1" hangingPunct="1">
              <a:lnSpc>
                <a:spcPct val="120000"/>
              </a:lnSpc>
            </a:pPr>
            <a:r>
              <a:rPr lang="en-US" sz="2200" smtClean="0">
                <a:latin typeface="Arial" charset="0"/>
              </a:rPr>
              <a:t>If you knowingly ignore or fail to act you CAN be arrested</a:t>
            </a:r>
          </a:p>
        </p:txBody>
      </p:sp>
      <p:pic>
        <p:nvPicPr>
          <p:cNvPr id="26630" name="Picture 7" descr="NVFC_logo"/>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8077200" y="5483225"/>
            <a:ext cx="9906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4820">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4820">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482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descr="side_flam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13668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3" name="Picture 6" descr="SDyer DataDisc:NVFC:Arson Report:PPT:links:yellow_line.png"/>
          <p:cNvPicPr>
            <a:picLocks noChangeAspect="1" noChangeArrowheads="1"/>
          </p:cNvPicPr>
          <p:nvPr/>
        </p:nvPicPr>
        <p:blipFill>
          <a:blip r:embed="rId4" r:link="rId5" cstate="screen">
            <a:extLst>
              <a:ext uri="{28A0092B-C50C-407E-A947-70E740481C1C}">
                <a14:useLocalDpi xmlns:a14="http://schemas.microsoft.com/office/drawing/2010/main"/>
              </a:ext>
            </a:extLst>
          </a:blip>
          <a:srcRect l="8360" r="8331"/>
          <a:stretch>
            <a:fillRect/>
          </a:stretch>
        </p:blipFill>
        <p:spPr bwMode="auto">
          <a:xfrm>
            <a:off x="0" y="5867400"/>
            <a:ext cx="9144000" cy="1290638"/>
          </a:xfrm>
          <a:prstGeom prst="rect">
            <a:avLst/>
          </a:prstGeom>
          <a:noFill/>
          <a:ln>
            <a:noFill/>
          </a:ln>
          <a:effectLst>
            <a:outerShdw blurRad="63500" dist="38099" dir="2700000" algn="ctr" rotWithShape="0">
              <a:srgbClr val="000000">
                <a:alpha val="60001"/>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Title 1"/>
          <p:cNvSpPr>
            <a:spLocks noGrp="1"/>
          </p:cNvSpPr>
          <p:nvPr>
            <p:ph type="title"/>
          </p:nvPr>
        </p:nvSpPr>
        <p:spPr>
          <a:xfrm>
            <a:off x="609600" y="228600"/>
            <a:ext cx="8458200" cy="762000"/>
          </a:xfrm>
        </p:spPr>
        <p:txBody>
          <a:bodyPr/>
          <a:lstStyle/>
          <a:p>
            <a:pPr eaLnBrk="1" hangingPunct="1"/>
            <a:r>
              <a:rPr lang="en-US" smtClean="0"/>
              <a:t>What You </a:t>
            </a:r>
            <a:r>
              <a:rPr lang="en-US" u="sng" smtClean="0"/>
              <a:t>Can</a:t>
            </a:r>
            <a:r>
              <a:rPr lang="en-US" smtClean="0"/>
              <a:t> and </a:t>
            </a:r>
            <a:r>
              <a:rPr lang="en-US" u="sng" smtClean="0"/>
              <a:t>Must</a:t>
            </a:r>
            <a:r>
              <a:rPr lang="en-US" smtClean="0"/>
              <a:t> Do:</a:t>
            </a:r>
          </a:p>
        </p:txBody>
      </p:sp>
      <p:sp>
        <p:nvSpPr>
          <p:cNvPr id="36868" name="Content Placeholder 2"/>
          <p:cNvSpPr>
            <a:spLocks noGrp="1"/>
          </p:cNvSpPr>
          <p:nvPr>
            <p:ph idx="1"/>
          </p:nvPr>
        </p:nvSpPr>
        <p:spPr>
          <a:xfrm>
            <a:off x="684213" y="1524000"/>
            <a:ext cx="8231187" cy="4343400"/>
          </a:xfrm>
        </p:spPr>
        <p:txBody>
          <a:bodyPr/>
          <a:lstStyle/>
          <a:p>
            <a:pPr marL="230188" indent="0" eaLnBrk="1" hangingPunct="1">
              <a:lnSpc>
                <a:spcPct val="110000"/>
              </a:lnSpc>
              <a:buFont typeface="Arial" charset="0"/>
              <a:buNone/>
            </a:pPr>
            <a:r>
              <a:rPr lang="en-US" smtClean="0">
                <a:latin typeface="Arial" charset="0"/>
              </a:rPr>
              <a:t>There are a number of things you </a:t>
            </a:r>
            <a:r>
              <a:rPr lang="en-US" b="1" u="sng" smtClean="0">
                <a:latin typeface="Arial" charset="0"/>
              </a:rPr>
              <a:t>can</a:t>
            </a:r>
            <a:r>
              <a:rPr lang="en-US" smtClean="0">
                <a:latin typeface="Arial" charset="0"/>
              </a:rPr>
              <a:t> do to prevent firefighter arson:</a:t>
            </a:r>
          </a:p>
          <a:p>
            <a:pPr lvl="1" eaLnBrk="1" hangingPunct="1">
              <a:lnSpc>
                <a:spcPct val="110000"/>
              </a:lnSpc>
            </a:pPr>
            <a:r>
              <a:rPr lang="en-US" sz="2400" smtClean="0">
                <a:latin typeface="Arial" charset="0"/>
              </a:rPr>
              <a:t>Be aware of who shows up to fires or behaves oddly</a:t>
            </a:r>
          </a:p>
          <a:p>
            <a:pPr lvl="1" eaLnBrk="1" hangingPunct="1">
              <a:lnSpc>
                <a:spcPct val="110000"/>
              </a:lnSpc>
            </a:pPr>
            <a:r>
              <a:rPr lang="en-US" sz="2400" smtClean="0">
                <a:latin typeface="Arial" charset="0"/>
              </a:rPr>
              <a:t>Be honest with all new firefighters of the call volume and potential for boredom</a:t>
            </a:r>
          </a:p>
          <a:p>
            <a:pPr lvl="1" eaLnBrk="1" hangingPunct="1">
              <a:lnSpc>
                <a:spcPct val="110000"/>
              </a:lnSpc>
            </a:pPr>
            <a:r>
              <a:rPr lang="en-US" sz="2400" smtClean="0">
                <a:latin typeface="Arial" charset="0"/>
              </a:rPr>
              <a:t>Firesetting is unacceptable—period!</a:t>
            </a:r>
          </a:p>
        </p:txBody>
      </p:sp>
      <p:pic>
        <p:nvPicPr>
          <p:cNvPr id="27654" name="Picture 7" descr="NVFC_logo"/>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8077200" y="5483225"/>
            <a:ext cx="9906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6868">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868">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686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4" descr="side_flam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13668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3" name="Picture 6" descr="SDyer DataDisc:NVFC:Arson Report:PPT:links:yellow_line.png"/>
          <p:cNvPicPr>
            <a:picLocks noChangeAspect="1" noChangeArrowheads="1"/>
          </p:cNvPicPr>
          <p:nvPr/>
        </p:nvPicPr>
        <p:blipFill>
          <a:blip r:embed="rId4" r:link="rId5" cstate="screen">
            <a:extLst>
              <a:ext uri="{28A0092B-C50C-407E-A947-70E740481C1C}">
                <a14:useLocalDpi xmlns:a14="http://schemas.microsoft.com/office/drawing/2010/main"/>
              </a:ext>
            </a:extLst>
          </a:blip>
          <a:srcRect l="8360" r="8331"/>
          <a:stretch>
            <a:fillRect/>
          </a:stretch>
        </p:blipFill>
        <p:spPr bwMode="auto">
          <a:xfrm>
            <a:off x="0" y="5867400"/>
            <a:ext cx="9144000" cy="1290638"/>
          </a:xfrm>
          <a:prstGeom prst="rect">
            <a:avLst/>
          </a:prstGeom>
          <a:noFill/>
          <a:ln>
            <a:noFill/>
          </a:ln>
          <a:effectLst>
            <a:outerShdw blurRad="63500" dist="38099" dir="2700000" algn="ctr" rotWithShape="0">
              <a:srgbClr val="000000">
                <a:alpha val="60001"/>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6" name="Title 1"/>
          <p:cNvSpPr>
            <a:spLocks noGrp="1"/>
          </p:cNvSpPr>
          <p:nvPr>
            <p:ph type="title"/>
          </p:nvPr>
        </p:nvSpPr>
        <p:spPr>
          <a:xfrm>
            <a:off x="609600" y="228600"/>
            <a:ext cx="8458200" cy="762000"/>
          </a:xfrm>
        </p:spPr>
        <p:txBody>
          <a:bodyPr/>
          <a:lstStyle/>
          <a:p>
            <a:pPr eaLnBrk="1" hangingPunct="1"/>
            <a:r>
              <a:rPr lang="en-US" smtClean="0"/>
              <a:t>What You </a:t>
            </a:r>
            <a:r>
              <a:rPr lang="en-US" u="sng" smtClean="0"/>
              <a:t>Can</a:t>
            </a:r>
            <a:r>
              <a:rPr lang="en-US" smtClean="0"/>
              <a:t> and </a:t>
            </a:r>
            <a:r>
              <a:rPr lang="en-US" u="sng" smtClean="0"/>
              <a:t>Must</a:t>
            </a:r>
            <a:r>
              <a:rPr lang="en-US" smtClean="0"/>
              <a:t> Do:</a:t>
            </a:r>
          </a:p>
        </p:txBody>
      </p:sp>
      <p:sp>
        <p:nvSpPr>
          <p:cNvPr id="36868" name="Content Placeholder 2"/>
          <p:cNvSpPr>
            <a:spLocks noGrp="1"/>
          </p:cNvSpPr>
          <p:nvPr>
            <p:ph idx="1"/>
          </p:nvPr>
        </p:nvSpPr>
        <p:spPr>
          <a:xfrm>
            <a:off x="682625" y="1219200"/>
            <a:ext cx="8232775" cy="4648200"/>
          </a:xfrm>
        </p:spPr>
        <p:txBody>
          <a:bodyPr/>
          <a:lstStyle/>
          <a:p>
            <a:pPr marL="230188" indent="0" eaLnBrk="1" hangingPunct="1">
              <a:lnSpc>
                <a:spcPct val="110000"/>
              </a:lnSpc>
              <a:buFont typeface="Arial" charset="0"/>
              <a:buNone/>
            </a:pPr>
            <a:endParaRPr lang="en-US" sz="2400" smtClean="0">
              <a:latin typeface="Arial" charset="0"/>
            </a:endParaRPr>
          </a:p>
          <a:p>
            <a:pPr marL="230188" indent="0" eaLnBrk="1" hangingPunct="1">
              <a:lnSpc>
                <a:spcPct val="110000"/>
              </a:lnSpc>
              <a:buFont typeface="Arial" charset="0"/>
              <a:buNone/>
            </a:pPr>
            <a:r>
              <a:rPr lang="en-US" smtClean="0">
                <a:latin typeface="Arial" charset="0"/>
              </a:rPr>
              <a:t>If you s</a:t>
            </a:r>
            <a:r>
              <a:rPr lang="en-US" altLang="ja-JP" smtClean="0">
                <a:latin typeface="Arial" charset="0"/>
              </a:rPr>
              <a:t>ee something, you </a:t>
            </a:r>
            <a:r>
              <a:rPr lang="en-US" altLang="ja-JP" b="1" u="sng" smtClean="0">
                <a:latin typeface="Arial" charset="0"/>
              </a:rPr>
              <a:t>must</a:t>
            </a:r>
            <a:r>
              <a:rPr lang="en-US" altLang="ja-JP" smtClean="0">
                <a:latin typeface="Arial" charset="0"/>
              </a:rPr>
              <a:t> say something.</a:t>
            </a:r>
            <a:endParaRPr lang="en-US" smtClean="0">
              <a:latin typeface="Arial" charset="0"/>
            </a:endParaRPr>
          </a:p>
          <a:p>
            <a:pPr lvl="1" eaLnBrk="1" hangingPunct="1">
              <a:lnSpc>
                <a:spcPct val="110000"/>
              </a:lnSpc>
            </a:pPr>
            <a:r>
              <a:rPr lang="en-US" sz="2400" smtClean="0">
                <a:latin typeface="Arial" charset="0"/>
              </a:rPr>
              <a:t>Keeping quiet is not an option</a:t>
            </a:r>
          </a:p>
          <a:p>
            <a:pPr lvl="1" eaLnBrk="1" hangingPunct="1">
              <a:lnSpc>
                <a:spcPct val="110000"/>
              </a:lnSpc>
            </a:pPr>
            <a:r>
              <a:rPr lang="en-US" sz="2400" smtClean="0">
                <a:latin typeface="Arial" charset="0"/>
              </a:rPr>
              <a:t>Inform your departmental leadership or police officer</a:t>
            </a:r>
          </a:p>
          <a:p>
            <a:pPr lvl="1" eaLnBrk="1" hangingPunct="1">
              <a:lnSpc>
                <a:spcPct val="110000"/>
              </a:lnSpc>
            </a:pPr>
            <a:r>
              <a:rPr lang="en-US" sz="2400" smtClean="0">
                <a:latin typeface="Arial" charset="0"/>
              </a:rPr>
              <a:t>You can report your suspicions anonymously</a:t>
            </a:r>
          </a:p>
        </p:txBody>
      </p:sp>
      <p:pic>
        <p:nvPicPr>
          <p:cNvPr id="28678" name="Picture 7" descr="NVFC_logo"/>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8077200" y="5483225"/>
            <a:ext cx="9906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6868">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868">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686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4" descr="side_flam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13668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Picture 6" descr="SDyer DataDisc:NVFC:Arson Report:PPT:links:yellow_line.png"/>
          <p:cNvPicPr>
            <a:picLocks noChangeAspect="1" noChangeArrowheads="1"/>
          </p:cNvPicPr>
          <p:nvPr/>
        </p:nvPicPr>
        <p:blipFill>
          <a:blip r:embed="rId4" r:link="rId5" cstate="screen">
            <a:extLst>
              <a:ext uri="{28A0092B-C50C-407E-A947-70E740481C1C}">
                <a14:useLocalDpi xmlns:a14="http://schemas.microsoft.com/office/drawing/2010/main"/>
              </a:ext>
            </a:extLst>
          </a:blip>
          <a:srcRect l="8360" r="8331"/>
          <a:stretch>
            <a:fillRect/>
          </a:stretch>
        </p:blipFill>
        <p:spPr bwMode="auto">
          <a:xfrm>
            <a:off x="0" y="5867400"/>
            <a:ext cx="9144000" cy="1290638"/>
          </a:xfrm>
          <a:prstGeom prst="rect">
            <a:avLst/>
          </a:prstGeom>
          <a:noFill/>
          <a:ln>
            <a:noFill/>
          </a:ln>
          <a:effectLst>
            <a:outerShdw blurRad="63500" dist="38099" dir="2700000" algn="ctr" rotWithShape="0">
              <a:srgbClr val="000000">
                <a:alpha val="60001"/>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0" name="Title 1"/>
          <p:cNvSpPr>
            <a:spLocks noGrp="1"/>
          </p:cNvSpPr>
          <p:nvPr>
            <p:ph type="title"/>
          </p:nvPr>
        </p:nvSpPr>
        <p:spPr>
          <a:xfrm>
            <a:off x="0" y="228600"/>
            <a:ext cx="9144000" cy="1143000"/>
          </a:xfrm>
        </p:spPr>
        <p:txBody>
          <a:bodyPr/>
          <a:lstStyle/>
          <a:p>
            <a:pPr algn="ctr" eaLnBrk="1" hangingPunct="1"/>
            <a:r>
              <a:rPr lang="en-US" sz="3600" smtClean="0"/>
              <a:t>Is It Ever Acceptable To Set Fires?</a:t>
            </a:r>
          </a:p>
        </p:txBody>
      </p:sp>
      <p:sp>
        <p:nvSpPr>
          <p:cNvPr id="38916" name="Content Placeholder 2"/>
          <p:cNvSpPr>
            <a:spLocks noGrp="1"/>
          </p:cNvSpPr>
          <p:nvPr>
            <p:ph idx="1"/>
          </p:nvPr>
        </p:nvSpPr>
        <p:spPr>
          <a:xfrm>
            <a:off x="1219200" y="1447800"/>
            <a:ext cx="7772400" cy="4724400"/>
          </a:xfrm>
        </p:spPr>
        <p:txBody>
          <a:bodyPr/>
          <a:lstStyle/>
          <a:p>
            <a:pPr marL="0" indent="0" eaLnBrk="1" hangingPunct="1">
              <a:lnSpc>
                <a:spcPct val="90000"/>
              </a:lnSpc>
              <a:buFont typeface="Arial" charset="0"/>
              <a:buNone/>
            </a:pPr>
            <a:r>
              <a:rPr lang="en-US" smtClean="0">
                <a:latin typeface="Arial" charset="0"/>
              </a:rPr>
              <a:t>There are limited instances in which a fire can be legally set—if you</a:t>
            </a:r>
            <a:r>
              <a:rPr lang="en-US" altLang="en-US" smtClean="0">
                <a:latin typeface="Arial" charset="0"/>
              </a:rPr>
              <a:t>’</a:t>
            </a:r>
            <a:r>
              <a:rPr lang="en-US" smtClean="0">
                <a:latin typeface="Arial" charset="0"/>
              </a:rPr>
              <a:t>re not sure, just don</a:t>
            </a:r>
            <a:r>
              <a:rPr lang="en-US" altLang="en-US" smtClean="0">
                <a:latin typeface="Arial" charset="0"/>
              </a:rPr>
              <a:t>’</a:t>
            </a:r>
            <a:r>
              <a:rPr lang="en-US" smtClean="0">
                <a:latin typeface="Arial" charset="0"/>
              </a:rPr>
              <a:t>t do it.</a:t>
            </a:r>
          </a:p>
          <a:p>
            <a:pPr marL="0" indent="0" eaLnBrk="1" hangingPunct="1">
              <a:lnSpc>
                <a:spcPct val="90000"/>
              </a:lnSpc>
              <a:buFont typeface="Arial" charset="0"/>
              <a:buNone/>
            </a:pPr>
            <a:endParaRPr lang="en-US" smtClean="0">
              <a:latin typeface="Arial" charset="0"/>
            </a:endParaRPr>
          </a:p>
          <a:p>
            <a:pPr lvl="1" eaLnBrk="1" hangingPunct="1">
              <a:lnSpc>
                <a:spcPct val="90000"/>
              </a:lnSpc>
            </a:pPr>
            <a:r>
              <a:rPr lang="en-US" sz="2400" smtClean="0">
                <a:latin typeface="Arial" charset="0"/>
              </a:rPr>
              <a:t>Training Fires in Structures or Brush</a:t>
            </a:r>
          </a:p>
          <a:p>
            <a:pPr lvl="2" eaLnBrk="1" hangingPunct="1">
              <a:lnSpc>
                <a:spcPct val="90000"/>
              </a:lnSpc>
            </a:pPr>
            <a:r>
              <a:rPr lang="en-US" sz="2200" smtClean="0">
                <a:latin typeface="Arial" charset="0"/>
              </a:rPr>
              <a:t>They must comply with the NFPA 1403 Standard</a:t>
            </a:r>
          </a:p>
          <a:p>
            <a:pPr lvl="2" eaLnBrk="1" hangingPunct="1">
              <a:lnSpc>
                <a:spcPct val="90000"/>
              </a:lnSpc>
            </a:pPr>
            <a:r>
              <a:rPr lang="en-US" sz="2200" smtClean="0">
                <a:latin typeface="Arial" charset="0"/>
              </a:rPr>
              <a:t>They must have the express permission of the Chief</a:t>
            </a:r>
          </a:p>
          <a:p>
            <a:pPr lvl="2" eaLnBrk="1" hangingPunct="1">
              <a:lnSpc>
                <a:spcPct val="90000"/>
              </a:lnSpc>
            </a:pPr>
            <a:r>
              <a:rPr lang="en-US" sz="2200" smtClean="0">
                <a:latin typeface="Arial" charset="0"/>
              </a:rPr>
              <a:t>Any necessary equipment and personnel must be on-scene and in-place before the fire is ignited</a:t>
            </a:r>
          </a:p>
          <a:p>
            <a:pPr lvl="2" eaLnBrk="1" hangingPunct="1">
              <a:lnSpc>
                <a:spcPct val="90000"/>
              </a:lnSpc>
            </a:pPr>
            <a:r>
              <a:rPr lang="en-US" sz="2200" smtClean="0">
                <a:latin typeface="Arial" charset="0"/>
              </a:rPr>
              <a:t>Informal or Unapproved training fires ARE NEVER OK!</a:t>
            </a:r>
          </a:p>
          <a:p>
            <a:pPr lvl="1" eaLnBrk="1" hangingPunct="1">
              <a:lnSpc>
                <a:spcPct val="90000"/>
              </a:lnSpc>
              <a:buFont typeface="Arial" charset="0"/>
              <a:buNone/>
            </a:pPr>
            <a:endParaRPr lang="en-US" smtClean="0">
              <a:latin typeface="Arial" charset="0"/>
            </a:endParaRPr>
          </a:p>
          <a:p>
            <a:pPr lvl="1" eaLnBrk="1" hangingPunct="1">
              <a:lnSpc>
                <a:spcPct val="90000"/>
              </a:lnSpc>
            </a:pPr>
            <a:endParaRPr lang="en-US" smtClean="0">
              <a:latin typeface="Arial" charset="0"/>
            </a:endParaRPr>
          </a:p>
        </p:txBody>
      </p:sp>
      <p:pic>
        <p:nvPicPr>
          <p:cNvPr id="29702" name="Picture 7" descr="NVFC_logo"/>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8077200" y="5483225"/>
            <a:ext cx="9906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8916">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8916">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8916">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8916">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891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descr="side_flam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13668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Picture 6" descr="SDyer DataDisc:NVFC:Arson Report:PPT:links:yellow_line.png"/>
          <p:cNvPicPr>
            <a:picLocks noChangeAspect="1" noChangeArrowheads="1"/>
          </p:cNvPicPr>
          <p:nvPr/>
        </p:nvPicPr>
        <p:blipFill>
          <a:blip r:embed="rId4" r:link="rId5" cstate="screen">
            <a:extLst>
              <a:ext uri="{28A0092B-C50C-407E-A947-70E740481C1C}">
                <a14:useLocalDpi xmlns:a14="http://schemas.microsoft.com/office/drawing/2010/main"/>
              </a:ext>
            </a:extLst>
          </a:blip>
          <a:srcRect l="8360" r="8331"/>
          <a:stretch>
            <a:fillRect/>
          </a:stretch>
        </p:blipFill>
        <p:spPr bwMode="auto">
          <a:xfrm>
            <a:off x="0" y="5867400"/>
            <a:ext cx="9144000" cy="1290638"/>
          </a:xfrm>
          <a:prstGeom prst="rect">
            <a:avLst/>
          </a:prstGeom>
          <a:noFill/>
          <a:ln>
            <a:noFill/>
          </a:ln>
          <a:effectLst>
            <a:outerShdw blurRad="63500" dist="38099" dir="2700000" algn="ctr" rotWithShape="0">
              <a:srgbClr val="000000">
                <a:alpha val="60001"/>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4" name="Title 1"/>
          <p:cNvSpPr>
            <a:spLocks noGrp="1"/>
          </p:cNvSpPr>
          <p:nvPr>
            <p:ph type="title"/>
          </p:nvPr>
        </p:nvSpPr>
        <p:spPr>
          <a:xfrm>
            <a:off x="0" y="228600"/>
            <a:ext cx="9144000" cy="1143000"/>
          </a:xfrm>
        </p:spPr>
        <p:txBody>
          <a:bodyPr/>
          <a:lstStyle/>
          <a:p>
            <a:pPr algn="ctr" eaLnBrk="1" hangingPunct="1"/>
            <a:r>
              <a:rPr lang="en-US" sz="3600" smtClean="0"/>
              <a:t>Is It Ever Acceptable To Set Fires?</a:t>
            </a:r>
          </a:p>
        </p:txBody>
      </p:sp>
      <p:sp>
        <p:nvSpPr>
          <p:cNvPr id="38916" name="Content Placeholder 2"/>
          <p:cNvSpPr>
            <a:spLocks noGrp="1"/>
          </p:cNvSpPr>
          <p:nvPr>
            <p:ph idx="1"/>
          </p:nvPr>
        </p:nvSpPr>
        <p:spPr>
          <a:xfrm>
            <a:off x="228600" y="1981200"/>
            <a:ext cx="8763000" cy="4191000"/>
          </a:xfrm>
        </p:spPr>
        <p:txBody>
          <a:bodyPr/>
          <a:lstStyle/>
          <a:p>
            <a:pPr lvl="1" eaLnBrk="1" hangingPunct="1">
              <a:lnSpc>
                <a:spcPct val="90000"/>
              </a:lnSpc>
            </a:pPr>
            <a:r>
              <a:rPr lang="en-US" sz="2400" smtClean="0">
                <a:latin typeface="Arial" charset="0"/>
              </a:rPr>
              <a:t>Prescribed Burns</a:t>
            </a:r>
          </a:p>
          <a:p>
            <a:pPr lvl="2" eaLnBrk="1" hangingPunct="1">
              <a:lnSpc>
                <a:spcPct val="90000"/>
              </a:lnSpc>
            </a:pPr>
            <a:r>
              <a:rPr lang="en-US" sz="2200" smtClean="0">
                <a:latin typeface="Arial" charset="0"/>
              </a:rPr>
              <a:t>They must comply with all relevant laws and policies</a:t>
            </a:r>
          </a:p>
          <a:p>
            <a:pPr lvl="2" eaLnBrk="1" hangingPunct="1">
              <a:lnSpc>
                <a:spcPct val="90000"/>
              </a:lnSpc>
            </a:pPr>
            <a:r>
              <a:rPr lang="en-US" sz="2200" smtClean="0">
                <a:latin typeface="Arial" charset="0"/>
              </a:rPr>
              <a:t>They must have an approved Prescribed Burn Plan</a:t>
            </a:r>
          </a:p>
          <a:p>
            <a:pPr lvl="2" eaLnBrk="1" hangingPunct="1">
              <a:lnSpc>
                <a:spcPct val="90000"/>
              </a:lnSpc>
            </a:pPr>
            <a:r>
              <a:rPr lang="en-US" sz="2200" smtClean="0">
                <a:latin typeface="Arial" charset="0"/>
              </a:rPr>
              <a:t>Informal or Unapproved prescribed burns </a:t>
            </a:r>
            <a:br>
              <a:rPr lang="en-US" sz="2200" smtClean="0">
                <a:latin typeface="Arial" charset="0"/>
              </a:rPr>
            </a:br>
            <a:r>
              <a:rPr lang="en-US" sz="2200" smtClean="0">
                <a:latin typeface="Arial" charset="0"/>
              </a:rPr>
              <a:t>ARE NEVER OK! </a:t>
            </a:r>
          </a:p>
          <a:p>
            <a:pPr lvl="1" eaLnBrk="1" hangingPunct="1">
              <a:lnSpc>
                <a:spcPct val="90000"/>
              </a:lnSpc>
              <a:buFont typeface="Arial" charset="0"/>
              <a:buNone/>
            </a:pPr>
            <a:endParaRPr lang="en-US" smtClean="0">
              <a:latin typeface="Arial" charset="0"/>
            </a:endParaRPr>
          </a:p>
          <a:p>
            <a:pPr lvl="1" eaLnBrk="1" hangingPunct="1">
              <a:lnSpc>
                <a:spcPct val="90000"/>
              </a:lnSpc>
            </a:pPr>
            <a:endParaRPr lang="en-US" smtClean="0">
              <a:latin typeface="Arial" charset="0"/>
            </a:endParaRPr>
          </a:p>
        </p:txBody>
      </p:sp>
      <p:pic>
        <p:nvPicPr>
          <p:cNvPr id="30726" name="Picture 7" descr="NVFC_logo"/>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8077200" y="5483225"/>
            <a:ext cx="9906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891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8916">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891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4" descr="side_flam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13668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1" name="Picture 6" descr="SDyer DataDisc:NVFC:Arson Report:PPT:links:yellow_line.png"/>
          <p:cNvPicPr>
            <a:picLocks noChangeAspect="1" noChangeArrowheads="1"/>
          </p:cNvPicPr>
          <p:nvPr/>
        </p:nvPicPr>
        <p:blipFill>
          <a:blip r:embed="rId4" r:link="rId5" cstate="screen">
            <a:extLst>
              <a:ext uri="{28A0092B-C50C-407E-A947-70E740481C1C}">
                <a14:useLocalDpi xmlns:a14="http://schemas.microsoft.com/office/drawing/2010/main"/>
              </a:ext>
            </a:extLst>
          </a:blip>
          <a:srcRect l="8360" r="8331"/>
          <a:stretch>
            <a:fillRect/>
          </a:stretch>
        </p:blipFill>
        <p:spPr bwMode="auto">
          <a:xfrm>
            <a:off x="0" y="5867400"/>
            <a:ext cx="9144000" cy="1290638"/>
          </a:xfrm>
          <a:prstGeom prst="rect">
            <a:avLst/>
          </a:prstGeom>
          <a:noFill/>
          <a:ln>
            <a:noFill/>
          </a:ln>
          <a:effectLst>
            <a:outerShdw blurRad="63500" dist="38099" dir="2700000" algn="ctr" rotWithShape="0">
              <a:srgbClr val="000000">
                <a:alpha val="60001"/>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8" name="Title 1"/>
          <p:cNvSpPr>
            <a:spLocks noGrp="1"/>
          </p:cNvSpPr>
          <p:nvPr>
            <p:ph type="title"/>
          </p:nvPr>
        </p:nvSpPr>
        <p:spPr>
          <a:xfrm>
            <a:off x="76200" y="228600"/>
            <a:ext cx="8991600" cy="1143000"/>
          </a:xfrm>
        </p:spPr>
        <p:txBody>
          <a:bodyPr/>
          <a:lstStyle/>
          <a:p>
            <a:pPr algn="ctr" eaLnBrk="1" hangingPunct="1"/>
            <a:r>
              <a:rPr lang="en-US" smtClean="0"/>
              <a:t>Zero Tolerance – Zero Excuses</a:t>
            </a:r>
          </a:p>
        </p:txBody>
      </p:sp>
      <p:sp>
        <p:nvSpPr>
          <p:cNvPr id="31749" name="Content Placeholder 2"/>
          <p:cNvSpPr>
            <a:spLocks noGrp="1"/>
          </p:cNvSpPr>
          <p:nvPr>
            <p:ph idx="1"/>
          </p:nvPr>
        </p:nvSpPr>
        <p:spPr>
          <a:xfrm>
            <a:off x="1143000" y="1524000"/>
            <a:ext cx="8001000" cy="4572000"/>
          </a:xfrm>
        </p:spPr>
        <p:txBody>
          <a:bodyPr/>
          <a:lstStyle/>
          <a:p>
            <a:pPr marL="230188" indent="0" eaLnBrk="1" hangingPunct="1">
              <a:lnSpc>
                <a:spcPct val="120000"/>
              </a:lnSpc>
              <a:buFont typeface="Arial" charset="0"/>
              <a:buNone/>
            </a:pPr>
            <a:r>
              <a:rPr lang="en-US" sz="2700" smtClean="0">
                <a:latin typeface="Arial" charset="0"/>
              </a:rPr>
              <a:t>It is never acceptable to set an unapproved fire—Period!</a:t>
            </a:r>
          </a:p>
          <a:p>
            <a:pPr lvl="1" eaLnBrk="1" hangingPunct="1">
              <a:lnSpc>
                <a:spcPct val="120000"/>
              </a:lnSpc>
            </a:pPr>
            <a:r>
              <a:rPr lang="en-US" smtClean="0">
                <a:latin typeface="Arial" charset="0"/>
              </a:rPr>
              <a:t>It does not matter how small the fire is…</a:t>
            </a:r>
          </a:p>
          <a:p>
            <a:pPr lvl="1" eaLnBrk="1" hangingPunct="1">
              <a:lnSpc>
                <a:spcPct val="120000"/>
              </a:lnSpc>
            </a:pPr>
            <a:r>
              <a:rPr lang="en-US" smtClean="0">
                <a:latin typeface="Arial" charset="0"/>
              </a:rPr>
              <a:t>It does not matter whether anyone owns or cares about the property…</a:t>
            </a:r>
          </a:p>
          <a:p>
            <a:pPr lvl="1" eaLnBrk="1" hangingPunct="1">
              <a:lnSpc>
                <a:spcPct val="120000"/>
              </a:lnSpc>
            </a:pPr>
            <a:r>
              <a:rPr lang="en-US" smtClean="0">
                <a:latin typeface="Arial" charset="0"/>
              </a:rPr>
              <a:t>It does not matter if you only watched…</a:t>
            </a:r>
          </a:p>
        </p:txBody>
      </p:sp>
      <p:pic>
        <p:nvPicPr>
          <p:cNvPr id="31750" name="Picture 7" descr="NVFC_logo"/>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8077200" y="5483225"/>
            <a:ext cx="9906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14" descr="side_flam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13668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3" name="Picture 12" descr="NVFC_logo"/>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8077200" y="5483225"/>
            <a:ext cx="9906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3" descr="SDyer DataDisc:NVFC:Arson Report:PPT:links:yellow_line.png"/>
          <p:cNvPicPr>
            <a:picLocks noChangeAspect="1" noChangeArrowheads="1"/>
          </p:cNvPicPr>
          <p:nvPr/>
        </p:nvPicPr>
        <p:blipFill>
          <a:blip r:embed="rId5" r:link="rId6" cstate="screen">
            <a:extLst>
              <a:ext uri="{28A0092B-C50C-407E-A947-70E740481C1C}">
                <a14:useLocalDpi xmlns:a14="http://schemas.microsoft.com/office/drawing/2010/main"/>
              </a:ext>
            </a:extLst>
          </a:blip>
          <a:srcRect l="8360" r="8331"/>
          <a:stretch>
            <a:fillRect/>
          </a:stretch>
        </p:blipFill>
        <p:spPr bwMode="auto">
          <a:xfrm>
            <a:off x="0" y="5867400"/>
            <a:ext cx="9144000" cy="1290638"/>
          </a:xfrm>
          <a:prstGeom prst="rect">
            <a:avLst/>
          </a:prstGeom>
          <a:noFill/>
          <a:ln>
            <a:noFill/>
          </a:ln>
          <a:effectLst>
            <a:outerShdw blurRad="63500" dist="38099" dir="2700000" algn="ctr" rotWithShape="0">
              <a:srgbClr val="000000">
                <a:alpha val="60001"/>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TextBox 1"/>
          <p:cNvSpPr txBox="1">
            <a:spLocks noChangeArrowheads="1"/>
          </p:cNvSpPr>
          <p:nvPr/>
        </p:nvSpPr>
        <p:spPr bwMode="auto">
          <a:xfrm>
            <a:off x="838200" y="304800"/>
            <a:ext cx="8077200" cy="550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en-US" sz="2200" i="1">
                <a:latin typeface="Arial" charset="0"/>
              </a:rPr>
              <a:t>“At age 16 I joined the fire service. A senior firefighter was assigned as my training officer (he was 19). He encouraged me to go out and set grass fires so that we could respond and put them out for training purposes. He showed me how to set the fires and gave me pointers on how not to get caught.</a:t>
            </a:r>
          </a:p>
          <a:p>
            <a:pPr eaLnBrk="1" hangingPunct="1"/>
            <a:endParaRPr lang="en-US" sz="2200" i="1">
              <a:latin typeface="Arial" charset="0"/>
            </a:endParaRPr>
          </a:p>
          <a:p>
            <a:pPr eaLnBrk="1" hangingPunct="1"/>
            <a:r>
              <a:rPr lang="en-US" sz="2200" i="1">
                <a:latin typeface="Arial" charset="0"/>
              </a:rPr>
              <a:t>I set 50-75 grass fires over approximately 2 years. I did not understand the severity of my actions, although I knew that it was against the law. I was sentenced to 2 years of probation, community service, and restitution based on my cooperation with authorities.</a:t>
            </a:r>
          </a:p>
          <a:p>
            <a:pPr eaLnBrk="1" hangingPunct="1"/>
            <a:endParaRPr lang="en-US" sz="2200" i="1">
              <a:latin typeface="Arial" charset="0"/>
            </a:endParaRPr>
          </a:p>
          <a:p>
            <a:pPr eaLnBrk="1" hangingPunct="1"/>
            <a:r>
              <a:rPr lang="en-US" sz="2200" i="1">
                <a:latin typeface="Arial" charset="0"/>
              </a:rPr>
              <a:t>If could go back in time I would never have set a fire. What I did has made my life difficult. I loved being a firefighter and now I have lost access to that love and seriously damaged relationships with my family and friends.” </a:t>
            </a:r>
          </a:p>
        </p:txBody>
      </p:sp>
      <p:sp>
        <p:nvSpPr>
          <p:cNvPr id="15366" name="TextBox 2"/>
          <p:cNvSpPr txBox="1">
            <a:spLocks noChangeArrowheads="1"/>
          </p:cNvSpPr>
          <p:nvPr/>
        </p:nvSpPr>
        <p:spPr bwMode="auto">
          <a:xfrm>
            <a:off x="1905000" y="5878513"/>
            <a:ext cx="6096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algn="r" eaLnBrk="1" hangingPunct="1"/>
            <a:r>
              <a:rPr lang="en-US">
                <a:latin typeface="Arial" charset="0"/>
              </a:rPr>
              <a:t>- Steven Specht, Convicted Firefighter Arsonist</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4" descr="side_flam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13668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1" name="Picture 6" descr="SDyer DataDisc:NVFC:Arson Report:PPT:links:yellow_line.png"/>
          <p:cNvPicPr>
            <a:picLocks noChangeAspect="1" noChangeArrowheads="1"/>
          </p:cNvPicPr>
          <p:nvPr/>
        </p:nvPicPr>
        <p:blipFill>
          <a:blip r:embed="rId4" r:link="rId5" cstate="screen">
            <a:extLst>
              <a:ext uri="{28A0092B-C50C-407E-A947-70E740481C1C}">
                <a14:useLocalDpi xmlns:a14="http://schemas.microsoft.com/office/drawing/2010/main"/>
              </a:ext>
            </a:extLst>
          </a:blip>
          <a:srcRect l="8360" r="8331"/>
          <a:stretch>
            <a:fillRect/>
          </a:stretch>
        </p:blipFill>
        <p:spPr bwMode="auto">
          <a:xfrm>
            <a:off x="0" y="5867400"/>
            <a:ext cx="9144000" cy="1290638"/>
          </a:xfrm>
          <a:prstGeom prst="rect">
            <a:avLst/>
          </a:prstGeom>
          <a:noFill/>
          <a:ln>
            <a:noFill/>
          </a:ln>
          <a:effectLst>
            <a:outerShdw blurRad="63500" dist="38099" dir="2700000" algn="ctr" rotWithShape="0">
              <a:srgbClr val="000000">
                <a:alpha val="60001"/>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2" name="Title 1"/>
          <p:cNvSpPr>
            <a:spLocks noGrp="1"/>
          </p:cNvSpPr>
          <p:nvPr>
            <p:ph type="title"/>
          </p:nvPr>
        </p:nvSpPr>
        <p:spPr>
          <a:xfrm>
            <a:off x="76200" y="228600"/>
            <a:ext cx="8991600" cy="1143000"/>
          </a:xfrm>
        </p:spPr>
        <p:txBody>
          <a:bodyPr/>
          <a:lstStyle/>
          <a:p>
            <a:pPr algn="ctr" eaLnBrk="1" hangingPunct="1"/>
            <a:r>
              <a:rPr lang="en-US" smtClean="0"/>
              <a:t>Zero Tolerance – Zero Excuses</a:t>
            </a:r>
          </a:p>
        </p:txBody>
      </p:sp>
      <p:sp>
        <p:nvSpPr>
          <p:cNvPr id="34820" name="Content Placeholder 2"/>
          <p:cNvSpPr>
            <a:spLocks noGrp="1"/>
          </p:cNvSpPr>
          <p:nvPr>
            <p:ph idx="1"/>
          </p:nvPr>
        </p:nvSpPr>
        <p:spPr>
          <a:xfrm>
            <a:off x="609600" y="1341438"/>
            <a:ext cx="7848600" cy="4754562"/>
          </a:xfrm>
        </p:spPr>
        <p:txBody>
          <a:bodyPr/>
          <a:lstStyle/>
          <a:p>
            <a:pPr marL="230188" indent="0" eaLnBrk="1" hangingPunct="1">
              <a:lnSpc>
                <a:spcPct val="120000"/>
              </a:lnSpc>
              <a:buFont typeface="Arial" charset="0"/>
              <a:buNone/>
            </a:pPr>
            <a:r>
              <a:rPr lang="en-US" sz="2400" smtClean="0">
                <a:latin typeface="Arial" charset="0"/>
              </a:rPr>
              <a:t>If you set a fire, help someone set a fire, or even </a:t>
            </a:r>
            <a:br>
              <a:rPr lang="en-US" sz="2400" smtClean="0">
                <a:latin typeface="Arial" charset="0"/>
              </a:rPr>
            </a:br>
            <a:r>
              <a:rPr lang="en-US" sz="2400" smtClean="0">
                <a:latin typeface="Arial" charset="0"/>
              </a:rPr>
              <a:t>simply know someone is setting fires and keep quiet… </a:t>
            </a:r>
          </a:p>
          <a:p>
            <a:pPr marL="457200" lvl="1" indent="0" algn="ctr" eaLnBrk="1" hangingPunct="1">
              <a:lnSpc>
                <a:spcPct val="120000"/>
              </a:lnSpc>
              <a:buFont typeface="Arial" charset="0"/>
              <a:buNone/>
            </a:pPr>
            <a:endParaRPr lang="en-US" sz="2800" smtClean="0">
              <a:latin typeface="Arial" charset="0"/>
            </a:endParaRPr>
          </a:p>
          <a:p>
            <a:pPr marL="457200" lvl="1" indent="0" algn="ctr" eaLnBrk="1" hangingPunct="1">
              <a:lnSpc>
                <a:spcPct val="120000"/>
              </a:lnSpc>
              <a:buFont typeface="Arial" charset="0"/>
              <a:buNone/>
            </a:pPr>
            <a:r>
              <a:rPr lang="en-US" sz="2800" smtClean="0">
                <a:latin typeface="Arial" charset="0"/>
              </a:rPr>
              <a:t>YOU WILL </a:t>
            </a:r>
            <a:r>
              <a:rPr lang="en-US" sz="2800" b="1" u="sng" smtClean="0">
                <a:solidFill>
                  <a:srgbClr val="C00000"/>
                </a:solidFill>
                <a:latin typeface="Arial" charset="0"/>
              </a:rPr>
              <a:t>NEVER</a:t>
            </a:r>
            <a:r>
              <a:rPr lang="en-US" sz="2800" smtClean="0">
                <a:latin typeface="Arial" charset="0"/>
              </a:rPr>
              <a:t> BE ALLOWED TO BE A FIREFIGHTER AGAIN—EVER. </a:t>
            </a:r>
          </a:p>
          <a:p>
            <a:pPr marL="457200" lvl="1" indent="0" algn="ctr" eaLnBrk="1" hangingPunct="1">
              <a:lnSpc>
                <a:spcPct val="120000"/>
              </a:lnSpc>
              <a:buFont typeface="Arial" charset="0"/>
              <a:buNone/>
            </a:pPr>
            <a:r>
              <a:rPr lang="en-US" sz="2800" b="1" u="sng" smtClean="0">
                <a:solidFill>
                  <a:srgbClr val="C00000"/>
                </a:solidFill>
                <a:latin typeface="Arial" charset="0"/>
              </a:rPr>
              <a:t>YOU CAN AND WILL BE ARRESTED</a:t>
            </a:r>
            <a:r>
              <a:rPr lang="en-US" sz="2800" b="1" smtClean="0">
                <a:solidFill>
                  <a:srgbClr val="C00000"/>
                </a:solidFill>
                <a:latin typeface="Arial" charset="0"/>
              </a:rPr>
              <a:t>.</a:t>
            </a:r>
          </a:p>
          <a:p>
            <a:pPr marL="457200" lvl="1" indent="0" eaLnBrk="1" hangingPunct="1">
              <a:lnSpc>
                <a:spcPct val="120000"/>
              </a:lnSpc>
              <a:buFont typeface="Arial" charset="0"/>
              <a:buNone/>
            </a:pPr>
            <a:endParaRPr lang="en-US" smtClean="0">
              <a:latin typeface="Arial" charset="0"/>
            </a:endParaRPr>
          </a:p>
          <a:p>
            <a:pPr marL="230188" indent="0" algn="ctr" eaLnBrk="1" hangingPunct="1">
              <a:lnSpc>
                <a:spcPct val="120000"/>
              </a:lnSpc>
              <a:buFont typeface="Arial" charset="0"/>
              <a:buNone/>
            </a:pPr>
            <a:r>
              <a:rPr lang="en-US" b="1" smtClean="0">
                <a:latin typeface="Arial" charset="0"/>
              </a:rPr>
              <a:t>If you see something, say something!</a:t>
            </a:r>
          </a:p>
        </p:txBody>
      </p:sp>
      <p:pic>
        <p:nvPicPr>
          <p:cNvPr id="32774" name="Picture 7" descr="NVFC_logo"/>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8077200" y="5483225"/>
            <a:ext cx="9906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482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4820">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482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6" descr="iStock_000005669794Lar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53879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Title 1"/>
          <p:cNvSpPr>
            <a:spLocks noGrp="1"/>
          </p:cNvSpPr>
          <p:nvPr>
            <p:ph type="title"/>
          </p:nvPr>
        </p:nvSpPr>
        <p:spPr/>
        <p:txBody>
          <a:bodyPr/>
          <a:lstStyle/>
          <a:p>
            <a:pPr eaLnBrk="1" hangingPunct="1"/>
            <a:r>
              <a:rPr lang="en-US" smtClean="0"/>
              <a:t>Contact</a:t>
            </a:r>
          </a:p>
        </p:txBody>
      </p:sp>
      <p:sp>
        <p:nvSpPr>
          <p:cNvPr id="33796" name="Content Placeholder 2"/>
          <p:cNvSpPr>
            <a:spLocks noGrp="1"/>
          </p:cNvSpPr>
          <p:nvPr>
            <p:ph idx="1"/>
          </p:nvPr>
        </p:nvSpPr>
        <p:spPr>
          <a:xfrm>
            <a:off x="762000" y="1341438"/>
            <a:ext cx="8077200" cy="4525962"/>
          </a:xfrm>
        </p:spPr>
        <p:txBody>
          <a:bodyPr/>
          <a:lstStyle/>
          <a:p>
            <a:pPr marL="0" indent="0" eaLnBrk="1" hangingPunct="1">
              <a:buFont typeface="Arial" charset="0"/>
              <a:buNone/>
            </a:pPr>
            <a:r>
              <a:rPr lang="en-US" sz="1800" smtClean="0">
                <a:latin typeface="Arial Bold" pitchFamily="-32" charset="0"/>
              </a:rPr>
              <a:t>National Volunteer Fire Council</a:t>
            </a:r>
          </a:p>
          <a:p>
            <a:pPr marL="0" indent="0" eaLnBrk="1" hangingPunct="1">
              <a:buFont typeface="Arial" charset="0"/>
              <a:buNone/>
            </a:pPr>
            <a:r>
              <a:rPr lang="en-US" sz="1800" smtClean="0">
                <a:latin typeface="Arial Bold" pitchFamily="-32" charset="0"/>
              </a:rPr>
              <a:t>7852 Walker Drive, Suite 450</a:t>
            </a:r>
          </a:p>
          <a:p>
            <a:pPr marL="0" indent="0" eaLnBrk="1" hangingPunct="1">
              <a:buFont typeface="Arial" charset="0"/>
              <a:buNone/>
            </a:pPr>
            <a:r>
              <a:rPr lang="en-US" sz="1800" smtClean="0">
                <a:latin typeface="Arial Bold" pitchFamily="-32" charset="0"/>
              </a:rPr>
              <a:t>Greenbelt, MD 20770</a:t>
            </a:r>
          </a:p>
          <a:p>
            <a:pPr marL="0" indent="0" eaLnBrk="1" hangingPunct="1">
              <a:buFont typeface="Arial" charset="0"/>
              <a:buNone/>
            </a:pPr>
            <a:r>
              <a:rPr lang="en-US" sz="1800" smtClean="0">
                <a:latin typeface="Arial Bold" pitchFamily="-32" charset="0"/>
              </a:rPr>
              <a:t>202-887-5700</a:t>
            </a:r>
          </a:p>
          <a:p>
            <a:pPr marL="0" indent="0" eaLnBrk="1" hangingPunct="1">
              <a:buFont typeface="Arial" charset="0"/>
              <a:buNone/>
            </a:pPr>
            <a:r>
              <a:rPr lang="en-US" sz="1800" smtClean="0">
                <a:solidFill>
                  <a:schemeClr val="bg1"/>
                </a:solidFill>
                <a:latin typeface="Arial Bold" pitchFamily="-32" charset="0"/>
                <a:hlinkClick r:id="rId5"/>
              </a:rPr>
              <a:t>nvfcoffice@nvfc.org</a:t>
            </a:r>
            <a:r>
              <a:rPr lang="en-US" sz="1800" smtClean="0">
                <a:latin typeface="Arial Bold" pitchFamily="-32" charset="0"/>
              </a:rPr>
              <a:t> </a:t>
            </a:r>
          </a:p>
        </p:txBody>
      </p:sp>
      <p:pic>
        <p:nvPicPr>
          <p:cNvPr id="33797" name="Picture 5" descr="NVFC_logo"/>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638800" y="1219200"/>
            <a:ext cx="2590800" cy="199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Picture 7" descr="FireInvestigation_sign copy"/>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0" y="4267200"/>
            <a:ext cx="9144000" cy="2136775"/>
          </a:xfrm>
          <a:prstGeom prst="rect">
            <a:avLst/>
          </a:prstGeom>
          <a:noFill/>
          <a:ln>
            <a:noFill/>
          </a:ln>
          <a:effectLst>
            <a:outerShdw blurRad="165100" dist="35921" dir="2700000" algn="ctr" rotWithShape="0">
              <a:srgbClr val="808080">
                <a:alpha val="74997"/>
              </a:srgbClr>
            </a:outerShdw>
          </a:effectLst>
          <a:extLst>
            <a:ext uri="{909E8E84-426E-40dd-AFC4-6F175D3DCCD1}">
              <a14:hiddenFill xmlns:a14="http://schemas.microsoft.com/office/drawing/2010/main">
                <a:solidFill>
                  <a:srgbClr val="FFFFFF">
                    <a:alpha val="92155"/>
                  </a:srgbClr>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20487"/>
                                        </p:tgtEl>
                                        <p:attrNameLst>
                                          <p:attrName>style.visibility</p:attrName>
                                        </p:attrNameLst>
                                      </p:cBhvr>
                                      <p:to>
                                        <p:strVal val="visible"/>
                                      </p:to>
                                    </p:set>
                                    <p:animEffect transition="in" filter="fade">
                                      <p:cBhvr>
                                        <p:cTn id="7" dur="1000"/>
                                        <p:tgtEl>
                                          <p:spTgt spid="204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5" descr="iStock_000017181263Medium"/>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1066800"/>
            <a:ext cx="9144000" cy="5791200"/>
          </a:xfrm>
          <a:prstGeom prst="rect">
            <a:avLst/>
          </a:prstGeom>
          <a:noFill/>
          <a:ln>
            <a:noFill/>
          </a:ln>
          <a:extLst>
            <a:ext uri="{909E8E84-426E-40dd-AFC4-6F175D3DCCD1}">
              <a14:hiddenFill xmlns:a14="http://schemas.microsoft.com/office/drawing/2010/main">
                <a:solidFill>
                  <a:srgbClr val="FFFFFF">
                    <a:alpha val="92155"/>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Title 1"/>
          <p:cNvSpPr>
            <a:spLocks noGrp="1"/>
          </p:cNvSpPr>
          <p:nvPr>
            <p:ph type="title"/>
          </p:nvPr>
        </p:nvSpPr>
        <p:spPr>
          <a:xfrm>
            <a:off x="533400" y="228600"/>
            <a:ext cx="8458200" cy="1143000"/>
          </a:xfrm>
        </p:spPr>
        <p:txBody>
          <a:bodyPr/>
          <a:lstStyle/>
          <a:p>
            <a:pPr eaLnBrk="1" hangingPunct="1"/>
            <a:r>
              <a:rPr lang="en-US" smtClean="0"/>
              <a:t>Overview</a:t>
            </a:r>
          </a:p>
        </p:txBody>
      </p:sp>
      <p:sp>
        <p:nvSpPr>
          <p:cNvPr id="3076" name="Content Placeholder 2"/>
          <p:cNvSpPr>
            <a:spLocks noGrp="1"/>
          </p:cNvSpPr>
          <p:nvPr>
            <p:ph idx="1"/>
          </p:nvPr>
        </p:nvSpPr>
        <p:spPr>
          <a:xfrm>
            <a:off x="609600" y="1341438"/>
            <a:ext cx="8229600" cy="4983162"/>
          </a:xfrm>
          <a:effectLst>
            <a:outerShdw dist="35921" dir="2700000" algn="ctr" rotWithShape="0">
              <a:srgbClr val="808080">
                <a:alpha val="89998"/>
              </a:srgbClr>
            </a:outerShdw>
          </a:effectLst>
        </p:spPr>
        <p:txBody>
          <a:bodyPr/>
          <a:lstStyle/>
          <a:p>
            <a:pPr eaLnBrk="1" hangingPunct="1">
              <a:defRPr/>
            </a:pPr>
            <a:r>
              <a:rPr lang="en-US" sz="3600" smtClean="0">
                <a:latin typeface="Arial Bold" pitchFamily="-32" charset="0"/>
              </a:rPr>
              <a:t>This presentation will cover:</a:t>
            </a:r>
          </a:p>
          <a:p>
            <a:pPr lvl="1" eaLnBrk="1" hangingPunct="1">
              <a:defRPr/>
            </a:pPr>
            <a:r>
              <a:rPr lang="en-US" sz="3200" smtClean="0">
                <a:solidFill>
                  <a:schemeClr val="bg1"/>
                </a:solidFill>
                <a:effectLst>
                  <a:outerShdw blurRad="38100" dist="38100" dir="2700000" algn="tl">
                    <a:srgbClr val="C0C0C0"/>
                  </a:outerShdw>
                </a:effectLst>
                <a:latin typeface="Arial" charset="0"/>
              </a:rPr>
              <a:t>The Problem</a:t>
            </a:r>
          </a:p>
          <a:p>
            <a:pPr lvl="1" eaLnBrk="1" hangingPunct="1">
              <a:defRPr/>
            </a:pPr>
            <a:r>
              <a:rPr lang="en-US" sz="3200" smtClean="0">
                <a:solidFill>
                  <a:schemeClr val="bg1"/>
                </a:solidFill>
                <a:effectLst>
                  <a:outerShdw blurRad="38100" dist="38100" dir="2700000" algn="tl">
                    <a:srgbClr val="C0C0C0"/>
                  </a:outerShdw>
                </a:effectLst>
                <a:latin typeface="Arial" charset="0"/>
              </a:rPr>
              <a:t>The Reasons</a:t>
            </a:r>
          </a:p>
          <a:p>
            <a:pPr lvl="1" eaLnBrk="1" hangingPunct="1">
              <a:defRPr/>
            </a:pPr>
            <a:r>
              <a:rPr lang="en-US" sz="3200" smtClean="0">
                <a:solidFill>
                  <a:schemeClr val="bg1"/>
                </a:solidFill>
                <a:effectLst>
                  <a:outerShdw blurRad="38100" dist="38100" dir="2700000" algn="tl">
                    <a:srgbClr val="C0C0C0"/>
                  </a:outerShdw>
                </a:effectLst>
                <a:latin typeface="Arial" charset="0"/>
              </a:rPr>
              <a:t>The Impact</a:t>
            </a:r>
          </a:p>
          <a:p>
            <a:pPr lvl="1" eaLnBrk="1" hangingPunct="1">
              <a:defRPr/>
            </a:pPr>
            <a:r>
              <a:rPr lang="en-US" sz="3200" smtClean="0">
                <a:solidFill>
                  <a:schemeClr val="bg1"/>
                </a:solidFill>
                <a:effectLst>
                  <a:outerShdw blurRad="38100" dist="38100" dir="2700000" algn="tl">
                    <a:srgbClr val="C0C0C0"/>
                  </a:outerShdw>
                </a:effectLst>
                <a:latin typeface="Arial" charset="0"/>
              </a:rPr>
              <a:t>The Consequences</a:t>
            </a:r>
          </a:p>
          <a:p>
            <a:pPr lvl="1" eaLnBrk="1" hangingPunct="1">
              <a:defRPr/>
            </a:pPr>
            <a:r>
              <a:rPr lang="en-US" sz="3200" smtClean="0">
                <a:solidFill>
                  <a:schemeClr val="bg1"/>
                </a:solidFill>
                <a:effectLst>
                  <a:outerShdw blurRad="38100" dist="38100" dir="2700000" algn="tl">
                    <a:srgbClr val="C0C0C0"/>
                  </a:outerShdw>
                </a:effectLst>
                <a:latin typeface="Arial" charset="0"/>
              </a:rPr>
              <a:t>What You </a:t>
            </a:r>
            <a:r>
              <a:rPr lang="en-US" sz="3200" u="sng" smtClean="0">
                <a:solidFill>
                  <a:schemeClr val="bg1"/>
                </a:solidFill>
                <a:effectLst>
                  <a:outerShdw blurRad="38100" dist="38100" dir="2700000" algn="tl">
                    <a:srgbClr val="C0C0C0"/>
                  </a:outerShdw>
                </a:effectLst>
                <a:latin typeface="Arial" charset="0"/>
              </a:rPr>
              <a:t>Can</a:t>
            </a:r>
            <a:r>
              <a:rPr lang="en-US" sz="3200" smtClean="0">
                <a:solidFill>
                  <a:schemeClr val="bg1"/>
                </a:solidFill>
                <a:effectLst>
                  <a:outerShdw blurRad="38100" dist="38100" dir="2700000" algn="tl">
                    <a:srgbClr val="C0C0C0"/>
                  </a:outerShdw>
                </a:effectLst>
                <a:latin typeface="Arial" charset="0"/>
              </a:rPr>
              <a:t> and </a:t>
            </a:r>
            <a:r>
              <a:rPr lang="en-US" sz="3200" u="sng" smtClean="0">
                <a:solidFill>
                  <a:schemeClr val="bg1"/>
                </a:solidFill>
                <a:effectLst>
                  <a:outerShdw blurRad="38100" dist="38100" dir="2700000" algn="tl">
                    <a:srgbClr val="C0C0C0"/>
                  </a:outerShdw>
                </a:effectLst>
                <a:latin typeface="Arial" charset="0"/>
              </a:rPr>
              <a:t>Must</a:t>
            </a:r>
            <a:r>
              <a:rPr lang="en-US" sz="3200" smtClean="0">
                <a:solidFill>
                  <a:schemeClr val="bg1"/>
                </a:solidFill>
                <a:effectLst>
                  <a:outerShdw blurRad="38100" dist="38100" dir="2700000" algn="tl">
                    <a:srgbClr val="C0C0C0"/>
                  </a:outerShdw>
                </a:effectLst>
                <a:latin typeface="Arial" charset="0"/>
              </a:rPr>
              <a:t> Do</a:t>
            </a:r>
          </a:p>
          <a:p>
            <a:pPr lvl="1" eaLnBrk="1" hangingPunct="1">
              <a:defRPr/>
            </a:pPr>
            <a:r>
              <a:rPr lang="en-US" sz="3200" smtClean="0">
                <a:solidFill>
                  <a:schemeClr val="bg1"/>
                </a:solidFill>
                <a:effectLst>
                  <a:outerShdw blurRad="38100" dist="38100" dir="2700000" algn="tl">
                    <a:srgbClr val="C0C0C0"/>
                  </a:outerShdw>
                </a:effectLst>
                <a:latin typeface="Arial" charset="0"/>
              </a:rPr>
              <a:t>Is It Ever Acceptable To Set Fires?</a:t>
            </a:r>
          </a:p>
          <a:p>
            <a:pPr lvl="1" eaLnBrk="1" hangingPunct="1">
              <a:defRPr/>
            </a:pPr>
            <a:r>
              <a:rPr lang="en-US" sz="3200" smtClean="0">
                <a:solidFill>
                  <a:schemeClr val="bg1"/>
                </a:solidFill>
                <a:effectLst>
                  <a:outerShdw blurRad="38100" dist="38100" dir="2700000" algn="tl">
                    <a:srgbClr val="C0C0C0"/>
                  </a:outerShdw>
                </a:effectLst>
                <a:latin typeface="Arial" charset="0"/>
              </a:rPr>
              <a:t>Zero Tolerance—Zero Excuses</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14" descr="side_flam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13668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itle 1"/>
          <p:cNvSpPr>
            <a:spLocks noGrp="1"/>
          </p:cNvSpPr>
          <p:nvPr>
            <p:ph type="title"/>
          </p:nvPr>
        </p:nvSpPr>
        <p:spPr/>
        <p:txBody>
          <a:bodyPr/>
          <a:lstStyle/>
          <a:p>
            <a:pPr eaLnBrk="1" hangingPunct="1"/>
            <a:r>
              <a:rPr lang="en-US" smtClean="0"/>
              <a:t>The Problem: Background</a:t>
            </a:r>
          </a:p>
        </p:txBody>
      </p:sp>
      <p:sp>
        <p:nvSpPr>
          <p:cNvPr id="18435" name="Content Placeholder 2"/>
          <p:cNvSpPr>
            <a:spLocks noGrp="1"/>
          </p:cNvSpPr>
          <p:nvPr>
            <p:ph idx="1"/>
          </p:nvPr>
        </p:nvSpPr>
        <p:spPr/>
        <p:txBody>
          <a:bodyPr/>
          <a:lstStyle/>
          <a:p>
            <a:pPr eaLnBrk="1" hangingPunct="1">
              <a:spcAft>
                <a:spcPts val="1800"/>
              </a:spcAft>
            </a:pPr>
            <a:r>
              <a:rPr lang="en-US" smtClean="0">
                <a:latin typeface="Arial" charset="0"/>
              </a:rPr>
              <a:t>Firefighter arson is not a new problem!</a:t>
            </a:r>
          </a:p>
          <a:p>
            <a:pPr eaLnBrk="1" hangingPunct="1">
              <a:spcAft>
                <a:spcPts val="1800"/>
              </a:spcAft>
            </a:pPr>
            <a:r>
              <a:rPr lang="en-US" smtClean="0">
                <a:latin typeface="Arial" charset="0"/>
              </a:rPr>
              <a:t>Over 100 American firefighters are arrested for arson every year!</a:t>
            </a:r>
            <a:endParaRPr lang="en-US" smtClean="0">
              <a:solidFill>
                <a:srgbClr val="000000"/>
              </a:solidFill>
              <a:latin typeface="Arial" charset="0"/>
            </a:endParaRPr>
          </a:p>
          <a:p>
            <a:pPr eaLnBrk="1" hangingPunct="1">
              <a:spcAft>
                <a:spcPts val="1800"/>
              </a:spcAft>
            </a:pPr>
            <a:r>
              <a:rPr lang="en-US" smtClean="0">
                <a:solidFill>
                  <a:srgbClr val="000000"/>
                </a:solidFill>
                <a:latin typeface="Arial" charset="0"/>
              </a:rPr>
              <a:t>When a firefighter is arrested </a:t>
            </a:r>
            <a:r>
              <a:rPr lang="en-US" u="sng" smtClean="0">
                <a:solidFill>
                  <a:srgbClr val="000000"/>
                </a:solidFill>
                <a:latin typeface="Arial" charset="0"/>
              </a:rPr>
              <a:t>anywhere</a:t>
            </a:r>
            <a:r>
              <a:rPr lang="en-US" smtClean="0">
                <a:solidFill>
                  <a:srgbClr val="000000"/>
                </a:solidFill>
                <a:latin typeface="Arial" charset="0"/>
              </a:rPr>
              <a:t> it affects us all!</a:t>
            </a:r>
          </a:p>
          <a:p>
            <a:pPr eaLnBrk="1" hangingPunct="1">
              <a:spcAft>
                <a:spcPts val="1800"/>
              </a:spcAft>
            </a:pPr>
            <a:r>
              <a:rPr lang="en-US" smtClean="0">
                <a:solidFill>
                  <a:srgbClr val="000000"/>
                </a:solidFill>
                <a:latin typeface="Arial" charset="0"/>
              </a:rPr>
              <a:t>There are things we can and must do!</a:t>
            </a:r>
          </a:p>
          <a:p>
            <a:pPr eaLnBrk="1" hangingPunct="1">
              <a:spcAft>
                <a:spcPts val="1800"/>
              </a:spcAft>
            </a:pPr>
            <a:r>
              <a:rPr lang="en-US" smtClean="0">
                <a:solidFill>
                  <a:srgbClr val="000000"/>
                </a:solidFill>
                <a:latin typeface="Arial" charset="0"/>
              </a:rPr>
              <a:t>There are no excuses for setting fires!</a:t>
            </a:r>
          </a:p>
        </p:txBody>
      </p:sp>
      <p:pic>
        <p:nvPicPr>
          <p:cNvPr id="17413" name="Picture 12" descr="NVFC_logo"/>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8077200" y="5483225"/>
            <a:ext cx="9906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13" descr="SDyer DataDisc:NVFC:Arson Report:PPT:links:yellow_line.png"/>
          <p:cNvPicPr>
            <a:picLocks noChangeAspect="1" noChangeArrowheads="1"/>
          </p:cNvPicPr>
          <p:nvPr/>
        </p:nvPicPr>
        <p:blipFill>
          <a:blip r:embed="rId5" r:link="rId6" cstate="screen">
            <a:extLst>
              <a:ext uri="{28A0092B-C50C-407E-A947-70E740481C1C}">
                <a14:useLocalDpi xmlns:a14="http://schemas.microsoft.com/office/drawing/2010/main"/>
              </a:ext>
            </a:extLst>
          </a:blip>
          <a:srcRect l="8360" r="8331"/>
          <a:stretch>
            <a:fillRect/>
          </a:stretch>
        </p:blipFill>
        <p:spPr bwMode="auto">
          <a:xfrm>
            <a:off x="0" y="5867400"/>
            <a:ext cx="9144000" cy="1290638"/>
          </a:xfrm>
          <a:prstGeom prst="rect">
            <a:avLst/>
          </a:prstGeom>
          <a:noFill/>
          <a:ln>
            <a:noFill/>
          </a:ln>
          <a:effectLst>
            <a:outerShdw blurRad="63500" dist="38099" dir="2700000" algn="ctr" rotWithShape="0">
              <a:srgbClr val="000000">
                <a:alpha val="60001"/>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843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843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843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843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2" descr="side_flam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13668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1" descr="SDyer DataDisc:NVFC:Arson Report:PPT:links:yellow_line.png"/>
          <p:cNvPicPr>
            <a:picLocks noChangeAspect="1" noChangeArrowheads="1"/>
          </p:cNvPicPr>
          <p:nvPr/>
        </p:nvPicPr>
        <p:blipFill>
          <a:blip r:embed="rId4" r:link="rId5" cstate="screen">
            <a:extLst>
              <a:ext uri="{28A0092B-C50C-407E-A947-70E740481C1C}">
                <a14:useLocalDpi xmlns:a14="http://schemas.microsoft.com/office/drawing/2010/main"/>
              </a:ext>
            </a:extLst>
          </a:blip>
          <a:srcRect l="8360" r="8331"/>
          <a:stretch>
            <a:fillRect/>
          </a:stretch>
        </p:blipFill>
        <p:spPr bwMode="auto">
          <a:xfrm>
            <a:off x="0" y="5867400"/>
            <a:ext cx="9144000" cy="1290638"/>
          </a:xfrm>
          <a:prstGeom prst="rect">
            <a:avLst/>
          </a:prstGeom>
          <a:noFill/>
          <a:ln>
            <a:noFill/>
          </a:ln>
          <a:effectLst>
            <a:outerShdw blurRad="63500" dist="38099" dir="2700000" algn="ctr" rotWithShape="0">
              <a:srgbClr val="000000">
                <a:alpha val="60001"/>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Title 1"/>
          <p:cNvSpPr>
            <a:spLocks noGrp="1"/>
          </p:cNvSpPr>
          <p:nvPr>
            <p:ph type="title"/>
          </p:nvPr>
        </p:nvSpPr>
        <p:spPr/>
        <p:txBody>
          <a:bodyPr/>
          <a:lstStyle/>
          <a:p>
            <a:pPr eaLnBrk="1" hangingPunct="1"/>
            <a:r>
              <a:rPr lang="en-US" smtClean="0"/>
              <a:t>The</a:t>
            </a:r>
            <a:r>
              <a:rPr lang="en-US" smtClean="0">
                <a:solidFill>
                  <a:schemeClr val="tx1"/>
                </a:solidFill>
              </a:rPr>
              <a:t> </a:t>
            </a:r>
            <a:r>
              <a:rPr lang="en-US" smtClean="0"/>
              <a:t>Problem: Who?</a:t>
            </a:r>
          </a:p>
        </p:txBody>
      </p:sp>
      <p:sp>
        <p:nvSpPr>
          <p:cNvPr id="26628" name="Content Placeholder 2"/>
          <p:cNvSpPr>
            <a:spLocks noGrp="1"/>
          </p:cNvSpPr>
          <p:nvPr>
            <p:ph idx="1"/>
          </p:nvPr>
        </p:nvSpPr>
        <p:spPr>
          <a:xfrm>
            <a:off x="76200" y="1341438"/>
            <a:ext cx="8991600" cy="4830762"/>
          </a:xfrm>
        </p:spPr>
        <p:txBody>
          <a:bodyPr/>
          <a:lstStyle/>
          <a:p>
            <a:pPr marL="230188" indent="0" eaLnBrk="1" hangingPunct="1">
              <a:lnSpc>
                <a:spcPct val="150000"/>
              </a:lnSpc>
              <a:buFont typeface="Arial" charset="0"/>
              <a:buNone/>
              <a:defRPr/>
            </a:pPr>
            <a:r>
              <a:rPr lang="en-US" dirty="0" smtClean="0">
                <a:latin typeface="Arial" charset="0"/>
                <a:ea typeface="MS PGothic" charset="0"/>
              </a:rPr>
              <a:t>So what kind of firefighter sets fires?</a:t>
            </a:r>
            <a:endParaRPr lang="en-US" dirty="0">
              <a:latin typeface="Arial" charset="0"/>
              <a:ea typeface="MS PGothic" charset="0"/>
            </a:endParaRPr>
          </a:p>
          <a:p>
            <a:pPr marL="627063" lvl="1" eaLnBrk="1" hangingPunct="1">
              <a:lnSpc>
                <a:spcPct val="150000"/>
              </a:lnSpc>
              <a:defRPr/>
            </a:pPr>
            <a:r>
              <a:rPr lang="en-US" sz="2200" dirty="0">
                <a:latin typeface="Arial" charset="0"/>
                <a:ea typeface="MS PGothic" charset="0"/>
              </a:rPr>
              <a:t>Average age is 24 (But </a:t>
            </a:r>
            <a:r>
              <a:rPr lang="en-US" sz="2200" dirty="0" smtClean="0">
                <a:latin typeface="Arial" charset="0"/>
                <a:ea typeface="MS PGothic" charset="0"/>
              </a:rPr>
              <a:t>range from 14 </a:t>
            </a:r>
            <a:r>
              <a:rPr lang="en-US" sz="2200" dirty="0">
                <a:latin typeface="Arial" charset="0"/>
                <a:ea typeface="MS PGothic" charset="0"/>
              </a:rPr>
              <a:t>to 65+ years old)</a:t>
            </a:r>
          </a:p>
          <a:p>
            <a:pPr marL="627063" lvl="1" eaLnBrk="1" hangingPunct="1">
              <a:lnSpc>
                <a:spcPct val="150000"/>
              </a:lnSpc>
              <a:defRPr/>
            </a:pPr>
            <a:r>
              <a:rPr lang="en-US" sz="2200" dirty="0">
                <a:latin typeface="Arial" charset="0"/>
                <a:ea typeface="MS PGothic" charset="0"/>
              </a:rPr>
              <a:t>Predominately male </a:t>
            </a:r>
          </a:p>
          <a:p>
            <a:pPr marL="627063" lvl="1" eaLnBrk="1" hangingPunct="1">
              <a:lnSpc>
                <a:spcPct val="150000"/>
              </a:lnSpc>
              <a:defRPr/>
            </a:pPr>
            <a:r>
              <a:rPr lang="en-US" sz="2200" dirty="0">
                <a:latin typeface="Arial" charset="0"/>
                <a:ea typeface="MS PGothic" charset="0"/>
              </a:rPr>
              <a:t>Over half involved multiple firefighters setting fires together</a:t>
            </a:r>
          </a:p>
          <a:p>
            <a:pPr marL="627063" lvl="1" eaLnBrk="1" hangingPunct="1">
              <a:lnSpc>
                <a:spcPct val="150000"/>
              </a:lnSpc>
              <a:defRPr/>
            </a:pPr>
            <a:r>
              <a:rPr lang="en-US" sz="2200" dirty="0">
                <a:latin typeface="Arial" charset="0"/>
                <a:ea typeface="MS PGothic" charset="0"/>
              </a:rPr>
              <a:t>Over 100 of those arrested were ranking </a:t>
            </a:r>
            <a:r>
              <a:rPr lang="en-US" sz="2200" dirty="0" smtClean="0">
                <a:latin typeface="Arial" charset="0"/>
                <a:ea typeface="MS PGothic" charset="0"/>
              </a:rPr>
              <a:t>officers, including chiefs</a:t>
            </a:r>
            <a:endParaRPr lang="en-US" sz="2200" dirty="0">
              <a:latin typeface="Arial" charset="0"/>
              <a:ea typeface="MS PGothic" charset="0"/>
            </a:endParaRPr>
          </a:p>
          <a:p>
            <a:pPr marL="627063" lvl="1" eaLnBrk="1" hangingPunct="1">
              <a:lnSpc>
                <a:spcPct val="150000"/>
              </a:lnSpc>
              <a:defRPr/>
            </a:pPr>
            <a:r>
              <a:rPr lang="en-US" sz="2200" dirty="0">
                <a:latin typeface="Arial" charset="0"/>
                <a:ea typeface="MS PGothic" charset="0"/>
              </a:rPr>
              <a:t>Those arrested include volunteer, career, </a:t>
            </a:r>
            <a:r>
              <a:rPr lang="en-US" sz="2200" dirty="0" smtClean="0">
                <a:latin typeface="Arial" charset="0"/>
                <a:ea typeface="MS PGothic" charset="0"/>
              </a:rPr>
              <a:t>and </a:t>
            </a:r>
            <a:r>
              <a:rPr lang="en-US" sz="2200" dirty="0">
                <a:latin typeface="Arial" charset="0"/>
                <a:ea typeface="MS PGothic" charset="0"/>
              </a:rPr>
              <a:t>wildland </a:t>
            </a:r>
            <a:r>
              <a:rPr lang="en-US" sz="2200" dirty="0" smtClean="0">
                <a:latin typeface="Arial" charset="0"/>
                <a:ea typeface="MS PGothic" charset="0"/>
              </a:rPr>
              <a:t>firefighters</a:t>
            </a:r>
          </a:p>
          <a:p>
            <a:pPr marL="627063" lvl="1" eaLnBrk="1" hangingPunct="1">
              <a:lnSpc>
                <a:spcPct val="150000"/>
              </a:lnSpc>
              <a:defRPr/>
            </a:pPr>
            <a:r>
              <a:rPr lang="en-US" sz="2200" dirty="0" smtClean="0">
                <a:latin typeface="Arial" charset="0"/>
                <a:ea typeface="MS PGothic" charset="0"/>
              </a:rPr>
              <a:t>Many were well-liked, decorated, and/or related to other members</a:t>
            </a:r>
          </a:p>
          <a:p>
            <a:pPr marL="457200" lvl="1" indent="0" eaLnBrk="1" hangingPunct="1">
              <a:lnSpc>
                <a:spcPct val="150000"/>
              </a:lnSpc>
              <a:buFont typeface="Arial" charset="0"/>
              <a:buNone/>
              <a:defRPr/>
            </a:pPr>
            <a:r>
              <a:rPr lang="en-US" sz="2200" dirty="0" smtClean="0">
                <a:latin typeface="Arial" charset="0"/>
                <a:ea typeface="MS PGothic" charset="0"/>
              </a:rPr>
              <a:t>				</a:t>
            </a:r>
            <a:r>
              <a:rPr lang="en-US" sz="1800" dirty="0" smtClean="0">
                <a:latin typeface="Arial" charset="0"/>
                <a:ea typeface="MS PGothic" charset="0"/>
              </a:rPr>
              <a:t>(Based on research from 1,800+ cases)</a:t>
            </a:r>
            <a:endParaRPr lang="en-US" sz="1800" dirty="0">
              <a:latin typeface="Arial" charset="0"/>
              <a:ea typeface="MS PGothic" charset="0"/>
            </a:endParaRPr>
          </a:p>
        </p:txBody>
      </p:sp>
      <p:pic>
        <p:nvPicPr>
          <p:cNvPr id="18438" name="Picture 13" descr="NVFC_logo"/>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8077200" y="5483225"/>
            <a:ext cx="9906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628">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6628">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6628">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6628">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6628">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662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7" descr="side_flam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13668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Picture 6" descr="SDyer DataDisc:NVFC:Arson Report:PPT:links:yellow_line.png"/>
          <p:cNvPicPr>
            <a:picLocks noChangeAspect="1" noChangeArrowheads="1"/>
          </p:cNvPicPr>
          <p:nvPr/>
        </p:nvPicPr>
        <p:blipFill>
          <a:blip r:embed="rId4" r:link="rId5" cstate="screen">
            <a:extLst>
              <a:ext uri="{28A0092B-C50C-407E-A947-70E740481C1C}">
                <a14:useLocalDpi xmlns:a14="http://schemas.microsoft.com/office/drawing/2010/main"/>
              </a:ext>
            </a:extLst>
          </a:blip>
          <a:srcRect l="8360" r="8331"/>
          <a:stretch>
            <a:fillRect/>
          </a:stretch>
        </p:blipFill>
        <p:spPr bwMode="auto">
          <a:xfrm>
            <a:off x="0" y="5867400"/>
            <a:ext cx="9144000" cy="1290638"/>
          </a:xfrm>
          <a:prstGeom prst="rect">
            <a:avLst/>
          </a:prstGeom>
          <a:noFill/>
          <a:ln>
            <a:noFill/>
          </a:ln>
          <a:effectLst>
            <a:outerShdw blurRad="63500" dist="38099" dir="2700000" algn="ctr" rotWithShape="0">
              <a:srgbClr val="000000">
                <a:alpha val="60001"/>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Title 1"/>
          <p:cNvSpPr>
            <a:spLocks noGrp="1"/>
          </p:cNvSpPr>
          <p:nvPr>
            <p:ph type="title"/>
          </p:nvPr>
        </p:nvSpPr>
        <p:spPr/>
        <p:txBody>
          <a:bodyPr/>
          <a:lstStyle/>
          <a:p>
            <a:pPr eaLnBrk="1" hangingPunct="1"/>
            <a:r>
              <a:rPr lang="en-US" smtClean="0"/>
              <a:t>The Reasons: Motives</a:t>
            </a:r>
          </a:p>
        </p:txBody>
      </p:sp>
      <p:sp>
        <p:nvSpPr>
          <p:cNvPr id="22532" name="Content Placeholder 2"/>
          <p:cNvSpPr>
            <a:spLocks noGrp="1"/>
          </p:cNvSpPr>
          <p:nvPr>
            <p:ph idx="1"/>
          </p:nvPr>
        </p:nvSpPr>
        <p:spPr>
          <a:xfrm>
            <a:off x="838200" y="1371600"/>
            <a:ext cx="8305800" cy="5334000"/>
          </a:xfrm>
        </p:spPr>
        <p:txBody>
          <a:bodyPr/>
          <a:lstStyle/>
          <a:p>
            <a:pPr marL="230188" indent="0" eaLnBrk="1" hangingPunct="1">
              <a:spcAft>
                <a:spcPts val="600"/>
              </a:spcAft>
              <a:buFont typeface="Arial" charset="0"/>
              <a:buNone/>
            </a:pPr>
            <a:r>
              <a:rPr lang="en-US" dirty="0" smtClean="0">
                <a:latin typeface="Arial" charset="0"/>
              </a:rPr>
              <a:t>There is no single reason why firefighters set fires</a:t>
            </a:r>
          </a:p>
          <a:p>
            <a:pPr marL="230188" indent="0" eaLnBrk="1" hangingPunct="1">
              <a:spcAft>
                <a:spcPts val="600"/>
              </a:spcAft>
              <a:buFont typeface="Arial" charset="0"/>
              <a:buNone/>
            </a:pPr>
            <a:r>
              <a:rPr lang="en-US" dirty="0" smtClean="0">
                <a:latin typeface="Arial" charset="0"/>
              </a:rPr>
              <a:t>Some set fires before becoming firefighters</a:t>
            </a:r>
          </a:p>
          <a:p>
            <a:pPr lvl="1" eaLnBrk="1" hangingPunct="1">
              <a:spcAft>
                <a:spcPts val="600"/>
              </a:spcAft>
              <a:buFont typeface="Arial" charset="0"/>
              <a:buChar char="•"/>
            </a:pPr>
            <a:r>
              <a:rPr lang="en-US" dirty="0" smtClean="0">
                <a:latin typeface="Arial" charset="0"/>
              </a:rPr>
              <a:t>Some may have </a:t>
            </a:r>
            <a:r>
              <a:rPr lang="en-US" altLang="en-US" dirty="0" smtClean="0">
                <a:latin typeface="Arial" charset="0"/>
              </a:rPr>
              <a:t>“</a:t>
            </a:r>
            <a:r>
              <a:rPr lang="en-US" dirty="0" smtClean="0">
                <a:latin typeface="Arial" charset="0"/>
              </a:rPr>
              <a:t>a problem with fire</a:t>
            </a:r>
            <a:r>
              <a:rPr lang="en-US" altLang="en-US" dirty="0" smtClean="0">
                <a:latin typeface="Arial" charset="0"/>
              </a:rPr>
              <a:t>”</a:t>
            </a:r>
            <a:r>
              <a:rPr lang="en-US" dirty="0" smtClean="0">
                <a:latin typeface="Arial" charset="0"/>
              </a:rPr>
              <a:t>—but this is uncommon.  </a:t>
            </a:r>
          </a:p>
          <a:p>
            <a:pPr lvl="1" eaLnBrk="1" hangingPunct="1">
              <a:spcAft>
                <a:spcPts val="600"/>
              </a:spcAft>
              <a:buFont typeface="Arial" charset="0"/>
              <a:buChar char="•"/>
            </a:pPr>
            <a:r>
              <a:rPr lang="en-US" dirty="0" smtClean="0">
                <a:latin typeface="Arial" charset="0"/>
              </a:rPr>
              <a:t>While former arsonists may be reformed, we cannot take the risk.</a:t>
            </a:r>
          </a:p>
          <a:p>
            <a:pPr marL="230188" indent="0" eaLnBrk="1" hangingPunct="1">
              <a:spcAft>
                <a:spcPts val="600"/>
              </a:spcAft>
              <a:buFont typeface="Arial" charset="0"/>
              <a:buNone/>
            </a:pPr>
            <a:r>
              <a:rPr lang="en-US" dirty="0" smtClean="0">
                <a:latin typeface="Arial" charset="0"/>
              </a:rPr>
              <a:t>Most never set fires before joining</a:t>
            </a:r>
          </a:p>
          <a:p>
            <a:pPr lvl="1" eaLnBrk="1" hangingPunct="1">
              <a:spcAft>
                <a:spcPts val="600"/>
              </a:spcAft>
              <a:buFont typeface="Arial" charset="0"/>
              <a:buChar char="•"/>
            </a:pPr>
            <a:r>
              <a:rPr lang="en-US" dirty="0" smtClean="0">
                <a:latin typeface="Arial" charset="0"/>
              </a:rPr>
              <a:t>Many had no desire to set fires before joining</a:t>
            </a:r>
          </a:p>
          <a:p>
            <a:pPr lvl="2" eaLnBrk="1" hangingPunct="1">
              <a:spcAft>
                <a:spcPts val="600"/>
              </a:spcAft>
            </a:pPr>
            <a:r>
              <a:rPr lang="en-US" sz="2000" dirty="0" smtClean="0">
                <a:latin typeface="Arial" charset="0"/>
              </a:rPr>
              <a:t>They got the idea in the fire service…</a:t>
            </a:r>
          </a:p>
          <a:p>
            <a:pPr lvl="1" eaLnBrk="1" hangingPunct="1">
              <a:spcAft>
                <a:spcPts val="600"/>
              </a:spcAft>
              <a:buFont typeface="Arial" charset="0"/>
              <a:buChar char="•"/>
            </a:pPr>
            <a:r>
              <a:rPr lang="en-US" dirty="0" smtClean="0">
                <a:latin typeface="Arial" charset="0"/>
              </a:rPr>
              <a:t>Many got the idea from friends in the fire department</a:t>
            </a:r>
          </a:p>
          <a:p>
            <a:pPr lvl="1" eaLnBrk="1" hangingPunct="1">
              <a:spcAft>
                <a:spcPts val="600"/>
              </a:spcAft>
              <a:buFont typeface="Arial" charset="0"/>
              <a:buChar char="•"/>
            </a:pPr>
            <a:r>
              <a:rPr lang="en-US" dirty="0" smtClean="0">
                <a:latin typeface="Arial" charset="0"/>
              </a:rPr>
              <a:t>We need to send a strong and unified message that </a:t>
            </a:r>
            <a:br>
              <a:rPr lang="en-US" dirty="0" smtClean="0">
                <a:latin typeface="Arial" charset="0"/>
              </a:rPr>
            </a:br>
            <a:r>
              <a:rPr lang="en-US" u="sng" dirty="0" smtClean="0">
                <a:latin typeface="Arial" charset="0"/>
              </a:rPr>
              <a:t>this is not acceptable behavior</a:t>
            </a:r>
            <a:r>
              <a:rPr lang="en-US" dirty="0" smtClean="0">
                <a:latin typeface="Arial" charset="0"/>
              </a:rPr>
              <a:t>.</a:t>
            </a:r>
            <a:endParaRPr lang="en-US" u="sng" dirty="0" smtClean="0">
              <a:latin typeface="Arial" charset="0"/>
            </a:endParaRPr>
          </a:p>
        </p:txBody>
      </p:sp>
      <p:pic>
        <p:nvPicPr>
          <p:cNvPr id="19462" name="Picture 8" descr="NVFC_logo"/>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8077200" y="5483225"/>
            <a:ext cx="9906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253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53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532">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253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53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53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53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53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7" descr="side_flam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13668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6" descr="SDyer DataDisc:NVFC:Arson Report:PPT:links:yellow_line.png"/>
          <p:cNvPicPr>
            <a:picLocks noChangeAspect="1" noChangeArrowheads="1"/>
          </p:cNvPicPr>
          <p:nvPr/>
        </p:nvPicPr>
        <p:blipFill>
          <a:blip r:embed="rId4" r:link="rId5" cstate="screen">
            <a:extLst>
              <a:ext uri="{28A0092B-C50C-407E-A947-70E740481C1C}">
                <a14:useLocalDpi xmlns:a14="http://schemas.microsoft.com/office/drawing/2010/main"/>
              </a:ext>
            </a:extLst>
          </a:blip>
          <a:srcRect l="8360" r="8331"/>
          <a:stretch>
            <a:fillRect/>
          </a:stretch>
        </p:blipFill>
        <p:spPr bwMode="auto">
          <a:xfrm>
            <a:off x="0" y="5867400"/>
            <a:ext cx="9144000" cy="1290638"/>
          </a:xfrm>
          <a:prstGeom prst="rect">
            <a:avLst/>
          </a:prstGeom>
          <a:noFill/>
          <a:ln>
            <a:noFill/>
          </a:ln>
          <a:effectLst>
            <a:outerShdw blurRad="63500" dist="38099" dir="2700000" algn="ctr" rotWithShape="0">
              <a:srgbClr val="000000">
                <a:alpha val="60001"/>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Title 1"/>
          <p:cNvSpPr>
            <a:spLocks noGrp="1"/>
          </p:cNvSpPr>
          <p:nvPr>
            <p:ph type="title"/>
          </p:nvPr>
        </p:nvSpPr>
        <p:spPr>
          <a:xfrm>
            <a:off x="609600" y="76200"/>
            <a:ext cx="8458200" cy="1143000"/>
          </a:xfrm>
        </p:spPr>
        <p:txBody>
          <a:bodyPr/>
          <a:lstStyle/>
          <a:p>
            <a:pPr eaLnBrk="1" hangingPunct="1"/>
            <a:r>
              <a:rPr lang="en-US" smtClean="0"/>
              <a:t>The Reasons: Continued</a:t>
            </a:r>
          </a:p>
        </p:txBody>
      </p:sp>
      <p:sp>
        <p:nvSpPr>
          <p:cNvPr id="22532" name="Content Placeholder 2"/>
          <p:cNvSpPr>
            <a:spLocks noGrp="1"/>
          </p:cNvSpPr>
          <p:nvPr>
            <p:ph idx="1"/>
          </p:nvPr>
        </p:nvSpPr>
        <p:spPr>
          <a:xfrm>
            <a:off x="381000" y="990600"/>
            <a:ext cx="8991600" cy="5334000"/>
          </a:xfrm>
        </p:spPr>
        <p:txBody>
          <a:bodyPr/>
          <a:lstStyle/>
          <a:p>
            <a:pPr eaLnBrk="1" hangingPunct="1">
              <a:spcAft>
                <a:spcPts val="1200"/>
              </a:spcAft>
            </a:pPr>
            <a:r>
              <a:rPr lang="en-US" dirty="0" smtClean="0">
                <a:latin typeface="Arial" charset="0"/>
              </a:rPr>
              <a:t>Why do firefighters set fires:</a:t>
            </a:r>
          </a:p>
          <a:p>
            <a:pPr marL="460375" lvl="1" eaLnBrk="1" hangingPunct="1">
              <a:spcAft>
                <a:spcPts val="1200"/>
              </a:spcAft>
            </a:pPr>
            <a:r>
              <a:rPr lang="en-US" dirty="0" smtClean="0">
                <a:latin typeface="Arial" charset="0"/>
              </a:rPr>
              <a:t>We haven</a:t>
            </a:r>
            <a:r>
              <a:rPr lang="en-US" altLang="en-US" dirty="0" smtClean="0">
                <a:latin typeface="Arial" charset="0"/>
              </a:rPr>
              <a:t>’</a:t>
            </a:r>
            <a:r>
              <a:rPr lang="en-US" dirty="0" smtClean="0">
                <a:latin typeface="Arial" charset="0"/>
              </a:rPr>
              <a:t>t had a </a:t>
            </a:r>
            <a:r>
              <a:rPr lang="en-US" altLang="en-US" dirty="0" smtClean="0">
                <a:latin typeface="Arial" charset="0"/>
              </a:rPr>
              <a:t>“</a:t>
            </a:r>
            <a:r>
              <a:rPr lang="en-US" dirty="0" smtClean="0">
                <a:latin typeface="Arial" charset="0"/>
              </a:rPr>
              <a:t>real</a:t>
            </a:r>
            <a:r>
              <a:rPr lang="en-US" altLang="en-US" dirty="0" smtClean="0">
                <a:latin typeface="Arial" charset="0"/>
              </a:rPr>
              <a:t>”</a:t>
            </a:r>
            <a:r>
              <a:rPr lang="en-US" dirty="0" smtClean="0">
                <a:latin typeface="Arial" charset="0"/>
              </a:rPr>
              <a:t> fire in months…I could go for a call tonight…</a:t>
            </a:r>
          </a:p>
          <a:p>
            <a:pPr marL="460375" lvl="1" eaLnBrk="1" hangingPunct="1">
              <a:spcAft>
                <a:spcPts val="1200"/>
              </a:spcAft>
            </a:pPr>
            <a:r>
              <a:rPr lang="en-US" dirty="0" smtClean="0">
                <a:latin typeface="Arial" charset="0"/>
              </a:rPr>
              <a:t>I</a:t>
            </a:r>
            <a:r>
              <a:rPr lang="en-US" altLang="en-US" dirty="0" smtClean="0">
                <a:latin typeface="Arial" charset="0"/>
              </a:rPr>
              <a:t>’</a:t>
            </a:r>
            <a:r>
              <a:rPr lang="en-US" dirty="0" smtClean="0">
                <a:latin typeface="Arial" charset="0"/>
              </a:rPr>
              <a:t>ll prove myself on the next fire and show them I know what I am doing…</a:t>
            </a:r>
          </a:p>
          <a:p>
            <a:pPr marL="460375" lvl="1" eaLnBrk="1" hangingPunct="1">
              <a:spcAft>
                <a:spcPts val="1200"/>
              </a:spcAft>
            </a:pPr>
            <a:r>
              <a:rPr lang="en-US" dirty="0" smtClean="0">
                <a:latin typeface="Arial" charset="0"/>
              </a:rPr>
              <a:t>Do you think a port-a-potty will burn?  I bet it will go up like a torch…</a:t>
            </a:r>
          </a:p>
          <a:p>
            <a:pPr marL="460375" lvl="1" eaLnBrk="1" hangingPunct="1">
              <a:spcAft>
                <a:spcPts val="1200"/>
              </a:spcAft>
            </a:pPr>
            <a:r>
              <a:rPr lang="en-US" dirty="0" smtClean="0">
                <a:latin typeface="Arial" charset="0"/>
              </a:rPr>
              <a:t>If they disrespect me again I will just have to make them respect me…</a:t>
            </a:r>
          </a:p>
          <a:p>
            <a:pPr marL="460375" lvl="1" eaLnBrk="1" hangingPunct="1">
              <a:spcAft>
                <a:spcPts val="1200"/>
              </a:spcAft>
            </a:pPr>
            <a:r>
              <a:rPr lang="en-US" dirty="0" smtClean="0">
                <a:latin typeface="Arial" charset="0"/>
              </a:rPr>
              <a:t>These car payments are killing me and the darn thing never works right…</a:t>
            </a:r>
          </a:p>
          <a:p>
            <a:pPr marL="460375" lvl="1" eaLnBrk="1" hangingPunct="1">
              <a:spcAft>
                <a:spcPts val="1200"/>
              </a:spcAft>
            </a:pPr>
            <a:r>
              <a:rPr lang="en-US" dirty="0" smtClean="0">
                <a:latin typeface="Arial" charset="0"/>
              </a:rPr>
              <a:t>That vacant only attracts trouble…We have been getting a little rusty…</a:t>
            </a:r>
          </a:p>
          <a:p>
            <a:pPr algn="ctr" eaLnBrk="1" hangingPunct="1">
              <a:buFont typeface="Arial" charset="0"/>
              <a:buNone/>
            </a:pPr>
            <a:r>
              <a:rPr lang="en-US" dirty="0" smtClean="0">
                <a:latin typeface="Arial" charset="0"/>
              </a:rPr>
              <a:t>Regardless of the reason or rationale the </a:t>
            </a:r>
            <a:br>
              <a:rPr lang="en-US" dirty="0" smtClean="0">
                <a:latin typeface="Arial" charset="0"/>
              </a:rPr>
            </a:br>
            <a:r>
              <a:rPr lang="en-US" dirty="0" smtClean="0">
                <a:latin typeface="Arial" charset="0"/>
              </a:rPr>
              <a:t>outcome is the same…</a:t>
            </a:r>
          </a:p>
          <a:p>
            <a:pPr algn="ctr" eaLnBrk="1" hangingPunct="1">
              <a:buFont typeface="Arial" charset="0"/>
              <a:buNone/>
            </a:pPr>
            <a:r>
              <a:rPr lang="en-US" dirty="0" smtClean="0">
                <a:solidFill>
                  <a:srgbClr val="C00000"/>
                </a:solidFill>
                <a:latin typeface="Arial" charset="0"/>
              </a:rPr>
              <a:t>CRIMINAL CHARGES!</a:t>
            </a:r>
          </a:p>
        </p:txBody>
      </p:sp>
      <p:pic>
        <p:nvPicPr>
          <p:cNvPr id="20486" name="Picture 8" descr="NVFC_logo"/>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8153400" y="5483225"/>
            <a:ext cx="9906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2532">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2532">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2532">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2532">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2532">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2532">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22532">
                                            <p:txEl>
                                              <p:pRg st="7" end="7"/>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2253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7" name="Picture 4" descr="side_flam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13668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Title 4"/>
          <p:cNvSpPr>
            <a:spLocks noGrp="1"/>
          </p:cNvSpPr>
          <p:nvPr>
            <p:ph type="title"/>
          </p:nvPr>
        </p:nvSpPr>
        <p:spPr/>
        <p:txBody>
          <a:bodyPr/>
          <a:lstStyle/>
          <a:p>
            <a:r>
              <a:rPr lang="en-US" smtClean="0"/>
              <a:t>The Impact: We All Lose</a:t>
            </a:r>
          </a:p>
        </p:txBody>
      </p:sp>
      <p:pic>
        <p:nvPicPr>
          <p:cNvPr id="6" name="Picture 6" descr="SDyer DataDisc:NVFC:Arson Report:PPT:links:yellow_line.png"/>
          <p:cNvPicPr>
            <a:picLocks noChangeAspect="1" noChangeArrowheads="1"/>
          </p:cNvPicPr>
          <p:nvPr/>
        </p:nvPicPr>
        <p:blipFill>
          <a:blip r:embed="rId4" r:link="rId5" cstate="screen">
            <a:extLst>
              <a:ext uri="{28A0092B-C50C-407E-A947-70E740481C1C}">
                <a14:useLocalDpi xmlns:a14="http://schemas.microsoft.com/office/drawing/2010/main"/>
              </a:ext>
            </a:extLst>
          </a:blip>
          <a:srcRect l="8360" r="8331"/>
          <a:stretch>
            <a:fillRect/>
          </a:stretch>
        </p:blipFill>
        <p:spPr bwMode="auto">
          <a:xfrm>
            <a:off x="0" y="5867400"/>
            <a:ext cx="9144000" cy="1290638"/>
          </a:xfrm>
          <a:prstGeom prst="rect">
            <a:avLst/>
          </a:prstGeom>
          <a:noFill/>
          <a:ln>
            <a:noFill/>
          </a:ln>
          <a:effectLst>
            <a:outerShdw blurRad="63500" dist="38099" dir="2700000" algn="ctr" rotWithShape="0">
              <a:srgbClr val="000000">
                <a:alpha val="60001"/>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7" descr="NVFC_logo"/>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8077200" y="5483225"/>
            <a:ext cx="9906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ontent Placeholder 1"/>
          <p:cNvSpPr>
            <a:spLocks noGrp="1"/>
          </p:cNvSpPr>
          <p:nvPr>
            <p:ph idx="1"/>
          </p:nvPr>
        </p:nvSpPr>
        <p:spPr/>
        <p:txBody>
          <a:bodyPr/>
          <a:lstStyle/>
          <a:p>
            <a:pPr marL="0" indent="0" algn="ctr">
              <a:buNone/>
            </a:pPr>
            <a:r>
              <a:rPr lang="en-US" dirty="0" smtClean="0"/>
              <a:t>Watch Deputy Chief Tom </a:t>
            </a:r>
            <a:r>
              <a:rPr lang="en-US" dirty="0" err="1" smtClean="0"/>
              <a:t>Aurnhammer</a:t>
            </a:r>
            <a:r>
              <a:rPr lang="en-US" dirty="0" smtClean="0"/>
              <a:t> discuss the impact of firefighter arson:</a:t>
            </a:r>
          </a:p>
          <a:p>
            <a:pPr marL="0" indent="0" algn="ctr">
              <a:buNone/>
            </a:pPr>
            <a:endParaRPr lang="en-US" dirty="0" smtClean="0"/>
          </a:p>
          <a:p>
            <a:pPr marL="0" indent="0" algn="ctr">
              <a:buNone/>
            </a:pPr>
            <a:r>
              <a:rPr lang="en-US" dirty="0">
                <a:hlinkClick r:id="rId7"/>
              </a:rPr>
              <a:t>http://</a:t>
            </a:r>
            <a:r>
              <a:rPr lang="en-US" dirty="0" smtClean="0">
                <a:hlinkClick r:id="rId7"/>
              </a:rPr>
              <a:t>www.youtube.com/watch?v=TkJc2vF6CPo</a:t>
            </a:r>
            <a:r>
              <a:rPr lang="en-US" dirty="0" smtClean="0"/>
              <a: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descr="side_flam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13668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Picture 6" descr="SDyer DataDisc:NVFC:Arson Report:PPT:links:yellow_line.png"/>
          <p:cNvPicPr>
            <a:picLocks noChangeAspect="1" noChangeArrowheads="1"/>
          </p:cNvPicPr>
          <p:nvPr/>
        </p:nvPicPr>
        <p:blipFill>
          <a:blip r:embed="rId4" r:link="rId5" cstate="screen">
            <a:extLst>
              <a:ext uri="{28A0092B-C50C-407E-A947-70E740481C1C}">
                <a14:useLocalDpi xmlns:a14="http://schemas.microsoft.com/office/drawing/2010/main"/>
              </a:ext>
            </a:extLst>
          </a:blip>
          <a:srcRect l="8360" r="8331"/>
          <a:stretch>
            <a:fillRect/>
          </a:stretch>
        </p:blipFill>
        <p:spPr bwMode="auto">
          <a:xfrm>
            <a:off x="0" y="5867400"/>
            <a:ext cx="9144000" cy="1290638"/>
          </a:xfrm>
          <a:prstGeom prst="rect">
            <a:avLst/>
          </a:prstGeom>
          <a:noFill/>
          <a:ln>
            <a:noFill/>
          </a:ln>
          <a:effectLst>
            <a:outerShdw blurRad="63500" dist="38099" dir="2700000" algn="ctr" rotWithShape="0">
              <a:srgbClr val="000000">
                <a:alpha val="60001"/>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Title 1"/>
          <p:cNvSpPr>
            <a:spLocks noGrp="1"/>
          </p:cNvSpPr>
          <p:nvPr>
            <p:ph type="title"/>
          </p:nvPr>
        </p:nvSpPr>
        <p:spPr>
          <a:xfrm>
            <a:off x="609600" y="228600"/>
            <a:ext cx="9067800" cy="1143000"/>
          </a:xfrm>
        </p:spPr>
        <p:txBody>
          <a:bodyPr/>
          <a:lstStyle/>
          <a:p>
            <a:pPr eaLnBrk="1" hangingPunct="1"/>
            <a:r>
              <a:rPr lang="en-US" smtClean="0"/>
              <a:t>The Impact: We All Lose</a:t>
            </a:r>
          </a:p>
        </p:txBody>
      </p:sp>
      <p:sp>
        <p:nvSpPr>
          <p:cNvPr id="24580" name="Content Placeholder 2"/>
          <p:cNvSpPr>
            <a:spLocks noGrp="1"/>
          </p:cNvSpPr>
          <p:nvPr>
            <p:ph idx="1"/>
          </p:nvPr>
        </p:nvSpPr>
        <p:spPr>
          <a:xfrm>
            <a:off x="304800" y="1417638"/>
            <a:ext cx="8686800" cy="4525962"/>
          </a:xfrm>
        </p:spPr>
        <p:txBody>
          <a:bodyPr/>
          <a:lstStyle/>
          <a:p>
            <a:pPr eaLnBrk="1" hangingPunct="1">
              <a:lnSpc>
                <a:spcPct val="90000"/>
              </a:lnSpc>
              <a:spcAft>
                <a:spcPts val="1200"/>
              </a:spcAft>
              <a:defRPr/>
            </a:pPr>
            <a:r>
              <a:rPr lang="en-US" dirty="0">
                <a:latin typeface="Arial" charset="0"/>
                <a:ea typeface="MS PGothic" charset="0"/>
              </a:rPr>
              <a:t>When a firefighter is arrested for arson:</a:t>
            </a:r>
          </a:p>
          <a:p>
            <a:pPr lvl="1" eaLnBrk="1" hangingPunct="1">
              <a:lnSpc>
                <a:spcPct val="90000"/>
              </a:lnSpc>
              <a:spcAft>
                <a:spcPts val="1200"/>
              </a:spcAft>
              <a:defRPr/>
            </a:pPr>
            <a:r>
              <a:rPr lang="en-US" sz="2400" dirty="0">
                <a:latin typeface="Arial" charset="0"/>
                <a:ea typeface="MS PGothic" charset="0"/>
              </a:rPr>
              <a:t>It ruins the reputation of the department in the community</a:t>
            </a:r>
          </a:p>
          <a:p>
            <a:pPr lvl="1" eaLnBrk="1" hangingPunct="1">
              <a:lnSpc>
                <a:spcPct val="90000"/>
              </a:lnSpc>
              <a:spcAft>
                <a:spcPts val="1200"/>
              </a:spcAft>
              <a:defRPr/>
            </a:pPr>
            <a:r>
              <a:rPr lang="en-US" sz="2400" dirty="0">
                <a:latin typeface="Arial" charset="0"/>
                <a:ea typeface="MS PGothic" charset="0"/>
              </a:rPr>
              <a:t>It risks community support and donations that fund new equipment and buildings</a:t>
            </a:r>
          </a:p>
          <a:p>
            <a:pPr lvl="1" eaLnBrk="1" hangingPunct="1">
              <a:lnSpc>
                <a:spcPct val="90000"/>
              </a:lnSpc>
              <a:spcAft>
                <a:spcPts val="1200"/>
              </a:spcAft>
              <a:defRPr/>
            </a:pPr>
            <a:r>
              <a:rPr lang="en-US" sz="2400" dirty="0">
                <a:latin typeface="Arial" charset="0"/>
                <a:ea typeface="MS PGothic" charset="0"/>
              </a:rPr>
              <a:t>It makes all firefighters look like potential criminals</a:t>
            </a:r>
          </a:p>
          <a:p>
            <a:pPr lvl="1" eaLnBrk="1" hangingPunct="1">
              <a:lnSpc>
                <a:spcPct val="90000"/>
              </a:lnSpc>
              <a:spcAft>
                <a:spcPts val="1200"/>
              </a:spcAft>
              <a:defRPr/>
            </a:pPr>
            <a:r>
              <a:rPr lang="en-US" sz="2400" dirty="0" smtClean="0">
                <a:latin typeface="Arial" charset="0"/>
                <a:ea typeface="MS PGothic" charset="0"/>
              </a:rPr>
              <a:t>It can cause respected members to quit out of shame</a:t>
            </a:r>
          </a:p>
          <a:p>
            <a:pPr lvl="1" eaLnBrk="1" hangingPunct="1">
              <a:lnSpc>
                <a:spcPct val="90000"/>
              </a:lnSpc>
              <a:spcAft>
                <a:spcPts val="1200"/>
              </a:spcAft>
              <a:defRPr/>
            </a:pPr>
            <a:r>
              <a:rPr lang="en-US" sz="2400" dirty="0" smtClean="0">
                <a:latin typeface="Arial" charset="0"/>
                <a:ea typeface="MS PGothic" charset="0"/>
              </a:rPr>
              <a:t>It can ruin the fire department </a:t>
            </a:r>
            <a:endParaRPr lang="en-US" sz="2400" dirty="0">
              <a:latin typeface="Arial" charset="0"/>
              <a:ea typeface="MS PGothic" charset="0"/>
            </a:endParaRPr>
          </a:p>
          <a:p>
            <a:pPr marL="0" indent="0" algn="ctr" eaLnBrk="1" hangingPunct="1">
              <a:lnSpc>
                <a:spcPct val="90000"/>
              </a:lnSpc>
              <a:spcAft>
                <a:spcPts val="1200"/>
              </a:spcAft>
              <a:buFont typeface="Arial" charset="0"/>
              <a:buNone/>
              <a:defRPr/>
            </a:pPr>
            <a:r>
              <a:rPr lang="en-US" sz="3200" dirty="0">
                <a:latin typeface="Arial" charset="0"/>
                <a:ea typeface="MS PGothic" charset="0"/>
              </a:rPr>
              <a:t>When a firefighter is arrested we all lose!</a:t>
            </a:r>
          </a:p>
        </p:txBody>
      </p:sp>
      <p:pic>
        <p:nvPicPr>
          <p:cNvPr id="22534" name="Picture 7" descr="NVFC_logo"/>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8077200" y="5483225"/>
            <a:ext cx="9906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580">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580">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580">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580">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580">
                                            <p:txEl>
                                              <p:pRg st="5" end="5"/>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458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19197E"/>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28195</TotalTime>
  <Words>2951</Words>
  <Application>Microsoft Macintosh PowerPoint</Application>
  <PresentationFormat>On-screen Show (4:3)</PresentationFormat>
  <Paragraphs>206</Paragraphs>
  <Slides>21</Slides>
  <Notes>21</Notes>
  <HiddenSlides>0</HiddenSlides>
  <MMClips>0</MMClips>
  <ScaleCrop>false</ScaleCrop>
  <HeadingPairs>
    <vt:vector size="4" baseType="variant">
      <vt:variant>
        <vt:lpstr>Theme</vt:lpstr>
      </vt:variant>
      <vt:variant>
        <vt:i4>3</vt:i4>
      </vt:variant>
      <vt:variant>
        <vt:lpstr>Slide Titles</vt:lpstr>
      </vt:variant>
      <vt:variant>
        <vt:i4>21</vt:i4>
      </vt:variant>
    </vt:vector>
  </HeadingPairs>
  <TitlesOfParts>
    <vt:vector size="24" baseType="lpstr">
      <vt:lpstr>Office Theme</vt:lpstr>
      <vt:lpstr>1_Office Theme</vt:lpstr>
      <vt:lpstr>2_Office Theme</vt:lpstr>
      <vt:lpstr>Firefighter Arson Zero Tolerance – Zero Excuses!</vt:lpstr>
      <vt:lpstr>PowerPoint Presentation</vt:lpstr>
      <vt:lpstr>Overview</vt:lpstr>
      <vt:lpstr>The Problem: Background</vt:lpstr>
      <vt:lpstr>The Problem: Who?</vt:lpstr>
      <vt:lpstr>The Reasons: Motives</vt:lpstr>
      <vt:lpstr>The Reasons: Continued</vt:lpstr>
      <vt:lpstr>The Impact: We All Lose</vt:lpstr>
      <vt:lpstr>The Impact: We All Lose</vt:lpstr>
      <vt:lpstr>PowerPoint Presentation</vt:lpstr>
      <vt:lpstr>The Consequences: The Arsonist</vt:lpstr>
      <vt:lpstr>PowerPoint Presentation</vt:lpstr>
      <vt:lpstr>The Consequences: Accomplices</vt:lpstr>
      <vt:lpstr>The Consequences: Accomplices</vt:lpstr>
      <vt:lpstr>What You Can and Must Do:</vt:lpstr>
      <vt:lpstr>What You Can and Must Do:</vt:lpstr>
      <vt:lpstr>Is It Ever Acceptable To Set Fires?</vt:lpstr>
      <vt:lpstr>Is It Ever Acceptable To Set Fires?</vt:lpstr>
      <vt:lpstr>Zero Tolerance – Zero Excuses</vt:lpstr>
      <vt:lpstr>Zero Tolerance – Zero Excuses</vt:lpstr>
      <vt:lpstr>Contact</vt:lpstr>
    </vt:vector>
  </TitlesOfParts>
  <Manager/>
  <Company>Microsoft</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Firefighter Arson:</dc:title>
  <dc:subject/>
  <dc:creator>Allison Moore</dc:creator>
  <cp:keywords/>
  <dc:description/>
  <cp:lastModifiedBy>Guest Computer</cp:lastModifiedBy>
  <cp:revision>122</cp:revision>
  <dcterms:created xsi:type="dcterms:W3CDTF">2012-07-23T14:01:02Z</dcterms:created>
  <dcterms:modified xsi:type="dcterms:W3CDTF">2016-02-22T19:26:20Z</dcterms:modified>
  <cp:category/>
</cp:coreProperties>
</file>