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9.jpg" ContentType="image/jpg"/>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93.jpg" ContentType="image/jpg"/>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4" r:id="rId1"/>
  </p:sldMasterIdLst>
  <p:notesMasterIdLst>
    <p:notesMasterId r:id="rId100"/>
  </p:notesMasterIdLst>
  <p:handoutMasterIdLst>
    <p:handoutMasterId r:id="rId101"/>
  </p:handoutMasterIdLst>
  <p:sldIdLst>
    <p:sldId id="256" r:id="rId2"/>
    <p:sldId id="434" r:id="rId3"/>
    <p:sldId id="340" r:id="rId4"/>
    <p:sldId id="428" r:id="rId5"/>
    <p:sldId id="341" r:id="rId6"/>
    <p:sldId id="342" r:id="rId7"/>
    <p:sldId id="343" r:id="rId8"/>
    <p:sldId id="292" r:id="rId9"/>
    <p:sldId id="345" r:id="rId10"/>
    <p:sldId id="302" r:id="rId11"/>
    <p:sldId id="339" r:id="rId12"/>
    <p:sldId id="308" r:id="rId13"/>
    <p:sldId id="309" r:id="rId14"/>
    <p:sldId id="344" r:id="rId15"/>
    <p:sldId id="346" r:id="rId16"/>
    <p:sldId id="347" r:id="rId17"/>
    <p:sldId id="425" r:id="rId18"/>
    <p:sldId id="424" r:id="rId19"/>
    <p:sldId id="348" r:id="rId20"/>
    <p:sldId id="349" r:id="rId21"/>
    <p:sldId id="427" r:id="rId22"/>
    <p:sldId id="429" r:id="rId23"/>
    <p:sldId id="350" r:id="rId24"/>
    <p:sldId id="351" r:id="rId25"/>
    <p:sldId id="352" r:id="rId26"/>
    <p:sldId id="297" r:id="rId27"/>
    <p:sldId id="313" r:id="rId28"/>
    <p:sldId id="365" r:id="rId29"/>
    <p:sldId id="353" r:id="rId30"/>
    <p:sldId id="375" r:id="rId31"/>
    <p:sldId id="378" r:id="rId32"/>
    <p:sldId id="377" r:id="rId33"/>
    <p:sldId id="422" r:id="rId34"/>
    <p:sldId id="376" r:id="rId35"/>
    <p:sldId id="367" r:id="rId36"/>
    <p:sldId id="374" r:id="rId37"/>
    <p:sldId id="373" r:id="rId38"/>
    <p:sldId id="368" r:id="rId39"/>
    <p:sldId id="369" r:id="rId40"/>
    <p:sldId id="370" r:id="rId41"/>
    <p:sldId id="371" r:id="rId42"/>
    <p:sldId id="372" r:id="rId43"/>
    <p:sldId id="379" r:id="rId44"/>
    <p:sldId id="431" r:id="rId45"/>
    <p:sldId id="380" r:id="rId46"/>
    <p:sldId id="430" r:id="rId47"/>
    <p:sldId id="381" r:id="rId48"/>
    <p:sldId id="382" r:id="rId49"/>
    <p:sldId id="383" r:id="rId50"/>
    <p:sldId id="387" r:id="rId51"/>
    <p:sldId id="384" r:id="rId52"/>
    <p:sldId id="386" r:id="rId53"/>
    <p:sldId id="391" r:id="rId54"/>
    <p:sldId id="388" r:id="rId55"/>
    <p:sldId id="390" r:id="rId56"/>
    <p:sldId id="389" r:id="rId57"/>
    <p:sldId id="385" r:id="rId58"/>
    <p:sldId id="394" r:id="rId59"/>
    <p:sldId id="393" r:id="rId60"/>
    <p:sldId id="397" r:id="rId61"/>
    <p:sldId id="396" r:id="rId62"/>
    <p:sldId id="395" r:id="rId63"/>
    <p:sldId id="398" r:id="rId64"/>
    <p:sldId id="404" r:id="rId65"/>
    <p:sldId id="403" r:id="rId66"/>
    <p:sldId id="405" r:id="rId67"/>
    <p:sldId id="402" r:id="rId68"/>
    <p:sldId id="401" r:id="rId69"/>
    <p:sldId id="400" r:id="rId70"/>
    <p:sldId id="407" r:id="rId71"/>
    <p:sldId id="409" r:id="rId72"/>
    <p:sldId id="408" r:id="rId73"/>
    <p:sldId id="406" r:id="rId74"/>
    <p:sldId id="399" r:id="rId75"/>
    <p:sldId id="420" r:id="rId76"/>
    <p:sldId id="392" r:id="rId77"/>
    <p:sldId id="419" r:id="rId78"/>
    <p:sldId id="418" r:id="rId79"/>
    <p:sldId id="417" r:id="rId80"/>
    <p:sldId id="414" r:id="rId81"/>
    <p:sldId id="416" r:id="rId82"/>
    <p:sldId id="415" r:id="rId83"/>
    <p:sldId id="421" r:id="rId84"/>
    <p:sldId id="413" r:id="rId85"/>
    <p:sldId id="335" r:id="rId86"/>
    <p:sldId id="432" r:id="rId87"/>
    <p:sldId id="433" r:id="rId88"/>
    <p:sldId id="359" r:id="rId89"/>
    <p:sldId id="360" r:id="rId90"/>
    <p:sldId id="361" r:id="rId91"/>
    <p:sldId id="362" r:id="rId92"/>
    <p:sldId id="363" r:id="rId93"/>
    <p:sldId id="364" r:id="rId94"/>
    <p:sldId id="354" r:id="rId95"/>
    <p:sldId id="355" r:id="rId96"/>
    <p:sldId id="356" r:id="rId97"/>
    <p:sldId id="357" r:id="rId98"/>
    <p:sldId id="358" r:id="rId9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9F1221-3FF3-4FE9-8B44-759758279AF0}">
          <p14:sldIdLst>
            <p14:sldId id="256"/>
            <p14:sldId id="434"/>
            <p14:sldId id="340"/>
            <p14:sldId id="428"/>
            <p14:sldId id="341"/>
            <p14:sldId id="342"/>
            <p14:sldId id="343"/>
            <p14:sldId id="292"/>
            <p14:sldId id="345"/>
            <p14:sldId id="302"/>
            <p14:sldId id="339"/>
            <p14:sldId id="308"/>
            <p14:sldId id="309"/>
            <p14:sldId id="344"/>
            <p14:sldId id="346"/>
            <p14:sldId id="347"/>
            <p14:sldId id="425"/>
            <p14:sldId id="424"/>
            <p14:sldId id="348"/>
            <p14:sldId id="349"/>
            <p14:sldId id="427"/>
            <p14:sldId id="429"/>
            <p14:sldId id="350"/>
            <p14:sldId id="351"/>
            <p14:sldId id="352"/>
            <p14:sldId id="297"/>
            <p14:sldId id="313"/>
            <p14:sldId id="365"/>
            <p14:sldId id="353"/>
            <p14:sldId id="375"/>
            <p14:sldId id="378"/>
            <p14:sldId id="377"/>
            <p14:sldId id="422"/>
            <p14:sldId id="376"/>
            <p14:sldId id="367"/>
            <p14:sldId id="374"/>
            <p14:sldId id="373"/>
            <p14:sldId id="368"/>
            <p14:sldId id="369"/>
            <p14:sldId id="370"/>
            <p14:sldId id="371"/>
            <p14:sldId id="372"/>
            <p14:sldId id="379"/>
            <p14:sldId id="431"/>
            <p14:sldId id="380"/>
            <p14:sldId id="430"/>
            <p14:sldId id="381"/>
            <p14:sldId id="382"/>
            <p14:sldId id="383"/>
            <p14:sldId id="387"/>
            <p14:sldId id="384"/>
            <p14:sldId id="386"/>
            <p14:sldId id="391"/>
            <p14:sldId id="388"/>
            <p14:sldId id="390"/>
            <p14:sldId id="389"/>
            <p14:sldId id="385"/>
            <p14:sldId id="394"/>
            <p14:sldId id="393"/>
            <p14:sldId id="397"/>
            <p14:sldId id="396"/>
            <p14:sldId id="395"/>
            <p14:sldId id="398"/>
            <p14:sldId id="404"/>
            <p14:sldId id="403"/>
            <p14:sldId id="405"/>
            <p14:sldId id="402"/>
            <p14:sldId id="401"/>
            <p14:sldId id="400"/>
            <p14:sldId id="407"/>
            <p14:sldId id="409"/>
            <p14:sldId id="408"/>
            <p14:sldId id="406"/>
            <p14:sldId id="399"/>
            <p14:sldId id="420"/>
            <p14:sldId id="392"/>
            <p14:sldId id="419"/>
            <p14:sldId id="418"/>
            <p14:sldId id="417"/>
            <p14:sldId id="414"/>
            <p14:sldId id="416"/>
            <p14:sldId id="415"/>
            <p14:sldId id="421"/>
            <p14:sldId id="413"/>
            <p14:sldId id="335"/>
            <p14:sldId id="432"/>
            <p14:sldId id="433"/>
            <p14:sldId id="359"/>
            <p14:sldId id="360"/>
            <p14:sldId id="361"/>
            <p14:sldId id="362"/>
            <p14:sldId id="363"/>
            <p14:sldId id="364"/>
            <p14:sldId id="354"/>
            <p14:sldId id="355"/>
            <p14:sldId id="356"/>
            <p14:sldId id="357"/>
            <p14:sldId id="3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54" autoAdjust="0"/>
    <p:restoredTop sz="77830" autoAdjust="0"/>
  </p:normalViewPr>
  <p:slideViewPr>
    <p:cSldViewPr snapToGrid="0">
      <p:cViewPr varScale="1">
        <p:scale>
          <a:sx n="63" d="100"/>
          <a:sy n="63" d="100"/>
        </p:scale>
        <p:origin x="48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58" d="100"/>
          <a:sy n="58" d="100"/>
        </p:scale>
        <p:origin x="177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4F97A-71ED-4898-B62E-64370452AB6F}"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1DED39FC-938F-4C87-9DF1-F59848BD8CF5}">
      <dgm:prSet/>
      <dgm:spPr/>
      <dgm:t>
        <a:bodyPr/>
        <a:lstStyle/>
        <a:p>
          <a:r>
            <a:rPr lang="en-US" dirty="0"/>
            <a:t>NFPA 1500: Standard on Fire Department Occupational Safety and Health Programs</a:t>
          </a:r>
        </a:p>
      </dgm:t>
    </dgm:pt>
    <dgm:pt modelId="{CA4DF581-AFAD-4581-9E46-FAC69FA74697}" type="parTrans" cxnId="{65A9DDF2-0387-46D8-9BE0-2A6C671597E9}">
      <dgm:prSet/>
      <dgm:spPr/>
      <dgm:t>
        <a:bodyPr/>
        <a:lstStyle/>
        <a:p>
          <a:endParaRPr lang="en-US"/>
        </a:p>
      </dgm:t>
    </dgm:pt>
    <dgm:pt modelId="{2EBB0B4E-28E0-416F-8F8C-EF4E05F7F6C6}" type="sibTrans" cxnId="{65A9DDF2-0387-46D8-9BE0-2A6C671597E9}">
      <dgm:prSet/>
      <dgm:spPr/>
      <dgm:t>
        <a:bodyPr/>
        <a:lstStyle/>
        <a:p>
          <a:endParaRPr lang="en-US"/>
        </a:p>
      </dgm:t>
    </dgm:pt>
    <dgm:pt modelId="{F483F0D5-1415-4E6E-8002-D13C6CBF27FC}">
      <dgm:prSet/>
      <dgm:spPr/>
      <dgm:t>
        <a:bodyPr/>
        <a:lstStyle/>
        <a:p>
          <a:r>
            <a:rPr lang="en-US" dirty="0"/>
            <a:t>NFPA 1006: Standard for Technical Rescue Personnel Professional Qualifications </a:t>
          </a:r>
        </a:p>
      </dgm:t>
    </dgm:pt>
    <dgm:pt modelId="{DD216FAA-C270-4860-8500-0EBA86842CFE}" type="parTrans" cxnId="{778FBEC8-EF49-41E6-B699-89C9492EFF3B}">
      <dgm:prSet/>
      <dgm:spPr/>
      <dgm:t>
        <a:bodyPr/>
        <a:lstStyle/>
        <a:p>
          <a:endParaRPr lang="en-US"/>
        </a:p>
      </dgm:t>
    </dgm:pt>
    <dgm:pt modelId="{81D1AEAD-3732-4D9C-AD83-99D6C2C2613A}" type="sibTrans" cxnId="{778FBEC8-EF49-41E6-B699-89C9492EFF3B}">
      <dgm:prSet/>
      <dgm:spPr/>
      <dgm:t>
        <a:bodyPr/>
        <a:lstStyle/>
        <a:p>
          <a:endParaRPr lang="en-US"/>
        </a:p>
      </dgm:t>
    </dgm:pt>
    <dgm:pt modelId="{58FC3AF2-063D-4887-A481-08FCC4EFD9A7}">
      <dgm:prSet/>
      <dgm:spPr/>
      <dgm:t>
        <a:bodyPr/>
        <a:lstStyle/>
        <a:p>
          <a:r>
            <a:rPr lang="en-US"/>
            <a:t>NFPA 1001: Standard for Fire Fighter Professional Qualifications</a:t>
          </a:r>
        </a:p>
      </dgm:t>
    </dgm:pt>
    <dgm:pt modelId="{A87706F8-2AD0-44EF-BE53-28E398A91114}" type="parTrans" cxnId="{9DBF927A-31F0-4E0B-B9EA-0A1306BBA81B}">
      <dgm:prSet/>
      <dgm:spPr/>
      <dgm:t>
        <a:bodyPr/>
        <a:lstStyle/>
        <a:p>
          <a:endParaRPr lang="en-US"/>
        </a:p>
      </dgm:t>
    </dgm:pt>
    <dgm:pt modelId="{52BB8535-76DA-4AB6-B49F-8A160AE2902D}" type="sibTrans" cxnId="{9DBF927A-31F0-4E0B-B9EA-0A1306BBA81B}">
      <dgm:prSet/>
      <dgm:spPr/>
      <dgm:t>
        <a:bodyPr/>
        <a:lstStyle/>
        <a:p>
          <a:endParaRPr lang="en-US"/>
        </a:p>
      </dgm:t>
    </dgm:pt>
    <dgm:pt modelId="{9D2A76D5-E402-468A-9054-9741EF474A8A}">
      <dgm:prSet/>
      <dgm:spPr/>
      <dgm:t>
        <a:bodyPr/>
        <a:lstStyle/>
        <a:p>
          <a:r>
            <a:rPr lang="en-US" dirty="0"/>
            <a:t>NFPA 1003: Standard for Airport Firefighter Professional Qualifications</a:t>
          </a:r>
        </a:p>
      </dgm:t>
    </dgm:pt>
    <dgm:pt modelId="{BB18A1EE-9FCA-48E8-8DBD-0BD08DF68346}" type="parTrans" cxnId="{667CD52B-344A-4887-A9A5-9CE51FBD439D}">
      <dgm:prSet/>
      <dgm:spPr/>
      <dgm:t>
        <a:bodyPr/>
        <a:lstStyle/>
        <a:p>
          <a:endParaRPr lang="en-US"/>
        </a:p>
      </dgm:t>
    </dgm:pt>
    <dgm:pt modelId="{133D331E-ABA8-443B-83A9-E8D7CFC40049}" type="sibTrans" cxnId="{667CD52B-344A-4887-A9A5-9CE51FBD439D}">
      <dgm:prSet/>
      <dgm:spPr/>
      <dgm:t>
        <a:bodyPr/>
        <a:lstStyle/>
        <a:p>
          <a:endParaRPr lang="en-US"/>
        </a:p>
      </dgm:t>
    </dgm:pt>
    <dgm:pt modelId="{CD6C67BE-7DEF-405F-BB02-932C3AB6FA7A}">
      <dgm:prSet/>
      <dgm:spPr/>
      <dgm:t>
        <a:bodyPr/>
        <a:lstStyle/>
        <a:p>
          <a:r>
            <a:rPr lang="en-US" dirty="0"/>
            <a:t>NFPA 1002: Standard for Fire Apparatus Driver/Operator Professional Qualifications </a:t>
          </a:r>
        </a:p>
      </dgm:t>
    </dgm:pt>
    <dgm:pt modelId="{B7AB0932-9A68-41EF-BAFD-F56A62B9463A}" type="parTrans" cxnId="{8622B034-5145-420D-A762-0D66C9117CC4}">
      <dgm:prSet/>
      <dgm:spPr/>
      <dgm:t>
        <a:bodyPr/>
        <a:lstStyle/>
        <a:p>
          <a:endParaRPr lang="en-US"/>
        </a:p>
      </dgm:t>
    </dgm:pt>
    <dgm:pt modelId="{660E1131-A937-464F-B6FD-623B368D70F1}" type="sibTrans" cxnId="{8622B034-5145-420D-A762-0D66C9117CC4}">
      <dgm:prSet/>
      <dgm:spPr/>
      <dgm:t>
        <a:bodyPr/>
        <a:lstStyle/>
        <a:p>
          <a:endParaRPr lang="en-US"/>
        </a:p>
      </dgm:t>
    </dgm:pt>
    <dgm:pt modelId="{32E9B56B-A001-45D2-BABA-A140384B7851}">
      <dgm:prSet/>
      <dgm:spPr/>
      <dgm:t>
        <a:bodyPr/>
        <a:lstStyle/>
        <a:p>
          <a:r>
            <a:rPr lang="en-US" dirty="0"/>
            <a:t>NFPA 1583: Standard on Health-Related Fitness Programs for Fire Department Members</a:t>
          </a:r>
        </a:p>
      </dgm:t>
    </dgm:pt>
    <dgm:pt modelId="{2001811E-5E62-4D2D-881E-0728E6DD0F74}" type="parTrans" cxnId="{6D847B1A-0D43-4DEA-B9D8-7480DF0B524F}">
      <dgm:prSet/>
      <dgm:spPr/>
      <dgm:t>
        <a:bodyPr/>
        <a:lstStyle/>
        <a:p>
          <a:endParaRPr lang="en-US"/>
        </a:p>
      </dgm:t>
    </dgm:pt>
    <dgm:pt modelId="{1A24C345-17BC-4980-8BB3-A9FDD13145D5}" type="sibTrans" cxnId="{6D847B1A-0D43-4DEA-B9D8-7480DF0B524F}">
      <dgm:prSet/>
      <dgm:spPr/>
      <dgm:t>
        <a:bodyPr/>
        <a:lstStyle/>
        <a:p>
          <a:endParaRPr lang="en-US"/>
        </a:p>
      </dgm:t>
    </dgm:pt>
    <dgm:pt modelId="{97A79DDF-EE7C-3C43-8AB2-FADA29D4B844}" type="pres">
      <dgm:prSet presAssocID="{F764F97A-71ED-4898-B62E-64370452AB6F}" presName="vert0" presStyleCnt="0">
        <dgm:presLayoutVars>
          <dgm:dir/>
          <dgm:animOne val="branch"/>
          <dgm:animLvl val="lvl"/>
        </dgm:presLayoutVars>
      </dgm:prSet>
      <dgm:spPr/>
    </dgm:pt>
    <dgm:pt modelId="{1BC05F46-CD84-8C41-878E-05C05E30993E}" type="pres">
      <dgm:prSet presAssocID="{1DED39FC-938F-4C87-9DF1-F59848BD8CF5}" presName="thickLine" presStyleLbl="alignNode1" presStyleIdx="0" presStyleCnt="6"/>
      <dgm:spPr/>
    </dgm:pt>
    <dgm:pt modelId="{7F689BF9-0E38-4846-8E72-3A1B538E6C11}" type="pres">
      <dgm:prSet presAssocID="{1DED39FC-938F-4C87-9DF1-F59848BD8CF5}" presName="horz1" presStyleCnt="0"/>
      <dgm:spPr/>
    </dgm:pt>
    <dgm:pt modelId="{A2890B5C-021E-6449-B4AA-646D056A4C70}" type="pres">
      <dgm:prSet presAssocID="{1DED39FC-938F-4C87-9DF1-F59848BD8CF5}" presName="tx1" presStyleLbl="revTx" presStyleIdx="0" presStyleCnt="6"/>
      <dgm:spPr/>
    </dgm:pt>
    <dgm:pt modelId="{B59155B4-E73F-614D-8B68-0FF185268FA7}" type="pres">
      <dgm:prSet presAssocID="{1DED39FC-938F-4C87-9DF1-F59848BD8CF5}" presName="vert1" presStyleCnt="0"/>
      <dgm:spPr/>
    </dgm:pt>
    <dgm:pt modelId="{07CC57A9-2F22-3349-8ADD-4956D81EFD41}" type="pres">
      <dgm:prSet presAssocID="{F483F0D5-1415-4E6E-8002-D13C6CBF27FC}" presName="thickLine" presStyleLbl="alignNode1" presStyleIdx="1" presStyleCnt="6"/>
      <dgm:spPr/>
    </dgm:pt>
    <dgm:pt modelId="{4BF6C9ED-E27F-174E-88A7-FED6D085A8AA}" type="pres">
      <dgm:prSet presAssocID="{F483F0D5-1415-4E6E-8002-D13C6CBF27FC}" presName="horz1" presStyleCnt="0"/>
      <dgm:spPr/>
    </dgm:pt>
    <dgm:pt modelId="{4ABDE4BB-260F-2341-8AFB-98D9ACCC49FD}" type="pres">
      <dgm:prSet presAssocID="{F483F0D5-1415-4E6E-8002-D13C6CBF27FC}" presName="tx1" presStyleLbl="revTx" presStyleIdx="1" presStyleCnt="6"/>
      <dgm:spPr/>
    </dgm:pt>
    <dgm:pt modelId="{C52793A1-2D87-C341-9262-F5115EA2EA1A}" type="pres">
      <dgm:prSet presAssocID="{F483F0D5-1415-4E6E-8002-D13C6CBF27FC}" presName="vert1" presStyleCnt="0"/>
      <dgm:spPr/>
    </dgm:pt>
    <dgm:pt modelId="{CEAEBA74-46CA-164C-AE15-377EB3FCC0D4}" type="pres">
      <dgm:prSet presAssocID="{58FC3AF2-063D-4887-A481-08FCC4EFD9A7}" presName="thickLine" presStyleLbl="alignNode1" presStyleIdx="2" presStyleCnt="6"/>
      <dgm:spPr/>
    </dgm:pt>
    <dgm:pt modelId="{EFED6E80-9ECE-E64D-B07B-907B261354BC}" type="pres">
      <dgm:prSet presAssocID="{58FC3AF2-063D-4887-A481-08FCC4EFD9A7}" presName="horz1" presStyleCnt="0"/>
      <dgm:spPr/>
    </dgm:pt>
    <dgm:pt modelId="{82C4D948-6878-6643-904A-975183BD2B1F}" type="pres">
      <dgm:prSet presAssocID="{58FC3AF2-063D-4887-A481-08FCC4EFD9A7}" presName="tx1" presStyleLbl="revTx" presStyleIdx="2" presStyleCnt="6"/>
      <dgm:spPr/>
    </dgm:pt>
    <dgm:pt modelId="{2CD56CA7-BB99-1C49-8E57-B2418787EF8F}" type="pres">
      <dgm:prSet presAssocID="{58FC3AF2-063D-4887-A481-08FCC4EFD9A7}" presName="vert1" presStyleCnt="0"/>
      <dgm:spPr/>
    </dgm:pt>
    <dgm:pt modelId="{F9F482F4-952C-0247-AEF7-B259E0C08482}" type="pres">
      <dgm:prSet presAssocID="{9D2A76D5-E402-468A-9054-9741EF474A8A}" presName="thickLine" presStyleLbl="alignNode1" presStyleIdx="3" presStyleCnt="6"/>
      <dgm:spPr/>
    </dgm:pt>
    <dgm:pt modelId="{BE631040-3F96-844D-9E41-05E4A7E4FBF8}" type="pres">
      <dgm:prSet presAssocID="{9D2A76D5-E402-468A-9054-9741EF474A8A}" presName="horz1" presStyleCnt="0"/>
      <dgm:spPr/>
    </dgm:pt>
    <dgm:pt modelId="{174AC116-B92E-704D-9F3D-EE2F202F2AD9}" type="pres">
      <dgm:prSet presAssocID="{9D2A76D5-E402-468A-9054-9741EF474A8A}" presName="tx1" presStyleLbl="revTx" presStyleIdx="3" presStyleCnt="6"/>
      <dgm:spPr/>
    </dgm:pt>
    <dgm:pt modelId="{EDE91B40-0418-2C43-8A3D-EB3D529F7600}" type="pres">
      <dgm:prSet presAssocID="{9D2A76D5-E402-468A-9054-9741EF474A8A}" presName="vert1" presStyleCnt="0"/>
      <dgm:spPr/>
    </dgm:pt>
    <dgm:pt modelId="{6F83DE14-A32F-224B-9363-FAC31F4F20E8}" type="pres">
      <dgm:prSet presAssocID="{CD6C67BE-7DEF-405F-BB02-932C3AB6FA7A}" presName="thickLine" presStyleLbl="alignNode1" presStyleIdx="4" presStyleCnt="6"/>
      <dgm:spPr/>
    </dgm:pt>
    <dgm:pt modelId="{BE8ED087-2832-724A-A868-979C4D5B09E4}" type="pres">
      <dgm:prSet presAssocID="{CD6C67BE-7DEF-405F-BB02-932C3AB6FA7A}" presName="horz1" presStyleCnt="0"/>
      <dgm:spPr/>
    </dgm:pt>
    <dgm:pt modelId="{5F803234-145E-124D-A37E-932DDE3E041D}" type="pres">
      <dgm:prSet presAssocID="{CD6C67BE-7DEF-405F-BB02-932C3AB6FA7A}" presName="tx1" presStyleLbl="revTx" presStyleIdx="4" presStyleCnt="6"/>
      <dgm:spPr/>
    </dgm:pt>
    <dgm:pt modelId="{5F630667-8835-6540-BD49-E6F83265DFF4}" type="pres">
      <dgm:prSet presAssocID="{CD6C67BE-7DEF-405F-BB02-932C3AB6FA7A}" presName="vert1" presStyleCnt="0"/>
      <dgm:spPr/>
    </dgm:pt>
    <dgm:pt modelId="{EB4A6B88-53D1-BB47-8E23-3972736E4DA0}" type="pres">
      <dgm:prSet presAssocID="{32E9B56B-A001-45D2-BABA-A140384B7851}" presName="thickLine" presStyleLbl="alignNode1" presStyleIdx="5" presStyleCnt="6"/>
      <dgm:spPr/>
    </dgm:pt>
    <dgm:pt modelId="{63B6D7C8-954B-BB44-A18D-23EF843D7F5A}" type="pres">
      <dgm:prSet presAssocID="{32E9B56B-A001-45D2-BABA-A140384B7851}" presName="horz1" presStyleCnt="0"/>
      <dgm:spPr/>
    </dgm:pt>
    <dgm:pt modelId="{857ED6CA-D928-2A4E-911E-A04DAE97256D}" type="pres">
      <dgm:prSet presAssocID="{32E9B56B-A001-45D2-BABA-A140384B7851}" presName="tx1" presStyleLbl="revTx" presStyleIdx="5" presStyleCnt="6"/>
      <dgm:spPr/>
    </dgm:pt>
    <dgm:pt modelId="{86ECEC3F-9880-5C43-BC51-67020152C45F}" type="pres">
      <dgm:prSet presAssocID="{32E9B56B-A001-45D2-BABA-A140384B7851}" presName="vert1" presStyleCnt="0"/>
      <dgm:spPr/>
    </dgm:pt>
  </dgm:ptLst>
  <dgm:cxnLst>
    <dgm:cxn modelId="{B5CAF110-8AFE-0142-B42F-2844EBA6CDAD}" type="presOf" srcId="{58FC3AF2-063D-4887-A481-08FCC4EFD9A7}" destId="{82C4D948-6878-6643-904A-975183BD2B1F}" srcOrd="0" destOrd="0" presId="urn:microsoft.com/office/officeart/2008/layout/LinedList"/>
    <dgm:cxn modelId="{6D847B1A-0D43-4DEA-B9D8-7480DF0B524F}" srcId="{F764F97A-71ED-4898-B62E-64370452AB6F}" destId="{32E9B56B-A001-45D2-BABA-A140384B7851}" srcOrd="5" destOrd="0" parTransId="{2001811E-5E62-4D2D-881E-0728E6DD0F74}" sibTransId="{1A24C345-17BC-4980-8BB3-A9FDD13145D5}"/>
    <dgm:cxn modelId="{667CD52B-344A-4887-A9A5-9CE51FBD439D}" srcId="{F764F97A-71ED-4898-B62E-64370452AB6F}" destId="{9D2A76D5-E402-468A-9054-9741EF474A8A}" srcOrd="3" destOrd="0" parTransId="{BB18A1EE-9FCA-48E8-8DBD-0BD08DF68346}" sibTransId="{133D331E-ABA8-443B-83A9-E8D7CFC40049}"/>
    <dgm:cxn modelId="{8622B034-5145-420D-A762-0D66C9117CC4}" srcId="{F764F97A-71ED-4898-B62E-64370452AB6F}" destId="{CD6C67BE-7DEF-405F-BB02-932C3AB6FA7A}" srcOrd="4" destOrd="0" parTransId="{B7AB0932-9A68-41EF-BAFD-F56A62B9463A}" sibTransId="{660E1131-A937-464F-B6FD-623B368D70F1}"/>
    <dgm:cxn modelId="{3C20DE35-7DB0-EA4E-BDD4-320948DAED7B}" type="presOf" srcId="{9D2A76D5-E402-468A-9054-9741EF474A8A}" destId="{174AC116-B92E-704D-9F3D-EE2F202F2AD9}" srcOrd="0" destOrd="0" presId="urn:microsoft.com/office/officeart/2008/layout/LinedList"/>
    <dgm:cxn modelId="{04C99D62-1EFB-C74B-AA72-109E88D8E207}" type="presOf" srcId="{CD6C67BE-7DEF-405F-BB02-932C3AB6FA7A}" destId="{5F803234-145E-124D-A37E-932DDE3E041D}" srcOrd="0" destOrd="0" presId="urn:microsoft.com/office/officeart/2008/layout/LinedList"/>
    <dgm:cxn modelId="{94E3B563-DC1D-B041-8CAC-097A37399F24}" type="presOf" srcId="{F483F0D5-1415-4E6E-8002-D13C6CBF27FC}" destId="{4ABDE4BB-260F-2341-8AFB-98D9ACCC49FD}" srcOrd="0" destOrd="0" presId="urn:microsoft.com/office/officeart/2008/layout/LinedList"/>
    <dgm:cxn modelId="{2EAC6A6B-5BB1-724F-BD1C-900AF5ED0352}" type="presOf" srcId="{32E9B56B-A001-45D2-BABA-A140384B7851}" destId="{857ED6CA-D928-2A4E-911E-A04DAE97256D}" srcOrd="0" destOrd="0" presId="urn:microsoft.com/office/officeart/2008/layout/LinedList"/>
    <dgm:cxn modelId="{9DBF927A-31F0-4E0B-B9EA-0A1306BBA81B}" srcId="{F764F97A-71ED-4898-B62E-64370452AB6F}" destId="{58FC3AF2-063D-4887-A481-08FCC4EFD9A7}" srcOrd="2" destOrd="0" parTransId="{A87706F8-2AD0-44EF-BE53-28E398A91114}" sibTransId="{52BB8535-76DA-4AB6-B49F-8A160AE2902D}"/>
    <dgm:cxn modelId="{A7B252B2-CEED-A148-BBFF-77D3A6900428}" type="presOf" srcId="{F764F97A-71ED-4898-B62E-64370452AB6F}" destId="{97A79DDF-EE7C-3C43-8AB2-FADA29D4B844}" srcOrd="0" destOrd="0" presId="urn:microsoft.com/office/officeart/2008/layout/LinedList"/>
    <dgm:cxn modelId="{778FBEC8-EF49-41E6-B699-89C9492EFF3B}" srcId="{F764F97A-71ED-4898-B62E-64370452AB6F}" destId="{F483F0D5-1415-4E6E-8002-D13C6CBF27FC}" srcOrd="1" destOrd="0" parTransId="{DD216FAA-C270-4860-8500-0EBA86842CFE}" sibTransId="{81D1AEAD-3732-4D9C-AD83-99D6C2C2613A}"/>
    <dgm:cxn modelId="{9545D9E0-8FA9-7647-9AA2-CF31A4173286}" type="presOf" srcId="{1DED39FC-938F-4C87-9DF1-F59848BD8CF5}" destId="{A2890B5C-021E-6449-B4AA-646D056A4C70}" srcOrd="0" destOrd="0" presId="urn:microsoft.com/office/officeart/2008/layout/LinedList"/>
    <dgm:cxn modelId="{65A9DDF2-0387-46D8-9BE0-2A6C671597E9}" srcId="{F764F97A-71ED-4898-B62E-64370452AB6F}" destId="{1DED39FC-938F-4C87-9DF1-F59848BD8CF5}" srcOrd="0" destOrd="0" parTransId="{CA4DF581-AFAD-4581-9E46-FAC69FA74697}" sibTransId="{2EBB0B4E-28E0-416F-8F8C-EF4E05F7F6C6}"/>
    <dgm:cxn modelId="{500AE10F-96D2-0741-9FEF-36CB8756A01A}" type="presParOf" srcId="{97A79DDF-EE7C-3C43-8AB2-FADA29D4B844}" destId="{1BC05F46-CD84-8C41-878E-05C05E30993E}" srcOrd="0" destOrd="0" presId="urn:microsoft.com/office/officeart/2008/layout/LinedList"/>
    <dgm:cxn modelId="{188EB98B-4E2E-E048-9E11-DEFF8A957CCA}" type="presParOf" srcId="{97A79DDF-EE7C-3C43-8AB2-FADA29D4B844}" destId="{7F689BF9-0E38-4846-8E72-3A1B538E6C11}" srcOrd="1" destOrd="0" presId="urn:microsoft.com/office/officeart/2008/layout/LinedList"/>
    <dgm:cxn modelId="{967AF813-0CAD-FD49-B41B-632D396773F6}" type="presParOf" srcId="{7F689BF9-0E38-4846-8E72-3A1B538E6C11}" destId="{A2890B5C-021E-6449-B4AA-646D056A4C70}" srcOrd="0" destOrd="0" presId="urn:microsoft.com/office/officeart/2008/layout/LinedList"/>
    <dgm:cxn modelId="{AAC7A9DE-E974-924E-802D-3BD10FEE1836}" type="presParOf" srcId="{7F689BF9-0E38-4846-8E72-3A1B538E6C11}" destId="{B59155B4-E73F-614D-8B68-0FF185268FA7}" srcOrd="1" destOrd="0" presId="urn:microsoft.com/office/officeart/2008/layout/LinedList"/>
    <dgm:cxn modelId="{F6E8A2ED-B219-7446-9BAA-33B88C8DE369}" type="presParOf" srcId="{97A79DDF-EE7C-3C43-8AB2-FADA29D4B844}" destId="{07CC57A9-2F22-3349-8ADD-4956D81EFD41}" srcOrd="2" destOrd="0" presId="urn:microsoft.com/office/officeart/2008/layout/LinedList"/>
    <dgm:cxn modelId="{F08E1E2D-DA2A-8D47-9C28-9D2471F35DD3}" type="presParOf" srcId="{97A79DDF-EE7C-3C43-8AB2-FADA29D4B844}" destId="{4BF6C9ED-E27F-174E-88A7-FED6D085A8AA}" srcOrd="3" destOrd="0" presId="urn:microsoft.com/office/officeart/2008/layout/LinedList"/>
    <dgm:cxn modelId="{2A5C2EB4-36FA-0849-8EF2-4CC3FE6565BB}" type="presParOf" srcId="{4BF6C9ED-E27F-174E-88A7-FED6D085A8AA}" destId="{4ABDE4BB-260F-2341-8AFB-98D9ACCC49FD}" srcOrd="0" destOrd="0" presId="urn:microsoft.com/office/officeart/2008/layout/LinedList"/>
    <dgm:cxn modelId="{8E47178E-29FC-624C-A349-24BFEA95C3C4}" type="presParOf" srcId="{4BF6C9ED-E27F-174E-88A7-FED6D085A8AA}" destId="{C52793A1-2D87-C341-9262-F5115EA2EA1A}" srcOrd="1" destOrd="0" presId="urn:microsoft.com/office/officeart/2008/layout/LinedList"/>
    <dgm:cxn modelId="{1DAC8AA7-3DCE-1E42-A376-E98708C6F757}" type="presParOf" srcId="{97A79DDF-EE7C-3C43-8AB2-FADA29D4B844}" destId="{CEAEBA74-46CA-164C-AE15-377EB3FCC0D4}" srcOrd="4" destOrd="0" presId="urn:microsoft.com/office/officeart/2008/layout/LinedList"/>
    <dgm:cxn modelId="{9959619D-B018-174F-8268-AFF6ECDAF4A2}" type="presParOf" srcId="{97A79DDF-EE7C-3C43-8AB2-FADA29D4B844}" destId="{EFED6E80-9ECE-E64D-B07B-907B261354BC}" srcOrd="5" destOrd="0" presId="urn:microsoft.com/office/officeart/2008/layout/LinedList"/>
    <dgm:cxn modelId="{12D2E5A0-387A-B64D-A9D6-5B44359256B1}" type="presParOf" srcId="{EFED6E80-9ECE-E64D-B07B-907B261354BC}" destId="{82C4D948-6878-6643-904A-975183BD2B1F}" srcOrd="0" destOrd="0" presId="urn:microsoft.com/office/officeart/2008/layout/LinedList"/>
    <dgm:cxn modelId="{774AB60E-2D0A-684B-9545-1025EB9E05F2}" type="presParOf" srcId="{EFED6E80-9ECE-E64D-B07B-907B261354BC}" destId="{2CD56CA7-BB99-1C49-8E57-B2418787EF8F}" srcOrd="1" destOrd="0" presId="urn:microsoft.com/office/officeart/2008/layout/LinedList"/>
    <dgm:cxn modelId="{4AC7C5CF-7D64-5A4B-8467-9C0AFF30B442}" type="presParOf" srcId="{97A79DDF-EE7C-3C43-8AB2-FADA29D4B844}" destId="{F9F482F4-952C-0247-AEF7-B259E0C08482}" srcOrd="6" destOrd="0" presId="urn:microsoft.com/office/officeart/2008/layout/LinedList"/>
    <dgm:cxn modelId="{5EAD4A56-55EA-004E-A1BF-A3E3488AE68E}" type="presParOf" srcId="{97A79DDF-EE7C-3C43-8AB2-FADA29D4B844}" destId="{BE631040-3F96-844D-9E41-05E4A7E4FBF8}" srcOrd="7" destOrd="0" presId="urn:microsoft.com/office/officeart/2008/layout/LinedList"/>
    <dgm:cxn modelId="{86A1291E-FFF0-644B-BA49-4028E913EF60}" type="presParOf" srcId="{BE631040-3F96-844D-9E41-05E4A7E4FBF8}" destId="{174AC116-B92E-704D-9F3D-EE2F202F2AD9}" srcOrd="0" destOrd="0" presId="urn:microsoft.com/office/officeart/2008/layout/LinedList"/>
    <dgm:cxn modelId="{485668F1-47A3-9C4E-8043-A6F7DD9F6847}" type="presParOf" srcId="{BE631040-3F96-844D-9E41-05E4A7E4FBF8}" destId="{EDE91B40-0418-2C43-8A3D-EB3D529F7600}" srcOrd="1" destOrd="0" presId="urn:microsoft.com/office/officeart/2008/layout/LinedList"/>
    <dgm:cxn modelId="{18A00768-AEA2-8C4B-8FD0-2AA9CA7B30A2}" type="presParOf" srcId="{97A79DDF-EE7C-3C43-8AB2-FADA29D4B844}" destId="{6F83DE14-A32F-224B-9363-FAC31F4F20E8}" srcOrd="8" destOrd="0" presId="urn:microsoft.com/office/officeart/2008/layout/LinedList"/>
    <dgm:cxn modelId="{1E5E0C34-5157-E242-93AA-B520AD9F4E84}" type="presParOf" srcId="{97A79DDF-EE7C-3C43-8AB2-FADA29D4B844}" destId="{BE8ED087-2832-724A-A868-979C4D5B09E4}" srcOrd="9" destOrd="0" presId="urn:microsoft.com/office/officeart/2008/layout/LinedList"/>
    <dgm:cxn modelId="{3EE6C608-523E-AB4B-9FEB-D40496360604}" type="presParOf" srcId="{BE8ED087-2832-724A-A868-979C4D5B09E4}" destId="{5F803234-145E-124D-A37E-932DDE3E041D}" srcOrd="0" destOrd="0" presId="urn:microsoft.com/office/officeart/2008/layout/LinedList"/>
    <dgm:cxn modelId="{409A5C00-89CB-3B44-87DB-8796597A0885}" type="presParOf" srcId="{BE8ED087-2832-724A-A868-979C4D5B09E4}" destId="{5F630667-8835-6540-BD49-E6F83265DFF4}" srcOrd="1" destOrd="0" presId="urn:microsoft.com/office/officeart/2008/layout/LinedList"/>
    <dgm:cxn modelId="{05B5724C-2235-614A-BE09-3E62B6821A77}" type="presParOf" srcId="{97A79DDF-EE7C-3C43-8AB2-FADA29D4B844}" destId="{EB4A6B88-53D1-BB47-8E23-3972736E4DA0}" srcOrd="10" destOrd="0" presId="urn:microsoft.com/office/officeart/2008/layout/LinedList"/>
    <dgm:cxn modelId="{0663D12B-C8F7-7B40-BA79-B36525D645C6}" type="presParOf" srcId="{97A79DDF-EE7C-3C43-8AB2-FADA29D4B844}" destId="{63B6D7C8-954B-BB44-A18D-23EF843D7F5A}" srcOrd="11" destOrd="0" presId="urn:microsoft.com/office/officeart/2008/layout/LinedList"/>
    <dgm:cxn modelId="{E2B7A6DD-8DBA-5842-9906-A5A0C9F3DAAC}" type="presParOf" srcId="{63B6D7C8-954B-BB44-A18D-23EF843D7F5A}" destId="{857ED6CA-D928-2A4E-911E-A04DAE97256D}" srcOrd="0" destOrd="0" presId="urn:microsoft.com/office/officeart/2008/layout/LinedList"/>
    <dgm:cxn modelId="{5C7426D8-A08E-7D4B-99AA-C5E91B27E9CB}" type="presParOf" srcId="{63B6D7C8-954B-BB44-A18D-23EF843D7F5A}" destId="{86ECEC3F-9880-5C43-BC51-67020152C45F}"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625F2-F60D-4773-9957-6A24457C0274}"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C040C293-1DD5-4739-ABF7-67CED095BC0D}">
      <dgm:prSet/>
      <dgm:spPr/>
      <dgm:t>
        <a:bodyPr/>
        <a:lstStyle/>
        <a:p>
          <a:r>
            <a:rPr lang="en-US"/>
            <a:t>1. Cardiovascular Disorders</a:t>
          </a:r>
        </a:p>
      </dgm:t>
    </dgm:pt>
    <dgm:pt modelId="{4091A2DD-FCBA-4B92-AB33-1B322CDB9999}" type="parTrans" cxnId="{6C11407A-F399-4758-B39D-F32D9C620891}">
      <dgm:prSet/>
      <dgm:spPr/>
      <dgm:t>
        <a:bodyPr/>
        <a:lstStyle/>
        <a:p>
          <a:endParaRPr lang="en-US"/>
        </a:p>
      </dgm:t>
    </dgm:pt>
    <dgm:pt modelId="{61B2F768-52BC-429F-BFB4-054880586CF4}" type="sibTrans" cxnId="{6C11407A-F399-4758-B39D-F32D9C620891}">
      <dgm:prSet/>
      <dgm:spPr/>
      <dgm:t>
        <a:bodyPr/>
        <a:lstStyle/>
        <a:p>
          <a:endParaRPr lang="en-US"/>
        </a:p>
      </dgm:t>
    </dgm:pt>
    <dgm:pt modelId="{38B8762C-C0B6-4872-8A4E-1C741FE3D45E}">
      <dgm:prSet/>
      <dgm:spPr/>
      <dgm:t>
        <a:bodyPr/>
        <a:lstStyle/>
        <a:p>
          <a:r>
            <a:rPr lang="en-US"/>
            <a:t>2. Vascular Disorders</a:t>
          </a:r>
        </a:p>
      </dgm:t>
    </dgm:pt>
    <dgm:pt modelId="{A0737421-7471-45A8-915B-B4B9721837EF}" type="parTrans" cxnId="{7A42CEC7-77A0-416A-8558-04EF4009EFF4}">
      <dgm:prSet/>
      <dgm:spPr/>
      <dgm:t>
        <a:bodyPr/>
        <a:lstStyle/>
        <a:p>
          <a:endParaRPr lang="en-US"/>
        </a:p>
      </dgm:t>
    </dgm:pt>
    <dgm:pt modelId="{B0163566-4A75-40A7-A593-3BE245C4F47A}" type="sibTrans" cxnId="{7A42CEC7-77A0-416A-8558-04EF4009EFF4}">
      <dgm:prSet/>
      <dgm:spPr/>
      <dgm:t>
        <a:bodyPr/>
        <a:lstStyle/>
        <a:p>
          <a:endParaRPr lang="en-US"/>
        </a:p>
      </dgm:t>
    </dgm:pt>
    <dgm:pt modelId="{BB826B78-F78A-4243-9E2A-3F7EF327BAC9}">
      <dgm:prSet/>
      <dgm:spPr/>
      <dgm:t>
        <a:bodyPr/>
        <a:lstStyle/>
        <a:p>
          <a:r>
            <a:rPr lang="en-US"/>
            <a:t>3. Endocrine and Metabolic Disorders</a:t>
          </a:r>
        </a:p>
      </dgm:t>
    </dgm:pt>
    <dgm:pt modelId="{53546CE3-0BBF-42FA-8361-FD57964BA5D4}" type="parTrans" cxnId="{0B41B5E3-C9A6-4A11-AE15-E25C81091538}">
      <dgm:prSet/>
      <dgm:spPr/>
      <dgm:t>
        <a:bodyPr/>
        <a:lstStyle/>
        <a:p>
          <a:endParaRPr lang="en-US"/>
        </a:p>
      </dgm:t>
    </dgm:pt>
    <dgm:pt modelId="{2500E5E2-BAE5-4CD5-A318-CE346013F052}" type="sibTrans" cxnId="{0B41B5E3-C9A6-4A11-AE15-E25C81091538}">
      <dgm:prSet/>
      <dgm:spPr/>
      <dgm:t>
        <a:bodyPr/>
        <a:lstStyle/>
        <a:p>
          <a:endParaRPr lang="en-US"/>
        </a:p>
      </dgm:t>
    </dgm:pt>
    <dgm:pt modelId="{F119E4D1-5069-48CC-999D-FB14E7B4FB0E}">
      <dgm:prSet/>
      <dgm:spPr/>
      <dgm:t>
        <a:bodyPr/>
        <a:lstStyle/>
        <a:p>
          <a:r>
            <a:rPr lang="en-US"/>
            <a:t>4. Lung, Chest Wall, and Respiratory Disorders</a:t>
          </a:r>
        </a:p>
      </dgm:t>
    </dgm:pt>
    <dgm:pt modelId="{0D76528A-606F-4E14-A817-F4BEBA8010CE}" type="parTrans" cxnId="{F2EAE731-AF48-4A33-AB87-7DB3B05E512C}">
      <dgm:prSet/>
      <dgm:spPr/>
      <dgm:t>
        <a:bodyPr/>
        <a:lstStyle/>
        <a:p>
          <a:endParaRPr lang="en-US"/>
        </a:p>
      </dgm:t>
    </dgm:pt>
    <dgm:pt modelId="{20622E91-5C6E-4988-B817-B56AE8F4D303}" type="sibTrans" cxnId="{F2EAE731-AF48-4A33-AB87-7DB3B05E512C}">
      <dgm:prSet/>
      <dgm:spPr/>
      <dgm:t>
        <a:bodyPr/>
        <a:lstStyle/>
        <a:p>
          <a:endParaRPr lang="en-US"/>
        </a:p>
      </dgm:t>
    </dgm:pt>
    <dgm:pt modelId="{909F52D1-33C7-4C2F-A639-8B25D5F9CB49}">
      <dgm:prSet/>
      <dgm:spPr/>
      <dgm:t>
        <a:bodyPr/>
        <a:lstStyle/>
        <a:p>
          <a:r>
            <a:rPr lang="en-US"/>
            <a:t>5. Infectious Diseases</a:t>
          </a:r>
        </a:p>
      </dgm:t>
    </dgm:pt>
    <dgm:pt modelId="{54CD85A3-8F58-48E9-9355-B270514EA0A2}" type="parTrans" cxnId="{46907833-9704-457C-AB74-F81FA20B2BC9}">
      <dgm:prSet/>
      <dgm:spPr/>
      <dgm:t>
        <a:bodyPr/>
        <a:lstStyle/>
        <a:p>
          <a:endParaRPr lang="en-US"/>
        </a:p>
      </dgm:t>
    </dgm:pt>
    <dgm:pt modelId="{6222D761-9EFC-49D6-AB82-E4E31B92214D}" type="sibTrans" cxnId="{46907833-9704-457C-AB74-F81FA20B2BC9}">
      <dgm:prSet/>
      <dgm:spPr/>
      <dgm:t>
        <a:bodyPr/>
        <a:lstStyle/>
        <a:p>
          <a:endParaRPr lang="en-US"/>
        </a:p>
      </dgm:t>
    </dgm:pt>
    <dgm:pt modelId="{B8E66B38-546E-479F-9797-3F6F3BFC6243}">
      <dgm:prSet/>
      <dgm:spPr/>
      <dgm:t>
        <a:bodyPr/>
        <a:lstStyle/>
        <a:p>
          <a:r>
            <a:rPr lang="en-US"/>
            <a:t>6. Spine Disorders</a:t>
          </a:r>
        </a:p>
      </dgm:t>
    </dgm:pt>
    <dgm:pt modelId="{AF4832FA-1028-45F8-8A5C-4F9B6B14CDEC}" type="parTrans" cxnId="{8970A0B6-8974-4251-9BE9-CE6F02D8918D}">
      <dgm:prSet/>
      <dgm:spPr/>
      <dgm:t>
        <a:bodyPr/>
        <a:lstStyle/>
        <a:p>
          <a:endParaRPr lang="en-US"/>
        </a:p>
      </dgm:t>
    </dgm:pt>
    <dgm:pt modelId="{A928C3B0-5464-4869-BC47-03154612C574}" type="sibTrans" cxnId="{8970A0B6-8974-4251-9BE9-CE6F02D8918D}">
      <dgm:prSet/>
      <dgm:spPr/>
      <dgm:t>
        <a:bodyPr/>
        <a:lstStyle/>
        <a:p>
          <a:endParaRPr lang="en-US"/>
        </a:p>
      </dgm:t>
    </dgm:pt>
    <dgm:pt modelId="{38BBA645-8A42-41A7-8FBD-D6A3B715F592}">
      <dgm:prSet/>
      <dgm:spPr/>
      <dgm:t>
        <a:bodyPr/>
        <a:lstStyle/>
        <a:p>
          <a:r>
            <a:rPr lang="en-US"/>
            <a:t>7. Orthopedic Disorders</a:t>
          </a:r>
        </a:p>
      </dgm:t>
    </dgm:pt>
    <dgm:pt modelId="{6DE65085-7F65-4CBD-ABDD-0507B163EC50}" type="parTrans" cxnId="{79792600-5874-40BA-B804-1B0EE37B9AB0}">
      <dgm:prSet/>
      <dgm:spPr/>
      <dgm:t>
        <a:bodyPr/>
        <a:lstStyle/>
        <a:p>
          <a:endParaRPr lang="en-US"/>
        </a:p>
      </dgm:t>
    </dgm:pt>
    <dgm:pt modelId="{330F777B-B863-4DE7-9B4F-CD152AF72882}" type="sibTrans" cxnId="{79792600-5874-40BA-B804-1B0EE37B9AB0}">
      <dgm:prSet/>
      <dgm:spPr/>
      <dgm:t>
        <a:bodyPr/>
        <a:lstStyle/>
        <a:p>
          <a:endParaRPr lang="en-US"/>
        </a:p>
      </dgm:t>
    </dgm:pt>
    <dgm:pt modelId="{E0DD223E-7A44-4D99-943A-E427FB3DC00E}">
      <dgm:prSet/>
      <dgm:spPr/>
      <dgm:t>
        <a:bodyPr/>
        <a:lstStyle/>
        <a:p>
          <a:r>
            <a:rPr lang="en-US"/>
            <a:t>8. Disorders Involving the Gastrointestinal Tract and</a:t>
          </a:r>
        </a:p>
      </dgm:t>
    </dgm:pt>
    <dgm:pt modelId="{DCDB28CB-C12C-419A-B10A-CB4AD8C16483}" type="parTrans" cxnId="{F0D2DE94-FF09-42EB-BB4D-8AE3EC518BEB}">
      <dgm:prSet/>
      <dgm:spPr/>
      <dgm:t>
        <a:bodyPr/>
        <a:lstStyle/>
        <a:p>
          <a:endParaRPr lang="en-US"/>
        </a:p>
      </dgm:t>
    </dgm:pt>
    <dgm:pt modelId="{3FD23FAA-FE7C-428E-AE4A-F58F4FB48AAE}" type="sibTrans" cxnId="{F0D2DE94-FF09-42EB-BB4D-8AE3EC518BEB}">
      <dgm:prSet/>
      <dgm:spPr/>
      <dgm:t>
        <a:bodyPr/>
        <a:lstStyle/>
        <a:p>
          <a:endParaRPr lang="en-US"/>
        </a:p>
      </dgm:t>
    </dgm:pt>
    <dgm:pt modelId="{8FAF382E-2C3B-4D2A-9F86-9F6015F9C577}">
      <dgm:prSet/>
      <dgm:spPr/>
      <dgm:t>
        <a:bodyPr/>
        <a:lstStyle/>
        <a:p>
          <a:r>
            <a:rPr lang="en-US"/>
            <a:t>Abdominal Viscera</a:t>
          </a:r>
        </a:p>
      </dgm:t>
    </dgm:pt>
    <dgm:pt modelId="{01BE522C-263D-43D2-809D-A3A8EF6D692C}" type="parTrans" cxnId="{769A54FB-5339-447F-AB10-C808E2A84932}">
      <dgm:prSet/>
      <dgm:spPr/>
      <dgm:t>
        <a:bodyPr/>
        <a:lstStyle/>
        <a:p>
          <a:endParaRPr lang="en-US"/>
        </a:p>
      </dgm:t>
    </dgm:pt>
    <dgm:pt modelId="{9615B824-173A-4F71-B021-5F287D93C208}" type="sibTrans" cxnId="{769A54FB-5339-447F-AB10-C808E2A84932}">
      <dgm:prSet/>
      <dgm:spPr/>
      <dgm:t>
        <a:bodyPr/>
        <a:lstStyle/>
        <a:p>
          <a:endParaRPr lang="en-US"/>
        </a:p>
      </dgm:t>
    </dgm:pt>
    <dgm:pt modelId="{73CD3BD8-2424-462C-AB1E-F4E073874A72}">
      <dgm:prSet/>
      <dgm:spPr/>
      <dgm:t>
        <a:bodyPr/>
        <a:lstStyle/>
        <a:p>
          <a:r>
            <a:rPr lang="en-US"/>
            <a:t>9. Medical Conditions Involving Head, Eyes, Ears, Nose,</a:t>
          </a:r>
        </a:p>
      </dgm:t>
    </dgm:pt>
    <dgm:pt modelId="{350CB724-46D8-4FC6-ACA9-566D8C3DA715}" type="parTrans" cxnId="{6B2A88EB-4CEB-4D41-801E-93A92A3F9FF9}">
      <dgm:prSet/>
      <dgm:spPr/>
      <dgm:t>
        <a:bodyPr/>
        <a:lstStyle/>
        <a:p>
          <a:endParaRPr lang="en-US"/>
        </a:p>
      </dgm:t>
    </dgm:pt>
    <dgm:pt modelId="{129831DB-3AC9-4B56-9C2F-B134E8809726}" type="sibTrans" cxnId="{6B2A88EB-4CEB-4D41-801E-93A92A3F9FF9}">
      <dgm:prSet/>
      <dgm:spPr/>
      <dgm:t>
        <a:bodyPr/>
        <a:lstStyle/>
        <a:p>
          <a:endParaRPr lang="en-US"/>
        </a:p>
      </dgm:t>
    </dgm:pt>
    <dgm:pt modelId="{81A2DEDE-AAB7-4C9F-9193-DFF659E4A9E5}">
      <dgm:prSet/>
      <dgm:spPr/>
      <dgm:t>
        <a:bodyPr/>
        <a:lstStyle/>
        <a:p>
          <a:r>
            <a:rPr lang="en-US"/>
            <a:t>Neck, or Throat</a:t>
          </a:r>
        </a:p>
      </dgm:t>
    </dgm:pt>
    <dgm:pt modelId="{E458B834-BE41-4E81-911C-BB41B8BBC81A}" type="parTrans" cxnId="{35E1B90E-19FB-4FB2-9FDE-4BBE66885F9F}">
      <dgm:prSet/>
      <dgm:spPr/>
      <dgm:t>
        <a:bodyPr/>
        <a:lstStyle/>
        <a:p>
          <a:endParaRPr lang="en-US"/>
        </a:p>
      </dgm:t>
    </dgm:pt>
    <dgm:pt modelId="{5461A008-576F-4480-9A6F-11DBA372A378}" type="sibTrans" cxnId="{35E1B90E-19FB-4FB2-9FDE-4BBE66885F9F}">
      <dgm:prSet/>
      <dgm:spPr/>
      <dgm:t>
        <a:bodyPr/>
        <a:lstStyle/>
        <a:p>
          <a:endParaRPr lang="en-US"/>
        </a:p>
      </dgm:t>
    </dgm:pt>
    <dgm:pt modelId="{D1E151DD-06A4-4FD3-AD6C-B7509FDAB625}">
      <dgm:prSet/>
      <dgm:spPr/>
      <dgm:t>
        <a:bodyPr/>
        <a:lstStyle/>
        <a:p>
          <a:r>
            <a:rPr lang="en-US"/>
            <a:t>10. Neurologic Disorders</a:t>
          </a:r>
        </a:p>
      </dgm:t>
    </dgm:pt>
    <dgm:pt modelId="{47447485-3869-4F66-8ABB-F880492B5A44}" type="parTrans" cxnId="{53D88896-DF45-4560-AAB8-0A89C5718ADC}">
      <dgm:prSet/>
      <dgm:spPr/>
      <dgm:t>
        <a:bodyPr/>
        <a:lstStyle/>
        <a:p>
          <a:endParaRPr lang="en-US"/>
        </a:p>
      </dgm:t>
    </dgm:pt>
    <dgm:pt modelId="{148D01D3-D5E8-485D-B910-868EA8810355}" type="sibTrans" cxnId="{53D88896-DF45-4560-AAB8-0A89C5718ADC}">
      <dgm:prSet/>
      <dgm:spPr/>
      <dgm:t>
        <a:bodyPr/>
        <a:lstStyle/>
        <a:p>
          <a:endParaRPr lang="en-US"/>
        </a:p>
      </dgm:t>
    </dgm:pt>
    <dgm:pt modelId="{1C36D272-4795-4068-AD71-8791EA82E366}">
      <dgm:prSet/>
      <dgm:spPr/>
      <dgm:t>
        <a:bodyPr/>
        <a:lstStyle/>
        <a:p>
          <a:r>
            <a:rPr lang="en-US"/>
            <a:t>11. Psychiatric and Psychologic Disorders</a:t>
          </a:r>
        </a:p>
      </dgm:t>
    </dgm:pt>
    <dgm:pt modelId="{051373C7-C0EC-4B29-ADF0-763B2665D8FF}" type="parTrans" cxnId="{51E26B34-1CDC-4DCE-9B54-03D4141A0F8C}">
      <dgm:prSet/>
      <dgm:spPr/>
      <dgm:t>
        <a:bodyPr/>
        <a:lstStyle/>
        <a:p>
          <a:endParaRPr lang="en-US"/>
        </a:p>
      </dgm:t>
    </dgm:pt>
    <dgm:pt modelId="{9EA9A4A7-7F5A-48EE-B3F6-5000E95176F1}" type="sibTrans" cxnId="{51E26B34-1CDC-4DCE-9B54-03D4141A0F8C}">
      <dgm:prSet/>
      <dgm:spPr/>
      <dgm:t>
        <a:bodyPr/>
        <a:lstStyle/>
        <a:p>
          <a:endParaRPr lang="en-US"/>
        </a:p>
      </dgm:t>
    </dgm:pt>
    <dgm:pt modelId="{D16F4FA4-0DA3-4709-9348-A93F2AA1F4FE}">
      <dgm:prSet/>
      <dgm:spPr/>
      <dgm:t>
        <a:bodyPr/>
        <a:lstStyle/>
        <a:p>
          <a:r>
            <a:rPr lang="en-US"/>
            <a:t>12. Substance Abuse</a:t>
          </a:r>
        </a:p>
      </dgm:t>
    </dgm:pt>
    <dgm:pt modelId="{0BB53387-F551-4B32-B491-FCFDF6BA7E38}" type="parTrans" cxnId="{6E1C11D4-4DFE-49DA-8216-7C14D8E7F15A}">
      <dgm:prSet/>
      <dgm:spPr/>
      <dgm:t>
        <a:bodyPr/>
        <a:lstStyle/>
        <a:p>
          <a:endParaRPr lang="en-US"/>
        </a:p>
      </dgm:t>
    </dgm:pt>
    <dgm:pt modelId="{BC7AE9F1-7CB1-40FE-AB28-E9B8A0B4EB13}" type="sibTrans" cxnId="{6E1C11D4-4DFE-49DA-8216-7C14D8E7F15A}">
      <dgm:prSet/>
      <dgm:spPr/>
      <dgm:t>
        <a:bodyPr/>
        <a:lstStyle/>
        <a:p>
          <a:endParaRPr lang="en-US"/>
        </a:p>
      </dgm:t>
    </dgm:pt>
    <dgm:pt modelId="{A2773F3A-FC4F-4E4D-8D90-E3B55373F645}">
      <dgm:prSet/>
      <dgm:spPr/>
      <dgm:t>
        <a:bodyPr/>
        <a:lstStyle/>
        <a:p>
          <a:r>
            <a:rPr lang="en-US"/>
            <a:t>13. Medications</a:t>
          </a:r>
        </a:p>
      </dgm:t>
    </dgm:pt>
    <dgm:pt modelId="{C96B2090-AA62-4C09-BFFE-2E94F6558E07}" type="parTrans" cxnId="{D916010D-025A-450A-9C94-BA77A2C996DB}">
      <dgm:prSet/>
      <dgm:spPr/>
      <dgm:t>
        <a:bodyPr/>
        <a:lstStyle/>
        <a:p>
          <a:endParaRPr lang="en-US"/>
        </a:p>
      </dgm:t>
    </dgm:pt>
    <dgm:pt modelId="{445D6C56-39AA-4CB8-8640-B877F5E5AB2D}" type="sibTrans" cxnId="{D916010D-025A-450A-9C94-BA77A2C996DB}">
      <dgm:prSet/>
      <dgm:spPr/>
      <dgm:t>
        <a:bodyPr/>
        <a:lstStyle/>
        <a:p>
          <a:endParaRPr lang="en-US"/>
        </a:p>
      </dgm:t>
    </dgm:pt>
    <dgm:pt modelId="{8FBB42BC-6B8F-4704-81F3-B0E438F140FD}">
      <dgm:prSet/>
      <dgm:spPr/>
      <dgm:t>
        <a:bodyPr/>
        <a:lstStyle/>
        <a:p>
          <a:r>
            <a:rPr lang="en-US"/>
            <a:t>14. Tumors — Malignant or Benign</a:t>
          </a:r>
        </a:p>
      </dgm:t>
    </dgm:pt>
    <dgm:pt modelId="{5C39BA00-3B6D-4557-AD18-2F9503B68F34}" type="parTrans" cxnId="{9A3B4CB2-10E2-4ED5-AADD-5D8F4AD36978}">
      <dgm:prSet/>
      <dgm:spPr/>
      <dgm:t>
        <a:bodyPr/>
        <a:lstStyle/>
        <a:p>
          <a:endParaRPr lang="en-US"/>
        </a:p>
      </dgm:t>
    </dgm:pt>
    <dgm:pt modelId="{295FCBFB-95EB-49D5-96D0-31EF06235D1E}" type="sibTrans" cxnId="{9A3B4CB2-10E2-4ED5-AADD-5D8F4AD36978}">
      <dgm:prSet/>
      <dgm:spPr/>
      <dgm:t>
        <a:bodyPr/>
        <a:lstStyle/>
        <a:p>
          <a:endParaRPr lang="en-US"/>
        </a:p>
      </dgm:t>
    </dgm:pt>
    <dgm:pt modelId="{3D5E909B-7FD6-4AAB-A6AA-4DE24064C201}">
      <dgm:prSet/>
      <dgm:spPr/>
      <dgm:t>
        <a:bodyPr/>
        <a:lstStyle/>
        <a:p>
          <a:r>
            <a:rPr lang="en-US"/>
            <a:t>15. Pregnancy and Reproduction</a:t>
          </a:r>
        </a:p>
      </dgm:t>
    </dgm:pt>
    <dgm:pt modelId="{39616BA5-9CDA-4106-B106-5C1143201E37}" type="parTrans" cxnId="{62B61815-127A-40E9-90E9-1E6BADC9BF57}">
      <dgm:prSet/>
      <dgm:spPr/>
      <dgm:t>
        <a:bodyPr/>
        <a:lstStyle/>
        <a:p>
          <a:endParaRPr lang="en-US"/>
        </a:p>
      </dgm:t>
    </dgm:pt>
    <dgm:pt modelId="{7DB5C6CA-1CD2-4AFE-A25F-C8464E438EC1}" type="sibTrans" cxnId="{62B61815-127A-40E9-90E9-1E6BADC9BF57}">
      <dgm:prSet/>
      <dgm:spPr/>
      <dgm:t>
        <a:bodyPr/>
        <a:lstStyle/>
        <a:p>
          <a:endParaRPr lang="en-US"/>
        </a:p>
      </dgm:t>
    </dgm:pt>
    <dgm:pt modelId="{2D5AAB53-CC15-4F44-9726-18765F2FB2F7}" type="pres">
      <dgm:prSet presAssocID="{448625F2-F60D-4773-9957-6A24457C0274}" presName="diagram" presStyleCnt="0">
        <dgm:presLayoutVars>
          <dgm:dir/>
          <dgm:resizeHandles val="exact"/>
        </dgm:presLayoutVars>
      </dgm:prSet>
      <dgm:spPr/>
    </dgm:pt>
    <dgm:pt modelId="{A007489C-A20B-E040-B3FB-381AAB1AF85C}" type="pres">
      <dgm:prSet presAssocID="{C040C293-1DD5-4739-ABF7-67CED095BC0D}" presName="node" presStyleLbl="node1" presStyleIdx="0" presStyleCnt="17">
        <dgm:presLayoutVars>
          <dgm:bulletEnabled val="1"/>
        </dgm:presLayoutVars>
      </dgm:prSet>
      <dgm:spPr/>
    </dgm:pt>
    <dgm:pt modelId="{9AE2AD0D-F2CC-C149-9EC5-0656E5B7BA37}" type="pres">
      <dgm:prSet presAssocID="{61B2F768-52BC-429F-BFB4-054880586CF4}" presName="sibTrans" presStyleCnt="0"/>
      <dgm:spPr/>
    </dgm:pt>
    <dgm:pt modelId="{C9017545-6530-9B46-8A57-4B6A4D960826}" type="pres">
      <dgm:prSet presAssocID="{38B8762C-C0B6-4872-8A4E-1C741FE3D45E}" presName="node" presStyleLbl="node1" presStyleIdx="1" presStyleCnt="17">
        <dgm:presLayoutVars>
          <dgm:bulletEnabled val="1"/>
        </dgm:presLayoutVars>
      </dgm:prSet>
      <dgm:spPr/>
    </dgm:pt>
    <dgm:pt modelId="{74D7A288-8AD9-2545-8528-12191D385468}" type="pres">
      <dgm:prSet presAssocID="{B0163566-4A75-40A7-A593-3BE245C4F47A}" presName="sibTrans" presStyleCnt="0"/>
      <dgm:spPr/>
    </dgm:pt>
    <dgm:pt modelId="{C2043EB1-1A8B-4E45-BDAA-076B0CD6CADA}" type="pres">
      <dgm:prSet presAssocID="{BB826B78-F78A-4243-9E2A-3F7EF327BAC9}" presName="node" presStyleLbl="node1" presStyleIdx="2" presStyleCnt="17">
        <dgm:presLayoutVars>
          <dgm:bulletEnabled val="1"/>
        </dgm:presLayoutVars>
      </dgm:prSet>
      <dgm:spPr/>
    </dgm:pt>
    <dgm:pt modelId="{F0207985-84AF-D943-8E46-2610F07B4204}" type="pres">
      <dgm:prSet presAssocID="{2500E5E2-BAE5-4CD5-A318-CE346013F052}" presName="sibTrans" presStyleCnt="0"/>
      <dgm:spPr/>
    </dgm:pt>
    <dgm:pt modelId="{83D621A6-D277-D04C-A0B2-1B00C24A2EF5}" type="pres">
      <dgm:prSet presAssocID="{F119E4D1-5069-48CC-999D-FB14E7B4FB0E}" presName="node" presStyleLbl="node1" presStyleIdx="3" presStyleCnt="17">
        <dgm:presLayoutVars>
          <dgm:bulletEnabled val="1"/>
        </dgm:presLayoutVars>
      </dgm:prSet>
      <dgm:spPr/>
    </dgm:pt>
    <dgm:pt modelId="{3001FCC4-1568-6246-A63E-4964D1EEBD9F}" type="pres">
      <dgm:prSet presAssocID="{20622E91-5C6E-4988-B817-B56AE8F4D303}" presName="sibTrans" presStyleCnt="0"/>
      <dgm:spPr/>
    </dgm:pt>
    <dgm:pt modelId="{7E12EEBE-4A80-484E-969C-F8A5D6636636}" type="pres">
      <dgm:prSet presAssocID="{909F52D1-33C7-4C2F-A639-8B25D5F9CB49}" presName="node" presStyleLbl="node1" presStyleIdx="4" presStyleCnt="17">
        <dgm:presLayoutVars>
          <dgm:bulletEnabled val="1"/>
        </dgm:presLayoutVars>
      </dgm:prSet>
      <dgm:spPr/>
    </dgm:pt>
    <dgm:pt modelId="{38D00644-63EA-5E4A-A763-46FC375BF21E}" type="pres">
      <dgm:prSet presAssocID="{6222D761-9EFC-49D6-AB82-E4E31B92214D}" presName="sibTrans" presStyleCnt="0"/>
      <dgm:spPr/>
    </dgm:pt>
    <dgm:pt modelId="{14AC66D1-095B-1047-ADD3-9C200AA60AA8}" type="pres">
      <dgm:prSet presAssocID="{B8E66B38-546E-479F-9797-3F6F3BFC6243}" presName="node" presStyleLbl="node1" presStyleIdx="5" presStyleCnt="17">
        <dgm:presLayoutVars>
          <dgm:bulletEnabled val="1"/>
        </dgm:presLayoutVars>
      </dgm:prSet>
      <dgm:spPr/>
    </dgm:pt>
    <dgm:pt modelId="{FF2FC5EE-F51D-F444-9A83-3916F2B70CC8}" type="pres">
      <dgm:prSet presAssocID="{A928C3B0-5464-4869-BC47-03154612C574}" presName="sibTrans" presStyleCnt="0"/>
      <dgm:spPr/>
    </dgm:pt>
    <dgm:pt modelId="{68A81B00-BEBA-B448-BBA7-226A07A1FC1D}" type="pres">
      <dgm:prSet presAssocID="{38BBA645-8A42-41A7-8FBD-D6A3B715F592}" presName="node" presStyleLbl="node1" presStyleIdx="6" presStyleCnt="17">
        <dgm:presLayoutVars>
          <dgm:bulletEnabled val="1"/>
        </dgm:presLayoutVars>
      </dgm:prSet>
      <dgm:spPr/>
    </dgm:pt>
    <dgm:pt modelId="{9C949941-41BD-FF4D-95F0-EB354081AF13}" type="pres">
      <dgm:prSet presAssocID="{330F777B-B863-4DE7-9B4F-CD152AF72882}" presName="sibTrans" presStyleCnt="0"/>
      <dgm:spPr/>
    </dgm:pt>
    <dgm:pt modelId="{DD47D399-38AD-4E49-B373-6EA02670CA49}" type="pres">
      <dgm:prSet presAssocID="{E0DD223E-7A44-4D99-943A-E427FB3DC00E}" presName="node" presStyleLbl="node1" presStyleIdx="7" presStyleCnt="17">
        <dgm:presLayoutVars>
          <dgm:bulletEnabled val="1"/>
        </dgm:presLayoutVars>
      </dgm:prSet>
      <dgm:spPr/>
    </dgm:pt>
    <dgm:pt modelId="{8D9BEE4C-D91E-694F-9C52-B903B8D53567}" type="pres">
      <dgm:prSet presAssocID="{3FD23FAA-FE7C-428E-AE4A-F58F4FB48AAE}" presName="sibTrans" presStyleCnt="0"/>
      <dgm:spPr/>
    </dgm:pt>
    <dgm:pt modelId="{FD043040-9E8F-3848-BBC4-DC6ADEA414E4}" type="pres">
      <dgm:prSet presAssocID="{8FAF382E-2C3B-4D2A-9F86-9F6015F9C577}" presName="node" presStyleLbl="node1" presStyleIdx="8" presStyleCnt="17">
        <dgm:presLayoutVars>
          <dgm:bulletEnabled val="1"/>
        </dgm:presLayoutVars>
      </dgm:prSet>
      <dgm:spPr/>
    </dgm:pt>
    <dgm:pt modelId="{DC487964-8E81-E74E-92E7-62026A6ACE23}" type="pres">
      <dgm:prSet presAssocID="{9615B824-173A-4F71-B021-5F287D93C208}" presName="sibTrans" presStyleCnt="0"/>
      <dgm:spPr/>
    </dgm:pt>
    <dgm:pt modelId="{271B4BF5-E620-9B47-B923-4C5A0332E1BC}" type="pres">
      <dgm:prSet presAssocID="{73CD3BD8-2424-462C-AB1E-F4E073874A72}" presName="node" presStyleLbl="node1" presStyleIdx="9" presStyleCnt="17">
        <dgm:presLayoutVars>
          <dgm:bulletEnabled val="1"/>
        </dgm:presLayoutVars>
      </dgm:prSet>
      <dgm:spPr/>
    </dgm:pt>
    <dgm:pt modelId="{51AD80F1-B781-AC43-9D69-D7E589003DA4}" type="pres">
      <dgm:prSet presAssocID="{129831DB-3AC9-4B56-9C2F-B134E8809726}" presName="sibTrans" presStyleCnt="0"/>
      <dgm:spPr/>
    </dgm:pt>
    <dgm:pt modelId="{88521E6A-D9C1-3D4F-A15D-09C9B20FB011}" type="pres">
      <dgm:prSet presAssocID="{81A2DEDE-AAB7-4C9F-9193-DFF659E4A9E5}" presName="node" presStyleLbl="node1" presStyleIdx="10" presStyleCnt="17">
        <dgm:presLayoutVars>
          <dgm:bulletEnabled val="1"/>
        </dgm:presLayoutVars>
      </dgm:prSet>
      <dgm:spPr/>
    </dgm:pt>
    <dgm:pt modelId="{8D514FFC-2623-2F48-8C30-090398A43F1A}" type="pres">
      <dgm:prSet presAssocID="{5461A008-576F-4480-9A6F-11DBA372A378}" presName="sibTrans" presStyleCnt="0"/>
      <dgm:spPr/>
    </dgm:pt>
    <dgm:pt modelId="{282C40A4-3EBA-2D4C-95BE-D122DAC2F7F3}" type="pres">
      <dgm:prSet presAssocID="{D1E151DD-06A4-4FD3-AD6C-B7509FDAB625}" presName="node" presStyleLbl="node1" presStyleIdx="11" presStyleCnt="17">
        <dgm:presLayoutVars>
          <dgm:bulletEnabled val="1"/>
        </dgm:presLayoutVars>
      </dgm:prSet>
      <dgm:spPr/>
    </dgm:pt>
    <dgm:pt modelId="{C7DE25FB-7790-C749-AC78-1BDFB0D06891}" type="pres">
      <dgm:prSet presAssocID="{148D01D3-D5E8-485D-B910-868EA8810355}" presName="sibTrans" presStyleCnt="0"/>
      <dgm:spPr/>
    </dgm:pt>
    <dgm:pt modelId="{71DD570D-AFD3-7042-840E-757243549BAA}" type="pres">
      <dgm:prSet presAssocID="{1C36D272-4795-4068-AD71-8791EA82E366}" presName="node" presStyleLbl="node1" presStyleIdx="12" presStyleCnt="17">
        <dgm:presLayoutVars>
          <dgm:bulletEnabled val="1"/>
        </dgm:presLayoutVars>
      </dgm:prSet>
      <dgm:spPr/>
    </dgm:pt>
    <dgm:pt modelId="{E005F80D-5E1D-E142-8DBC-730DFAB67618}" type="pres">
      <dgm:prSet presAssocID="{9EA9A4A7-7F5A-48EE-B3F6-5000E95176F1}" presName="sibTrans" presStyleCnt="0"/>
      <dgm:spPr/>
    </dgm:pt>
    <dgm:pt modelId="{0F667108-6E47-5341-A1C0-A75AE292CCEA}" type="pres">
      <dgm:prSet presAssocID="{D16F4FA4-0DA3-4709-9348-A93F2AA1F4FE}" presName="node" presStyleLbl="node1" presStyleIdx="13" presStyleCnt="17">
        <dgm:presLayoutVars>
          <dgm:bulletEnabled val="1"/>
        </dgm:presLayoutVars>
      </dgm:prSet>
      <dgm:spPr/>
    </dgm:pt>
    <dgm:pt modelId="{7885D1B0-81DF-1D4C-AC1C-1C56EBA93BD0}" type="pres">
      <dgm:prSet presAssocID="{BC7AE9F1-7CB1-40FE-AB28-E9B8A0B4EB13}" presName="sibTrans" presStyleCnt="0"/>
      <dgm:spPr/>
    </dgm:pt>
    <dgm:pt modelId="{881B534B-A910-9E4A-82FF-17A534A304C7}" type="pres">
      <dgm:prSet presAssocID="{A2773F3A-FC4F-4E4D-8D90-E3B55373F645}" presName="node" presStyleLbl="node1" presStyleIdx="14" presStyleCnt="17">
        <dgm:presLayoutVars>
          <dgm:bulletEnabled val="1"/>
        </dgm:presLayoutVars>
      </dgm:prSet>
      <dgm:spPr/>
    </dgm:pt>
    <dgm:pt modelId="{1D093C02-80D6-2642-AE1F-FA7D431CF55D}" type="pres">
      <dgm:prSet presAssocID="{445D6C56-39AA-4CB8-8640-B877F5E5AB2D}" presName="sibTrans" presStyleCnt="0"/>
      <dgm:spPr/>
    </dgm:pt>
    <dgm:pt modelId="{60C258F1-80C4-774F-9074-D4FECA22FA12}" type="pres">
      <dgm:prSet presAssocID="{8FBB42BC-6B8F-4704-81F3-B0E438F140FD}" presName="node" presStyleLbl="node1" presStyleIdx="15" presStyleCnt="17">
        <dgm:presLayoutVars>
          <dgm:bulletEnabled val="1"/>
        </dgm:presLayoutVars>
      </dgm:prSet>
      <dgm:spPr/>
    </dgm:pt>
    <dgm:pt modelId="{2AD570AA-6509-7142-AFBB-E4B2A793FBF1}" type="pres">
      <dgm:prSet presAssocID="{295FCBFB-95EB-49D5-96D0-31EF06235D1E}" presName="sibTrans" presStyleCnt="0"/>
      <dgm:spPr/>
    </dgm:pt>
    <dgm:pt modelId="{E8FD7D56-C5C4-5648-BF25-FFAB5B3C9565}" type="pres">
      <dgm:prSet presAssocID="{3D5E909B-7FD6-4AAB-A6AA-4DE24064C201}" presName="node" presStyleLbl="node1" presStyleIdx="16" presStyleCnt="17">
        <dgm:presLayoutVars>
          <dgm:bulletEnabled val="1"/>
        </dgm:presLayoutVars>
      </dgm:prSet>
      <dgm:spPr/>
    </dgm:pt>
  </dgm:ptLst>
  <dgm:cxnLst>
    <dgm:cxn modelId="{79792600-5874-40BA-B804-1B0EE37B9AB0}" srcId="{448625F2-F60D-4773-9957-6A24457C0274}" destId="{38BBA645-8A42-41A7-8FBD-D6A3B715F592}" srcOrd="6" destOrd="0" parTransId="{6DE65085-7F65-4CBD-ABDD-0507B163EC50}" sibTransId="{330F777B-B863-4DE7-9B4F-CD152AF72882}"/>
    <dgm:cxn modelId="{D916010D-025A-450A-9C94-BA77A2C996DB}" srcId="{448625F2-F60D-4773-9957-6A24457C0274}" destId="{A2773F3A-FC4F-4E4D-8D90-E3B55373F645}" srcOrd="14" destOrd="0" parTransId="{C96B2090-AA62-4C09-BFFE-2E94F6558E07}" sibTransId="{445D6C56-39AA-4CB8-8640-B877F5E5AB2D}"/>
    <dgm:cxn modelId="{35E1B90E-19FB-4FB2-9FDE-4BBE66885F9F}" srcId="{448625F2-F60D-4773-9957-6A24457C0274}" destId="{81A2DEDE-AAB7-4C9F-9193-DFF659E4A9E5}" srcOrd="10" destOrd="0" parTransId="{E458B834-BE41-4E81-911C-BB41B8BBC81A}" sibTransId="{5461A008-576F-4480-9A6F-11DBA372A378}"/>
    <dgm:cxn modelId="{62B61815-127A-40E9-90E9-1E6BADC9BF57}" srcId="{448625F2-F60D-4773-9957-6A24457C0274}" destId="{3D5E909B-7FD6-4AAB-A6AA-4DE24064C201}" srcOrd="16" destOrd="0" parTransId="{39616BA5-9CDA-4106-B106-5C1143201E37}" sibTransId="{7DB5C6CA-1CD2-4AFE-A25F-C8464E438EC1}"/>
    <dgm:cxn modelId="{FE78B720-1319-7947-9944-BB7300FC61F3}" type="presOf" srcId="{F119E4D1-5069-48CC-999D-FB14E7B4FB0E}" destId="{83D621A6-D277-D04C-A0B2-1B00C24A2EF5}" srcOrd="0" destOrd="0" presId="urn:microsoft.com/office/officeart/2005/8/layout/default"/>
    <dgm:cxn modelId="{F2EAE731-AF48-4A33-AB87-7DB3B05E512C}" srcId="{448625F2-F60D-4773-9957-6A24457C0274}" destId="{F119E4D1-5069-48CC-999D-FB14E7B4FB0E}" srcOrd="3" destOrd="0" parTransId="{0D76528A-606F-4E14-A817-F4BEBA8010CE}" sibTransId="{20622E91-5C6E-4988-B817-B56AE8F4D303}"/>
    <dgm:cxn modelId="{46907833-9704-457C-AB74-F81FA20B2BC9}" srcId="{448625F2-F60D-4773-9957-6A24457C0274}" destId="{909F52D1-33C7-4C2F-A639-8B25D5F9CB49}" srcOrd="4" destOrd="0" parTransId="{54CD85A3-8F58-48E9-9355-B270514EA0A2}" sibTransId="{6222D761-9EFC-49D6-AB82-E4E31B92214D}"/>
    <dgm:cxn modelId="{51E26B34-1CDC-4DCE-9B54-03D4141A0F8C}" srcId="{448625F2-F60D-4773-9957-6A24457C0274}" destId="{1C36D272-4795-4068-AD71-8791EA82E366}" srcOrd="12" destOrd="0" parTransId="{051373C7-C0EC-4B29-ADF0-763B2665D8FF}" sibTransId="{9EA9A4A7-7F5A-48EE-B3F6-5000E95176F1}"/>
    <dgm:cxn modelId="{C63C0D39-CBCB-C345-A0CA-33A78F6D84C6}" type="presOf" srcId="{BB826B78-F78A-4243-9E2A-3F7EF327BAC9}" destId="{C2043EB1-1A8B-4E45-BDAA-076B0CD6CADA}" srcOrd="0" destOrd="0" presId="urn:microsoft.com/office/officeart/2005/8/layout/default"/>
    <dgm:cxn modelId="{87F0823D-393F-7446-BCAA-86F470911368}" type="presOf" srcId="{8FAF382E-2C3B-4D2A-9F86-9F6015F9C577}" destId="{FD043040-9E8F-3848-BBC4-DC6ADEA414E4}" srcOrd="0" destOrd="0" presId="urn:microsoft.com/office/officeart/2005/8/layout/default"/>
    <dgm:cxn modelId="{FB7F0448-732E-F44F-96AE-4A1B08488368}" type="presOf" srcId="{8FBB42BC-6B8F-4704-81F3-B0E438F140FD}" destId="{60C258F1-80C4-774F-9074-D4FECA22FA12}" srcOrd="0" destOrd="0" presId="urn:microsoft.com/office/officeart/2005/8/layout/default"/>
    <dgm:cxn modelId="{AEF0DF73-1184-4C47-AF2F-4CB447E0BCB1}" type="presOf" srcId="{73CD3BD8-2424-462C-AB1E-F4E073874A72}" destId="{271B4BF5-E620-9B47-B923-4C5A0332E1BC}" srcOrd="0" destOrd="0" presId="urn:microsoft.com/office/officeart/2005/8/layout/default"/>
    <dgm:cxn modelId="{AB2CE676-4278-FC43-B809-8988D9BF2A42}" type="presOf" srcId="{909F52D1-33C7-4C2F-A639-8B25D5F9CB49}" destId="{7E12EEBE-4A80-484E-969C-F8A5D6636636}" srcOrd="0" destOrd="0" presId="urn:microsoft.com/office/officeart/2005/8/layout/default"/>
    <dgm:cxn modelId="{98275F58-69C6-4B44-8F0C-8BBA00E1C426}" type="presOf" srcId="{D1E151DD-06A4-4FD3-AD6C-B7509FDAB625}" destId="{282C40A4-3EBA-2D4C-95BE-D122DAC2F7F3}" srcOrd="0" destOrd="0" presId="urn:microsoft.com/office/officeart/2005/8/layout/default"/>
    <dgm:cxn modelId="{6C11407A-F399-4758-B39D-F32D9C620891}" srcId="{448625F2-F60D-4773-9957-6A24457C0274}" destId="{C040C293-1DD5-4739-ABF7-67CED095BC0D}" srcOrd="0" destOrd="0" parTransId="{4091A2DD-FCBA-4B92-AB33-1B322CDB9999}" sibTransId="{61B2F768-52BC-429F-BFB4-054880586CF4}"/>
    <dgm:cxn modelId="{F0D2DE94-FF09-42EB-BB4D-8AE3EC518BEB}" srcId="{448625F2-F60D-4773-9957-6A24457C0274}" destId="{E0DD223E-7A44-4D99-943A-E427FB3DC00E}" srcOrd="7" destOrd="0" parTransId="{DCDB28CB-C12C-419A-B10A-CB4AD8C16483}" sibTransId="{3FD23FAA-FE7C-428E-AE4A-F58F4FB48AAE}"/>
    <dgm:cxn modelId="{53D88896-DF45-4560-AAB8-0A89C5718ADC}" srcId="{448625F2-F60D-4773-9957-6A24457C0274}" destId="{D1E151DD-06A4-4FD3-AD6C-B7509FDAB625}" srcOrd="11" destOrd="0" parTransId="{47447485-3869-4F66-8ABB-F880492B5A44}" sibTransId="{148D01D3-D5E8-485D-B910-868EA8810355}"/>
    <dgm:cxn modelId="{7964D59A-367D-DC4C-8ECA-19314D269597}" type="presOf" srcId="{448625F2-F60D-4773-9957-6A24457C0274}" destId="{2D5AAB53-CC15-4F44-9726-18765F2FB2F7}" srcOrd="0" destOrd="0" presId="urn:microsoft.com/office/officeart/2005/8/layout/default"/>
    <dgm:cxn modelId="{1D659AAB-852D-0D48-B114-E27BF0E46183}" type="presOf" srcId="{D16F4FA4-0DA3-4709-9348-A93F2AA1F4FE}" destId="{0F667108-6E47-5341-A1C0-A75AE292CCEA}" srcOrd="0" destOrd="0" presId="urn:microsoft.com/office/officeart/2005/8/layout/default"/>
    <dgm:cxn modelId="{A4CD99AD-C0FC-9044-8FE5-F574447271B4}" type="presOf" srcId="{38B8762C-C0B6-4872-8A4E-1C741FE3D45E}" destId="{C9017545-6530-9B46-8A57-4B6A4D960826}" srcOrd="0" destOrd="0" presId="urn:microsoft.com/office/officeart/2005/8/layout/default"/>
    <dgm:cxn modelId="{289554AF-CCF8-7245-820E-D5D27463FB6B}" type="presOf" srcId="{3D5E909B-7FD6-4AAB-A6AA-4DE24064C201}" destId="{E8FD7D56-C5C4-5648-BF25-FFAB5B3C9565}" srcOrd="0" destOrd="0" presId="urn:microsoft.com/office/officeart/2005/8/layout/default"/>
    <dgm:cxn modelId="{9A3B4CB2-10E2-4ED5-AADD-5D8F4AD36978}" srcId="{448625F2-F60D-4773-9957-6A24457C0274}" destId="{8FBB42BC-6B8F-4704-81F3-B0E438F140FD}" srcOrd="15" destOrd="0" parTransId="{5C39BA00-3B6D-4557-AD18-2F9503B68F34}" sibTransId="{295FCBFB-95EB-49D5-96D0-31EF06235D1E}"/>
    <dgm:cxn modelId="{47A90BB5-910C-AD43-B259-855B62400445}" type="presOf" srcId="{C040C293-1DD5-4739-ABF7-67CED095BC0D}" destId="{A007489C-A20B-E040-B3FB-381AAB1AF85C}" srcOrd="0" destOrd="0" presId="urn:microsoft.com/office/officeart/2005/8/layout/default"/>
    <dgm:cxn modelId="{8970A0B6-8974-4251-9BE9-CE6F02D8918D}" srcId="{448625F2-F60D-4773-9957-6A24457C0274}" destId="{B8E66B38-546E-479F-9797-3F6F3BFC6243}" srcOrd="5" destOrd="0" parTransId="{AF4832FA-1028-45F8-8A5C-4F9B6B14CDEC}" sibTransId="{A928C3B0-5464-4869-BC47-03154612C574}"/>
    <dgm:cxn modelId="{7A42CEC7-77A0-416A-8558-04EF4009EFF4}" srcId="{448625F2-F60D-4773-9957-6A24457C0274}" destId="{38B8762C-C0B6-4872-8A4E-1C741FE3D45E}" srcOrd="1" destOrd="0" parTransId="{A0737421-7471-45A8-915B-B4B9721837EF}" sibTransId="{B0163566-4A75-40A7-A593-3BE245C4F47A}"/>
    <dgm:cxn modelId="{F3F4CDCC-9072-E14B-A2DB-D2A590F8F2F2}" type="presOf" srcId="{1C36D272-4795-4068-AD71-8791EA82E366}" destId="{71DD570D-AFD3-7042-840E-757243549BAA}" srcOrd="0" destOrd="0" presId="urn:microsoft.com/office/officeart/2005/8/layout/default"/>
    <dgm:cxn modelId="{FF4D1FD1-58BB-B949-ACF7-140D41724402}" type="presOf" srcId="{B8E66B38-546E-479F-9797-3F6F3BFC6243}" destId="{14AC66D1-095B-1047-ADD3-9C200AA60AA8}" srcOrd="0" destOrd="0" presId="urn:microsoft.com/office/officeart/2005/8/layout/default"/>
    <dgm:cxn modelId="{F4683CD3-A75A-F240-8854-395223AA6640}" type="presOf" srcId="{38BBA645-8A42-41A7-8FBD-D6A3B715F592}" destId="{68A81B00-BEBA-B448-BBA7-226A07A1FC1D}" srcOrd="0" destOrd="0" presId="urn:microsoft.com/office/officeart/2005/8/layout/default"/>
    <dgm:cxn modelId="{6E1C11D4-4DFE-49DA-8216-7C14D8E7F15A}" srcId="{448625F2-F60D-4773-9957-6A24457C0274}" destId="{D16F4FA4-0DA3-4709-9348-A93F2AA1F4FE}" srcOrd="13" destOrd="0" parTransId="{0BB53387-F551-4B32-B491-FCFDF6BA7E38}" sibTransId="{BC7AE9F1-7CB1-40FE-AB28-E9B8A0B4EB13}"/>
    <dgm:cxn modelId="{0B41B5E3-C9A6-4A11-AE15-E25C81091538}" srcId="{448625F2-F60D-4773-9957-6A24457C0274}" destId="{BB826B78-F78A-4243-9E2A-3F7EF327BAC9}" srcOrd="2" destOrd="0" parTransId="{53546CE3-0BBF-42FA-8361-FD57964BA5D4}" sibTransId="{2500E5E2-BAE5-4CD5-A318-CE346013F052}"/>
    <dgm:cxn modelId="{BC121AE4-B9C2-EC4C-BE7B-B962C3AA8DBB}" type="presOf" srcId="{81A2DEDE-AAB7-4C9F-9193-DFF659E4A9E5}" destId="{88521E6A-D9C1-3D4F-A15D-09C9B20FB011}" srcOrd="0" destOrd="0" presId="urn:microsoft.com/office/officeart/2005/8/layout/default"/>
    <dgm:cxn modelId="{55A432E5-F7B1-384E-B0B0-00C8192BE8A3}" type="presOf" srcId="{E0DD223E-7A44-4D99-943A-E427FB3DC00E}" destId="{DD47D399-38AD-4E49-B373-6EA02670CA49}" srcOrd="0" destOrd="0" presId="urn:microsoft.com/office/officeart/2005/8/layout/default"/>
    <dgm:cxn modelId="{6B2A88EB-4CEB-4D41-801E-93A92A3F9FF9}" srcId="{448625F2-F60D-4773-9957-6A24457C0274}" destId="{73CD3BD8-2424-462C-AB1E-F4E073874A72}" srcOrd="9" destOrd="0" parTransId="{350CB724-46D8-4FC6-ACA9-566D8C3DA715}" sibTransId="{129831DB-3AC9-4B56-9C2F-B134E8809726}"/>
    <dgm:cxn modelId="{3CF2A0F6-8DE3-6A47-8F27-6805199A66B8}" type="presOf" srcId="{A2773F3A-FC4F-4E4D-8D90-E3B55373F645}" destId="{881B534B-A910-9E4A-82FF-17A534A304C7}" srcOrd="0" destOrd="0" presId="urn:microsoft.com/office/officeart/2005/8/layout/default"/>
    <dgm:cxn modelId="{769A54FB-5339-447F-AB10-C808E2A84932}" srcId="{448625F2-F60D-4773-9957-6A24457C0274}" destId="{8FAF382E-2C3B-4D2A-9F86-9F6015F9C577}" srcOrd="8" destOrd="0" parTransId="{01BE522C-263D-43D2-809D-A3A8EF6D692C}" sibTransId="{9615B824-173A-4F71-B021-5F287D93C208}"/>
    <dgm:cxn modelId="{E845393A-CA45-5142-A129-B13565ABCF7D}" type="presParOf" srcId="{2D5AAB53-CC15-4F44-9726-18765F2FB2F7}" destId="{A007489C-A20B-E040-B3FB-381AAB1AF85C}" srcOrd="0" destOrd="0" presId="urn:microsoft.com/office/officeart/2005/8/layout/default"/>
    <dgm:cxn modelId="{EBC9B847-0929-BB4F-8B39-9F607B235536}" type="presParOf" srcId="{2D5AAB53-CC15-4F44-9726-18765F2FB2F7}" destId="{9AE2AD0D-F2CC-C149-9EC5-0656E5B7BA37}" srcOrd="1" destOrd="0" presId="urn:microsoft.com/office/officeart/2005/8/layout/default"/>
    <dgm:cxn modelId="{DA5E65A3-1735-DB4C-A510-5EAF2BAB0B44}" type="presParOf" srcId="{2D5AAB53-CC15-4F44-9726-18765F2FB2F7}" destId="{C9017545-6530-9B46-8A57-4B6A4D960826}" srcOrd="2" destOrd="0" presId="urn:microsoft.com/office/officeart/2005/8/layout/default"/>
    <dgm:cxn modelId="{D15A9EBD-1036-9440-9BB2-3330CFADBD5D}" type="presParOf" srcId="{2D5AAB53-CC15-4F44-9726-18765F2FB2F7}" destId="{74D7A288-8AD9-2545-8528-12191D385468}" srcOrd="3" destOrd="0" presId="urn:microsoft.com/office/officeart/2005/8/layout/default"/>
    <dgm:cxn modelId="{879D3D34-98A2-5F43-8596-F188EA8A12AF}" type="presParOf" srcId="{2D5AAB53-CC15-4F44-9726-18765F2FB2F7}" destId="{C2043EB1-1A8B-4E45-BDAA-076B0CD6CADA}" srcOrd="4" destOrd="0" presId="urn:microsoft.com/office/officeart/2005/8/layout/default"/>
    <dgm:cxn modelId="{152F7FF0-2227-7F4F-A9B3-0C77663BEBB2}" type="presParOf" srcId="{2D5AAB53-CC15-4F44-9726-18765F2FB2F7}" destId="{F0207985-84AF-D943-8E46-2610F07B4204}" srcOrd="5" destOrd="0" presId="urn:microsoft.com/office/officeart/2005/8/layout/default"/>
    <dgm:cxn modelId="{E8525085-9922-3D4F-984D-7AFA53C2F2FE}" type="presParOf" srcId="{2D5AAB53-CC15-4F44-9726-18765F2FB2F7}" destId="{83D621A6-D277-D04C-A0B2-1B00C24A2EF5}" srcOrd="6" destOrd="0" presId="urn:microsoft.com/office/officeart/2005/8/layout/default"/>
    <dgm:cxn modelId="{E548A09C-593C-1D4A-879F-C1A56DC719E4}" type="presParOf" srcId="{2D5AAB53-CC15-4F44-9726-18765F2FB2F7}" destId="{3001FCC4-1568-6246-A63E-4964D1EEBD9F}" srcOrd="7" destOrd="0" presId="urn:microsoft.com/office/officeart/2005/8/layout/default"/>
    <dgm:cxn modelId="{B42B7D31-C1B9-4F4C-BDC5-6170A7C910AB}" type="presParOf" srcId="{2D5AAB53-CC15-4F44-9726-18765F2FB2F7}" destId="{7E12EEBE-4A80-484E-969C-F8A5D6636636}" srcOrd="8" destOrd="0" presId="urn:microsoft.com/office/officeart/2005/8/layout/default"/>
    <dgm:cxn modelId="{04CDE299-D7CE-3F44-BCFF-1507633AF626}" type="presParOf" srcId="{2D5AAB53-CC15-4F44-9726-18765F2FB2F7}" destId="{38D00644-63EA-5E4A-A763-46FC375BF21E}" srcOrd="9" destOrd="0" presId="urn:microsoft.com/office/officeart/2005/8/layout/default"/>
    <dgm:cxn modelId="{BD5963C6-DE0C-FD44-BA05-4A32B14D217D}" type="presParOf" srcId="{2D5AAB53-CC15-4F44-9726-18765F2FB2F7}" destId="{14AC66D1-095B-1047-ADD3-9C200AA60AA8}" srcOrd="10" destOrd="0" presId="urn:microsoft.com/office/officeart/2005/8/layout/default"/>
    <dgm:cxn modelId="{61CCE52C-3AC6-5146-B434-AE10A7B0F851}" type="presParOf" srcId="{2D5AAB53-CC15-4F44-9726-18765F2FB2F7}" destId="{FF2FC5EE-F51D-F444-9A83-3916F2B70CC8}" srcOrd="11" destOrd="0" presId="urn:microsoft.com/office/officeart/2005/8/layout/default"/>
    <dgm:cxn modelId="{E574F283-6305-AA49-8BD8-5174684D6DC5}" type="presParOf" srcId="{2D5AAB53-CC15-4F44-9726-18765F2FB2F7}" destId="{68A81B00-BEBA-B448-BBA7-226A07A1FC1D}" srcOrd="12" destOrd="0" presId="urn:microsoft.com/office/officeart/2005/8/layout/default"/>
    <dgm:cxn modelId="{1D935AF5-69F3-DB42-81AA-3F1293A898AD}" type="presParOf" srcId="{2D5AAB53-CC15-4F44-9726-18765F2FB2F7}" destId="{9C949941-41BD-FF4D-95F0-EB354081AF13}" srcOrd="13" destOrd="0" presId="urn:microsoft.com/office/officeart/2005/8/layout/default"/>
    <dgm:cxn modelId="{14AB4C4D-A5BB-2342-A40A-B690F309D453}" type="presParOf" srcId="{2D5AAB53-CC15-4F44-9726-18765F2FB2F7}" destId="{DD47D399-38AD-4E49-B373-6EA02670CA49}" srcOrd="14" destOrd="0" presId="urn:microsoft.com/office/officeart/2005/8/layout/default"/>
    <dgm:cxn modelId="{4F2EBFB5-9DB6-C541-9F9A-A63577932C23}" type="presParOf" srcId="{2D5AAB53-CC15-4F44-9726-18765F2FB2F7}" destId="{8D9BEE4C-D91E-694F-9C52-B903B8D53567}" srcOrd="15" destOrd="0" presId="urn:microsoft.com/office/officeart/2005/8/layout/default"/>
    <dgm:cxn modelId="{569E33FF-CF28-854C-A1E8-18EE816B8A95}" type="presParOf" srcId="{2D5AAB53-CC15-4F44-9726-18765F2FB2F7}" destId="{FD043040-9E8F-3848-BBC4-DC6ADEA414E4}" srcOrd="16" destOrd="0" presId="urn:microsoft.com/office/officeart/2005/8/layout/default"/>
    <dgm:cxn modelId="{93FD7ACB-E528-C64C-BD1B-E46E5502022B}" type="presParOf" srcId="{2D5AAB53-CC15-4F44-9726-18765F2FB2F7}" destId="{DC487964-8E81-E74E-92E7-62026A6ACE23}" srcOrd="17" destOrd="0" presId="urn:microsoft.com/office/officeart/2005/8/layout/default"/>
    <dgm:cxn modelId="{8B37B89C-4B11-B048-A075-90E4AA168745}" type="presParOf" srcId="{2D5AAB53-CC15-4F44-9726-18765F2FB2F7}" destId="{271B4BF5-E620-9B47-B923-4C5A0332E1BC}" srcOrd="18" destOrd="0" presId="urn:microsoft.com/office/officeart/2005/8/layout/default"/>
    <dgm:cxn modelId="{131B5E22-B753-4245-8448-2E213A263DB4}" type="presParOf" srcId="{2D5AAB53-CC15-4F44-9726-18765F2FB2F7}" destId="{51AD80F1-B781-AC43-9D69-D7E589003DA4}" srcOrd="19" destOrd="0" presId="urn:microsoft.com/office/officeart/2005/8/layout/default"/>
    <dgm:cxn modelId="{BF73155E-117C-AE45-AB7D-2676CEBDD953}" type="presParOf" srcId="{2D5AAB53-CC15-4F44-9726-18765F2FB2F7}" destId="{88521E6A-D9C1-3D4F-A15D-09C9B20FB011}" srcOrd="20" destOrd="0" presId="urn:microsoft.com/office/officeart/2005/8/layout/default"/>
    <dgm:cxn modelId="{BCA54ADD-64E1-6046-A272-F40EF3A6FA90}" type="presParOf" srcId="{2D5AAB53-CC15-4F44-9726-18765F2FB2F7}" destId="{8D514FFC-2623-2F48-8C30-090398A43F1A}" srcOrd="21" destOrd="0" presId="urn:microsoft.com/office/officeart/2005/8/layout/default"/>
    <dgm:cxn modelId="{7A365E1B-898E-FD47-9361-BB4E1DC15CF2}" type="presParOf" srcId="{2D5AAB53-CC15-4F44-9726-18765F2FB2F7}" destId="{282C40A4-3EBA-2D4C-95BE-D122DAC2F7F3}" srcOrd="22" destOrd="0" presId="urn:microsoft.com/office/officeart/2005/8/layout/default"/>
    <dgm:cxn modelId="{2B01F773-F605-064F-9514-30760D656705}" type="presParOf" srcId="{2D5AAB53-CC15-4F44-9726-18765F2FB2F7}" destId="{C7DE25FB-7790-C749-AC78-1BDFB0D06891}" srcOrd="23" destOrd="0" presId="urn:microsoft.com/office/officeart/2005/8/layout/default"/>
    <dgm:cxn modelId="{655A7962-D300-E246-8AFE-5F8285BA9787}" type="presParOf" srcId="{2D5AAB53-CC15-4F44-9726-18765F2FB2F7}" destId="{71DD570D-AFD3-7042-840E-757243549BAA}" srcOrd="24" destOrd="0" presId="urn:microsoft.com/office/officeart/2005/8/layout/default"/>
    <dgm:cxn modelId="{9061C7A2-800F-634C-B09B-168F8B133BA8}" type="presParOf" srcId="{2D5AAB53-CC15-4F44-9726-18765F2FB2F7}" destId="{E005F80D-5E1D-E142-8DBC-730DFAB67618}" srcOrd="25" destOrd="0" presId="urn:microsoft.com/office/officeart/2005/8/layout/default"/>
    <dgm:cxn modelId="{067F7CDE-F763-ED4F-BB1E-04ABA49BC3AF}" type="presParOf" srcId="{2D5AAB53-CC15-4F44-9726-18765F2FB2F7}" destId="{0F667108-6E47-5341-A1C0-A75AE292CCEA}" srcOrd="26" destOrd="0" presId="urn:microsoft.com/office/officeart/2005/8/layout/default"/>
    <dgm:cxn modelId="{99A178FB-5D3D-E445-A7DC-359624D9349A}" type="presParOf" srcId="{2D5AAB53-CC15-4F44-9726-18765F2FB2F7}" destId="{7885D1B0-81DF-1D4C-AC1C-1C56EBA93BD0}" srcOrd="27" destOrd="0" presId="urn:microsoft.com/office/officeart/2005/8/layout/default"/>
    <dgm:cxn modelId="{688A564C-253D-584B-8F25-89C69CE5AAE0}" type="presParOf" srcId="{2D5AAB53-CC15-4F44-9726-18765F2FB2F7}" destId="{881B534B-A910-9E4A-82FF-17A534A304C7}" srcOrd="28" destOrd="0" presId="urn:microsoft.com/office/officeart/2005/8/layout/default"/>
    <dgm:cxn modelId="{8F621988-4416-6B4B-901C-196C747A8C27}" type="presParOf" srcId="{2D5AAB53-CC15-4F44-9726-18765F2FB2F7}" destId="{1D093C02-80D6-2642-AE1F-FA7D431CF55D}" srcOrd="29" destOrd="0" presId="urn:microsoft.com/office/officeart/2005/8/layout/default"/>
    <dgm:cxn modelId="{DA061240-45E8-EA41-9A23-FFCCB57C3526}" type="presParOf" srcId="{2D5AAB53-CC15-4F44-9726-18765F2FB2F7}" destId="{60C258F1-80C4-774F-9074-D4FECA22FA12}" srcOrd="30" destOrd="0" presId="urn:microsoft.com/office/officeart/2005/8/layout/default"/>
    <dgm:cxn modelId="{1EFADE89-6C5F-3344-B546-16EA17E2B84B}" type="presParOf" srcId="{2D5AAB53-CC15-4F44-9726-18765F2FB2F7}" destId="{2AD570AA-6509-7142-AFBB-E4B2A793FBF1}" srcOrd="31" destOrd="0" presId="urn:microsoft.com/office/officeart/2005/8/layout/default"/>
    <dgm:cxn modelId="{22723B3D-EF20-7641-9AC0-BA6C941C9655}" type="presParOf" srcId="{2D5AAB53-CC15-4F44-9726-18765F2FB2F7}" destId="{E8FD7D56-C5C4-5648-BF25-FFAB5B3C9565}" srcOrd="3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5B1206-1835-4431-8A61-C0583FAD7A91}"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8BD3A490-145A-4852-A13B-E04A758253A6}">
      <dgm:prSet/>
      <dgm:spPr/>
      <dgm:t>
        <a:bodyPr/>
        <a:lstStyle/>
        <a:p>
          <a:r>
            <a:rPr lang="en-US"/>
            <a:t>1. Head and Neck</a:t>
          </a:r>
        </a:p>
      </dgm:t>
    </dgm:pt>
    <dgm:pt modelId="{26C19B9A-71D1-4D0F-A873-8A18228FDA64}" type="parTrans" cxnId="{C5F7378F-632C-42FB-BD4C-AE90470A312D}">
      <dgm:prSet/>
      <dgm:spPr/>
      <dgm:t>
        <a:bodyPr/>
        <a:lstStyle/>
        <a:p>
          <a:endParaRPr lang="en-US"/>
        </a:p>
      </dgm:t>
    </dgm:pt>
    <dgm:pt modelId="{CA059957-528E-40F9-9F5C-555F08FF2A97}" type="sibTrans" cxnId="{C5F7378F-632C-42FB-BD4C-AE90470A312D}">
      <dgm:prSet/>
      <dgm:spPr/>
      <dgm:t>
        <a:bodyPr/>
        <a:lstStyle/>
        <a:p>
          <a:endParaRPr lang="en-US"/>
        </a:p>
      </dgm:t>
    </dgm:pt>
    <dgm:pt modelId="{A0ED40AA-01DE-4BC7-A24D-410CEBD8C567}">
      <dgm:prSet/>
      <dgm:spPr/>
      <dgm:t>
        <a:bodyPr/>
        <a:lstStyle/>
        <a:p>
          <a:r>
            <a:rPr lang="en-US"/>
            <a:t>2. Eyes and Vision</a:t>
          </a:r>
        </a:p>
      </dgm:t>
    </dgm:pt>
    <dgm:pt modelId="{948F317D-8993-41A1-9A72-00E5AADC6558}" type="parTrans" cxnId="{11DEFEBE-679B-459E-AFB5-8A27BC96800B}">
      <dgm:prSet/>
      <dgm:spPr/>
      <dgm:t>
        <a:bodyPr/>
        <a:lstStyle/>
        <a:p>
          <a:endParaRPr lang="en-US"/>
        </a:p>
      </dgm:t>
    </dgm:pt>
    <dgm:pt modelId="{1F4B993A-8D9B-4939-8B8B-67AABBBA06DA}" type="sibTrans" cxnId="{11DEFEBE-679B-459E-AFB5-8A27BC96800B}">
      <dgm:prSet/>
      <dgm:spPr/>
      <dgm:t>
        <a:bodyPr/>
        <a:lstStyle/>
        <a:p>
          <a:endParaRPr lang="en-US"/>
        </a:p>
      </dgm:t>
    </dgm:pt>
    <dgm:pt modelId="{CF706502-C1B1-43A2-BB2E-085E7C33A80B}">
      <dgm:prSet/>
      <dgm:spPr/>
      <dgm:t>
        <a:bodyPr/>
        <a:lstStyle/>
        <a:p>
          <a:r>
            <a:rPr lang="en-US"/>
            <a:t>3. Ears and Hearing</a:t>
          </a:r>
        </a:p>
      </dgm:t>
    </dgm:pt>
    <dgm:pt modelId="{DFA2DADB-68C7-46CE-AF26-C5EA2707B6C4}" type="parTrans" cxnId="{731AAE90-8DEE-48E4-AECF-2AF7D1876EF1}">
      <dgm:prSet/>
      <dgm:spPr/>
      <dgm:t>
        <a:bodyPr/>
        <a:lstStyle/>
        <a:p>
          <a:endParaRPr lang="en-US"/>
        </a:p>
      </dgm:t>
    </dgm:pt>
    <dgm:pt modelId="{CCB71453-EB66-4FF4-95A6-30C06319A0DE}" type="sibTrans" cxnId="{731AAE90-8DEE-48E4-AECF-2AF7D1876EF1}">
      <dgm:prSet/>
      <dgm:spPr/>
      <dgm:t>
        <a:bodyPr/>
        <a:lstStyle/>
        <a:p>
          <a:endParaRPr lang="en-US"/>
        </a:p>
      </dgm:t>
    </dgm:pt>
    <dgm:pt modelId="{0A1DA34C-8C1C-4625-9287-DED81B57A8AA}">
      <dgm:prSet/>
      <dgm:spPr/>
      <dgm:t>
        <a:bodyPr/>
        <a:lstStyle/>
        <a:p>
          <a:r>
            <a:rPr lang="en-US"/>
            <a:t>4. Dental</a:t>
          </a:r>
        </a:p>
      </dgm:t>
    </dgm:pt>
    <dgm:pt modelId="{2D2A51EF-D31B-48A9-BCE3-F228003F5107}" type="parTrans" cxnId="{D9C99283-6192-461D-A26D-6B038BA24F94}">
      <dgm:prSet/>
      <dgm:spPr/>
      <dgm:t>
        <a:bodyPr/>
        <a:lstStyle/>
        <a:p>
          <a:endParaRPr lang="en-US"/>
        </a:p>
      </dgm:t>
    </dgm:pt>
    <dgm:pt modelId="{1B2CAFCC-B9A6-42A0-96A3-44C5B12DCC4E}" type="sibTrans" cxnId="{D9C99283-6192-461D-A26D-6B038BA24F94}">
      <dgm:prSet/>
      <dgm:spPr/>
      <dgm:t>
        <a:bodyPr/>
        <a:lstStyle/>
        <a:p>
          <a:endParaRPr lang="en-US"/>
        </a:p>
      </dgm:t>
    </dgm:pt>
    <dgm:pt modelId="{2DF42FDF-3519-45D3-9C30-B4C459D37C25}">
      <dgm:prSet/>
      <dgm:spPr/>
      <dgm:t>
        <a:bodyPr/>
        <a:lstStyle/>
        <a:p>
          <a:r>
            <a:rPr lang="en-US"/>
            <a:t>5. Nose, Oropharynx, Trachea,</a:t>
          </a:r>
        </a:p>
      </dgm:t>
    </dgm:pt>
    <dgm:pt modelId="{5069754B-EF0C-4A7A-A772-E362501C6D84}" type="parTrans" cxnId="{C73099D9-5867-4018-AC39-5AB39EFA0F3B}">
      <dgm:prSet/>
      <dgm:spPr/>
      <dgm:t>
        <a:bodyPr/>
        <a:lstStyle/>
        <a:p>
          <a:endParaRPr lang="en-US"/>
        </a:p>
      </dgm:t>
    </dgm:pt>
    <dgm:pt modelId="{FFB89757-918F-43F1-93D3-6FFD4B8AC8D2}" type="sibTrans" cxnId="{C73099D9-5867-4018-AC39-5AB39EFA0F3B}">
      <dgm:prSet/>
      <dgm:spPr/>
      <dgm:t>
        <a:bodyPr/>
        <a:lstStyle/>
        <a:p>
          <a:endParaRPr lang="en-US"/>
        </a:p>
      </dgm:t>
    </dgm:pt>
    <dgm:pt modelId="{61332D4E-DA81-4DE9-B349-512FD178EE7B}">
      <dgm:prSet/>
      <dgm:spPr/>
      <dgm:t>
        <a:bodyPr/>
        <a:lstStyle/>
        <a:p>
          <a:r>
            <a:rPr lang="en-US"/>
            <a:t>6. Esophagus and Larynx</a:t>
          </a:r>
        </a:p>
      </dgm:t>
    </dgm:pt>
    <dgm:pt modelId="{52BD39C8-4169-44A6-8946-B79B57CE1F4F}" type="parTrans" cxnId="{5CEAC064-5282-40BB-A658-FCECF8F56952}">
      <dgm:prSet/>
      <dgm:spPr/>
      <dgm:t>
        <a:bodyPr/>
        <a:lstStyle/>
        <a:p>
          <a:endParaRPr lang="en-US"/>
        </a:p>
      </dgm:t>
    </dgm:pt>
    <dgm:pt modelId="{61DE558A-2A8C-4AE8-9B44-2AA2BA013337}" type="sibTrans" cxnId="{5CEAC064-5282-40BB-A658-FCECF8F56952}">
      <dgm:prSet/>
      <dgm:spPr/>
      <dgm:t>
        <a:bodyPr/>
        <a:lstStyle/>
        <a:p>
          <a:endParaRPr lang="en-US"/>
        </a:p>
      </dgm:t>
    </dgm:pt>
    <dgm:pt modelId="{6FCDDECB-0F05-4FF2-ACC5-BE2E9AA4CDF5}">
      <dgm:prSet/>
      <dgm:spPr/>
      <dgm:t>
        <a:bodyPr/>
        <a:lstStyle/>
        <a:p>
          <a:r>
            <a:rPr lang="en-US"/>
            <a:t>7. Lungs and Chest Wall</a:t>
          </a:r>
        </a:p>
      </dgm:t>
    </dgm:pt>
    <dgm:pt modelId="{0A61A807-C1B7-448A-9FCC-FBE4C7208B45}" type="parTrans" cxnId="{6CE0B2F4-222E-45DB-B608-707A399FF716}">
      <dgm:prSet/>
      <dgm:spPr/>
      <dgm:t>
        <a:bodyPr/>
        <a:lstStyle/>
        <a:p>
          <a:endParaRPr lang="en-US"/>
        </a:p>
      </dgm:t>
    </dgm:pt>
    <dgm:pt modelId="{37E32B88-DC89-433A-8C9A-D717D3F766A2}" type="sibTrans" cxnId="{6CE0B2F4-222E-45DB-B608-707A399FF716}">
      <dgm:prSet/>
      <dgm:spPr/>
      <dgm:t>
        <a:bodyPr/>
        <a:lstStyle/>
        <a:p>
          <a:endParaRPr lang="en-US"/>
        </a:p>
      </dgm:t>
    </dgm:pt>
    <dgm:pt modelId="{92C5978E-9CA3-4E20-BE0B-E95166D086A4}">
      <dgm:prSet/>
      <dgm:spPr/>
      <dgm:t>
        <a:bodyPr/>
        <a:lstStyle/>
        <a:p>
          <a:r>
            <a:rPr lang="en-US"/>
            <a:t>8. Aerobic Capacity</a:t>
          </a:r>
        </a:p>
      </dgm:t>
    </dgm:pt>
    <dgm:pt modelId="{91B01BCD-F622-49BD-A9AE-39DEB5976D46}" type="parTrans" cxnId="{62185208-5D28-4D13-8A8F-FF9FC8A71BDA}">
      <dgm:prSet/>
      <dgm:spPr/>
      <dgm:t>
        <a:bodyPr/>
        <a:lstStyle/>
        <a:p>
          <a:endParaRPr lang="en-US"/>
        </a:p>
      </dgm:t>
    </dgm:pt>
    <dgm:pt modelId="{6D21BB03-6C7E-4632-A2C1-9F515BE560F0}" type="sibTrans" cxnId="{62185208-5D28-4D13-8A8F-FF9FC8A71BDA}">
      <dgm:prSet/>
      <dgm:spPr/>
      <dgm:t>
        <a:bodyPr/>
        <a:lstStyle/>
        <a:p>
          <a:endParaRPr lang="en-US"/>
        </a:p>
      </dgm:t>
    </dgm:pt>
    <dgm:pt modelId="{1AFC511C-E011-418C-9448-4F9EFBD8CECF}">
      <dgm:prSet/>
      <dgm:spPr/>
      <dgm:t>
        <a:bodyPr/>
        <a:lstStyle/>
        <a:p>
          <a:r>
            <a:rPr lang="en-US"/>
            <a:t>9. Heart and Vascular System</a:t>
          </a:r>
        </a:p>
      </dgm:t>
    </dgm:pt>
    <dgm:pt modelId="{52E4545A-76EC-4A55-BDAD-8A81BE6F9105}" type="parTrans" cxnId="{52250C2D-2809-435B-9AEC-31F159FE9922}">
      <dgm:prSet/>
      <dgm:spPr/>
      <dgm:t>
        <a:bodyPr/>
        <a:lstStyle/>
        <a:p>
          <a:endParaRPr lang="en-US"/>
        </a:p>
      </dgm:t>
    </dgm:pt>
    <dgm:pt modelId="{C39756FF-FB7D-498D-86D7-9339B5D436EF}" type="sibTrans" cxnId="{52250C2D-2809-435B-9AEC-31F159FE9922}">
      <dgm:prSet/>
      <dgm:spPr/>
      <dgm:t>
        <a:bodyPr/>
        <a:lstStyle/>
        <a:p>
          <a:endParaRPr lang="en-US"/>
        </a:p>
      </dgm:t>
    </dgm:pt>
    <dgm:pt modelId="{3A9921A0-D589-4B99-B4A9-296F99E0F729}">
      <dgm:prSet/>
      <dgm:spPr/>
      <dgm:t>
        <a:bodyPr/>
        <a:lstStyle/>
        <a:p>
          <a:r>
            <a:rPr lang="en-US"/>
            <a:t>10. Abdominal Organs and Gastrointestinal System</a:t>
          </a:r>
        </a:p>
      </dgm:t>
    </dgm:pt>
    <dgm:pt modelId="{C11D31DB-36E4-40B8-9B7E-E1F2BA28D234}" type="parTrans" cxnId="{88747998-D9FC-4FC6-BF86-6B8E40EA564D}">
      <dgm:prSet/>
      <dgm:spPr/>
      <dgm:t>
        <a:bodyPr/>
        <a:lstStyle/>
        <a:p>
          <a:endParaRPr lang="en-US"/>
        </a:p>
      </dgm:t>
    </dgm:pt>
    <dgm:pt modelId="{623BF737-EC48-4BD4-BBCA-D0D2EE4A0200}" type="sibTrans" cxnId="{88747998-D9FC-4FC6-BF86-6B8E40EA564D}">
      <dgm:prSet/>
      <dgm:spPr/>
      <dgm:t>
        <a:bodyPr/>
        <a:lstStyle/>
        <a:p>
          <a:endParaRPr lang="en-US"/>
        </a:p>
      </dgm:t>
    </dgm:pt>
    <dgm:pt modelId="{648BBF3E-53A7-4651-9910-E032DCEB5F6F}">
      <dgm:prSet/>
      <dgm:spPr/>
      <dgm:t>
        <a:bodyPr/>
        <a:lstStyle/>
        <a:p>
          <a:r>
            <a:rPr lang="en-US"/>
            <a:t>11. Metabolic Syndrome</a:t>
          </a:r>
        </a:p>
      </dgm:t>
    </dgm:pt>
    <dgm:pt modelId="{8EBB45EC-2594-4B7D-B990-1870A51835E5}" type="parTrans" cxnId="{A54C0B4D-AEC1-4970-9B23-47B03CDEB80D}">
      <dgm:prSet/>
      <dgm:spPr/>
      <dgm:t>
        <a:bodyPr/>
        <a:lstStyle/>
        <a:p>
          <a:endParaRPr lang="en-US"/>
        </a:p>
      </dgm:t>
    </dgm:pt>
    <dgm:pt modelId="{DE184F1D-697C-4860-9A55-4955A59C788C}" type="sibTrans" cxnId="{A54C0B4D-AEC1-4970-9B23-47B03CDEB80D}">
      <dgm:prSet/>
      <dgm:spPr/>
      <dgm:t>
        <a:bodyPr/>
        <a:lstStyle/>
        <a:p>
          <a:endParaRPr lang="en-US"/>
        </a:p>
      </dgm:t>
    </dgm:pt>
    <dgm:pt modelId="{6A5F73B8-5853-497F-BFA3-2A9C477255E5}">
      <dgm:prSet/>
      <dgm:spPr/>
      <dgm:t>
        <a:bodyPr/>
        <a:lstStyle/>
        <a:p>
          <a:r>
            <a:rPr lang="en-US"/>
            <a:t>12. Reproductive System</a:t>
          </a:r>
        </a:p>
      </dgm:t>
    </dgm:pt>
    <dgm:pt modelId="{59C484BA-7FA3-4E9A-8A0F-8DFB3F0AFE34}" type="parTrans" cxnId="{5C23AFE5-06D4-4671-AD48-AD7D4BE7C41A}">
      <dgm:prSet/>
      <dgm:spPr/>
      <dgm:t>
        <a:bodyPr/>
        <a:lstStyle/>
        <a:p>
          <a:endParaRPr lang="en-US"/>
        </a:p>
      </dgm:t>
    </dgm:pt>
    <dgm:pt modelId="{217A6D96-8892-4BF6-9E57-540A9619B5A9}" type="sibTrans" cxnId="{5C23AFE5-06D4-4671-AD48-AD7D4BE7C41A}">
      <dgm:prSet/>
      <dgm:spPr/>
      <dgm:t>
        <a:bodyPr/>
        <a:lstStyle/>
        <a:p>
          <a:endParaRPr lang="en-US"/>
        </a:p>
      </dgm:t>
    </dgm:pt>
    <dgm:pt modelId="{BE3E4E77-B089-4C80-B2DA-4C602DDCD944}">
      <dgm:prSet/>
      <dgm:spPr/>
      <dgm:t>
        <a:bodyPr/>
        <a:lstStyle/>
        <a:p>
          <a:r>
            <a:rPr lang="en-US"/>
            <a:t>13. Urinary System</a:t>
          </a:r>
        </a:p>
      </dgm:t>
    </dgm:pt>
    <dgm:pt modelId="{BFCBAC2D-6609-4815-834E-233A0B952E0B}" type="parTrans" cxnId="{FB76A638-12C5-492F-B5C5-80EAB8C88AF1}">
      <dgm:prSet/>
      <dgm:spPr/>
      <dgm:t>
        <a:bodyPr/>
        <a:lstStyle/>
        <a:p>
          <a:endParaRPr lang="en-US"/>
        </a:p>
      </dgm:t>
    </dgm:pt>
    <dgm:pt modelId="{25CEB2F8-650F-4551-A3B4-8F11670870A7}" type="sibTrans" cxnId="{FB76A638-12C5-492F-B5C5-80EAB8C88AF1}">
      <dgm:prSet/>
      <dgm:spPr/>
      <dgm:t>
        <a:bodyPr/>
        <a:lstStyle/>
        <a:p>
          <a:endParaRPr lang="en-US"/>
        </a:p>
      </dgm:t>
    </dgm:pt>
    <dgm:pt modelId="{EF46A4BC-DA65-43A4-B8FC-36DE1209F4D3}">
      <dgm:prSet/>
      <dgm:spPr/>
      <dgm:t>
        <a:bodyPr/>
        <a:lstStyle/>
        <a:p>
          <a:r>
            <a:rPr lang="en-US"/>
            <a:t>14. Spine and Axial Skeleton Extremities</a:t>
          </a:r>
        </a:p>
      </dgm:t>
    </dgm:pt>
    <dgm:pt modelId="{F372EF1F-9F93-487A-94CE-5A74019CD44D}" type="parTrans" cxnId="{8CBEE83B-DC7C-4588-B95D-623A41DE3890}">
      <dgm:prSet/>
      <dgm:spPr/>
      <dgm:t>
        <a:bodyPr/>
        <a:lstStyle/>
        <a:p>
          <a:endParaRPr lang="en-US"/>
        </a:p>
      </dgm:t>
    </dgm:pt>
    <dgm:pt modelId="{0545F4E7-1CCE-464A-8463-D7A977B782EB}" type="sibTrans" cxnId="{8CBEE83B-DC7C-4588-B95D-623A41DE3890}">
      <dgm:prSet/>
      <dgm:spPr/>
      <dgm:t>
        <a:bodyPr/>
        <a:lstStyle/>
        <a:p>
          <a:endParaRPr lang="en-US"/>
        </a:p>
      </dgm:t>
    </dgm:pt>
    <dgm:pt modelId="{82A97163-ABD1-4D0B-ADC5-EBB65BF69722}">
      <dgm:prSet/>
      <dgm:spPr/>
      <dgm:t>
        <a:bodyPr/>
        <a:lstStyle/>
        <a:p>
          <a:r>
            <a:rPr lang="en-US"/>
            <a:t>15. Neurological Disorders</a:t>
          </a:r>
        </a:p>
      </dgm:t>
    </dgm:pt>
    <dgm:pt modelId="{81C5BF29-CD8D-4CAE-8E77-1A5D83A5D474}" type="parTrans" cxnId="{2FBC532D-20BE-4C6C-8843-5D47AAEE6721}">
      <dgm:prSet/>
      <dgm:spPr/>
      <dgm:t>
        <a:bodyPr/>
        <a:lstStyle/>
        <a:p>
          <a:endParaRPr lang="en-US"/>
        </a:p>
      </dgm:t>
    </dgm:pt>
    <dgm:pt modelId="{E29516A3-D34D-4E6B-8321-0A18DF8AE66B}" type="sibTrans" cxnId="{2FBC532D-20BE-4C6C-8843-5D47AAEE6721}">
      <dgm:prSet/>
      <dgm:spPr/>
      <dgm:t>
        <a:bodyPr/>
        <a:lstStyle/>
        <a:p>
          <a:endParaRPr lang="en-US"/>
        </a:p>
      </dgm:t>
    </dgm:pt>
    <dgm:pt modelId="{C58E2442-F3B6-40BB-8B0E-6F3CC3509BA5}">
      <dgm:prSet/>
      <dgm:spPr/>
      <dgm:t>
        <a:bodyPr/>
        <a:lstStyle/>
        <a:p>
          <a:r>
            <a:rPr lang="en-US"/>
            <a:t>16. Skin</a:t>
          </a:r>
        </a:p>
      </dgm:t>
    </dgm:pt>
    <dgm:pt modelId="{8D8AC788-CEF3-4795-BC2D-3392FE232283}" type="parTrans" cxnId="{8609DA69-DFCD-496B-B698-606D780D0303}">
      <dgm:prSet/>
      <dgm:spPr/>
      <dgm:t>
        <a:bodyPr/>
        <a:lstStyle/>
        <a:p>
          <a:endParaRPr lang="en-US"/>
        </a:p>
      </dgm:t>
    </dgm:pt>
    <dgm:pt modelId="{1AA49757-F158-435C-B223-818D8F052DF2}" type="sibTrans" cxnId="{8609DA69-DFCD-496B-B698-606D780D0303}">
      <dgm:prSet/>
      <dgm:spPr/>
      <dgm:t>
        <a:bodyPr/>
        <a:lstStyle/>
        <a:p>
          <a:endParaRPr lang="en-US"/>
        </a:p>
      </dgm:t>
    </dgm:pt>
    <dgm:pt modelId="{69A7BA80-9B40-4488-8007-E39BE5A06C04}">
      <dgm:prSet/>
      <dgm:spPr/>
      <dgm:t>
        <a:bodyPr/>
        <a:lstStyle/>
        <a:p>
          <a:r>
            <a:rPr lang="en-US"/>
            <a:t>17. Blood and Blood-Forming Organs</a:t>
          </a:r>
        </a:p>
      </dgm:t>
    </dgm:pt>
    <dgm:pt modelId="{F9855DEC-5759-445B-98E4-BD2DB4799277}" type="parTrans" cxnId="{34136AD0-E640-4107-8264-324A8E9A1EDF}">
      <dgm:prSet/>
      <dgm:spPr/>
      <dgm:t>
        <a:bodyPr/>
        <a:lstStyle/>
        <a:p>
          <a:endParaRPr lang="en-US"/>
        </a:p>
      </dgm:t>
    </dgm:pt>
    <dgm:pt modelId="{9CFD4D09-D864-41B5-877B-9BFFF8C73C3F}" type="sibTrans" cxnId="{34136AD0-E640-4107-8264-324A8E9A1EDF}">
      <dgm:prSet/>
      <dgm:spPr/>
      <dgm:t>
        <a:bodyPr/>
        <a:lstStyle/>
        <a:p>
          <a:endParaRPr lang="en-US"/>
        </a:p>
      </dgm:t>
    </dgm:pt>
    <dgm:pt modelId="{DBB05059-D6FF-4D83-B9B2-5DA1265F078B}">
      <dgm:prSet/>
      <dgm:spPr/>
      <dgm:t>
        <a:bodyPr/>
        <a:lstStyle/>
        <a:p>
          <a:r>
            <a:rPr lang="en-US"/>
            <a:t>18. Endocrine Metabolic Disorders</a:t>
          </a:r>
        </a:p>
      </dgm:t>
    </dgm:pt>
    <dgm:pt modelId="{83F86D73-21AE-4040-95F6-6B8A3FC4936D}" type="parTrans" cxnId="{A27DD407-2159-45CC-99B5-B5E0849E7882}">
      <dgm:prSet/>
      <dgm:spPr/>
      <dgm:t>
        <a:bodyPr/>
        <a:lstStyle/>
        <a:p>
          <a:endParaRPr lang="en-US"/>
        </a:p>
      </dgm:t>
    </dgm:pt>
    <dgm:pt modelId="{98891754-8404-4A84-AA95-BB156CA7E314}" type="sibTrans" cxnId="{A27DD407-2159-45CC-99B5-B5E0849E7882}">
      <dgm:prSet/>
      <dgm:spPr/>
      <dgm:t>
        <a:bodyPr/>
        <a:lstStyle/>
        <a:p>
          <a:endParaRPr lang="en-US"/>
        </a:p>
      </dgm:t>
    </dgm:pt>
    <dgm:pt modelId="{C2DCA418-A039-4176-86E4-D509068A477D}">
      <dgm:prSet/>
      <dgm:spPr/>
      <dgm:t>
        <a:bodyPr/>
        <a:lstStyle/>
        <a:p>
          <a:r>
            <a:rPr lang="en-US"/>
            <a:t>19. Systemic Diseases and Miscellaneous Conditions</a:t>
          </a:r>
        </a:p>
      </dgm:t>
    </dgm:pt>
    <dgm:pt modelId="{BB745570-302F-4C19-A8AF-BF0D5595972D}" type="parTrans" cxnId="{93976374-B154-449D-8BB3-9BF570CD5393}">
      <dgm:prSet/>
      <dgm:spPr/>
      <dgm:t>
        <a:bodyPr/>
        <a:lstStyle/>
        <a:p>
          <a:endParaRPr lang="en-US"/>
        </a:p>
      </dgm:t>
    </dgm:pt>
    <dgm:pt modelId="{76CF75A1-59A7-4033-8343-20219F9FEA78}" type="sibTrans" cxnId="{93976374-B154-449D-8BB3-9BF570CD5393}">
      <dgm:prSet/>
      <dgm:spPr/>
      <dgm:t>
        <a:bodyPr/>
        <a:lstStyle/>
        <a:p>
          <a:endParaRPr lang="en-US"/>
        </a:p>
      </dgm:t>
    </dgm:pt>
    <dgm:pt modelId="{963A8326-7C2D-4E3C-9296-4AA8DF5E4B5F}">
      <dgm:prSet/>
      <dgm:spPr/>
      <dgm:t>
        <a:bodyPr/>
        <a:lstStyle/>
        <a:p>
          <a:r>
            <a:rPr lang="en-US"/>
            <a:t>20. Tumors and Malignant Diseases</a:t>
          </a:r>
        </a:p>
      </dgm:t>
    </dgm:pt>
    <dgm:pt modelId="{DA26C722-A871-4272-BEB5-2332B7EBCFCA}" type="parTrans" cxnId="{6989F3AD-E579-42A3-B27C-58D5EEC79DDA}">
      <dgm:prSet/>
      <dgm:spPr/>
      <dgm:t>
        <a:bodyPr/>
        <a:lstStyle/>
        <a:p>
          <a:endParaRPr lang="en-US"/>
        </a:p>
      </dgm:t>
    </dgm:pt>
    <dgm:pt modelId="{6E099E08-A905-4770-89C6-E432A7D66806}" type="sibTrans" cxnId="{6989F3AD-E579-42A3-B27C-58D5EEC79DDA}">
      <dgm:prSet/>
      <dgm:spPr/>
      <dgm:t>
        <a:bodyPr/>
        <a:lstStyle/>
        <a:p>
          <a:endParaRPr lang="en-US"/>
        </a:p>
      </dgm:t>
    </dgm:pt>
    <dgm:pt modelId="{5D70F03C-4C34-49C1-85AD-8146C62A49D2}">
      <dgm:prSet/>
      <dgm:spPr/>
      <dgm:t>
        <a:bodyPr/>
        <a:lstStyle/>
        <a:p>
          <a:r>
            <a:rPr lang="en-US"/>
            <a:t>21. Psychiatric Conditions</a:t>
          </a:r>
        </a:p>
      </dgm:t>
    </dgm:pt>
    <dgm:pt modelId="{4F8A66FA-60C7-46B0-9DAE-E672D29AD33C}" type="parTrans" cxnId="{8CF12E76-6D07-4929-99EA-4F5F59C5DBFC}">
      <dgm:prSet/>
      <dgm:spPr/>
      <dgm:t>
        <a:bodyPr/>
        <a:lstStyle/>
        <a:p>
          <a:endParaRPr lang="en-US"/>
        </a:p>
      </dgm:t>
    </dgm:pt>
    <dgm:pt modelId="{DFDAF37C-C234-4A7D-9DA2-BB5F586112CE}" type="sibTrans" cxnId="{8CF12E76-6D07-4929-99EA-4F5F59C5DBFC}">
      <dgm:prSet/>
      <dgm:spPr/>
      <dgm:t>
        <a:bodyPr/>
        <a:lstStyle/>
        <a:p>
          <a:endParaRPr lang="en-US"/>
        </a:p>
      </dgm:t>
    </dgm:pt>
    <dgm:pt modelId="{E288F09F-401D-4BEA-A0A9-2EED00F48FA4}">
      <dgm:prSet/>
      <dgm:spPr/>
      <dgm:t>
        <a:bodyPr/>
        <a:lstStyle/>
        <a:p>
          <a:r>
            <a:rPr lang="en-US"/>
            <a:t>22. Chemicals, Drugs, and Medication</a:t>
          </a:r>
        </a:p>
      </dgm:t>
    </dgm:pt>
    <dgm:pt modelId="{380B77C1-0CFE-428B-84D1-57D287BA7059}" type="parTrans" cxnId="{3083EA3E-FE73-4749-B692-B8DABE331BA0}">
      <dgm:prSet/>
      <dgm:spPr/>
      <dgm:t>
        <a:bodyPr/>
        <a:lstStyle/>
        <a:p>
          <a:endParaRPr lang="en-US"/>
        </a:p>
      </dgm:t>
    </dgm:pt>
    <dgm:pt modelId="{C0BA648D-BDF7-4741-9BE4-BA240F4FF369}" type="sibTrans" cxnId="{3083EA3E-FE73-4749-B692-B8DABE331BA0}">
      <dgm:prSet/>
      <dgm:spPr/>
      <dgm:t>
        <a:bodyPr/>
        <a:lstStyle/>
        <a:p>
          <a:endParaRPr lang="en-US"/>
        </a:p>
      </dgm:t>
    </dgm:pt>
    <dgm:pt modelId="{181DD181-2071-AA40-B62F-CFABDBC55883}" type="pres">
      <dgm:prSet presAssocID="{DA5B1206-1835-4431-8A61-C0583FAD7A91}" presName="diagram" presStyleCnt="0">
        <dgm:presLayoutVars>
          <dgm:dir/>
          <dgm:resizeHandles val="exact"/>
        </dgm:presLayoutVars>
      </dgm:prSet>
      <dgm:spPr/>
    </dgm:pt>
    <dgm:pt modelId="{23023CC2-1A26-AF40-B27B-BC126C9DDF49}" type="pres">
      <dgm:prSet presAssocID="{8BD3A490-145A-4852-A13B-E04A758253A6}" presName="node" presStyleLbl="node1" presStyleIdx="0" presStyleCnt="22">
        <dgm:presLayoutVars>
          <dgm:bulletEnabled val="1"/>
        </dgm:presLayoutVars>
      </dgm:prSet>
      <dgm:spPr/>
    </dgm:pt>
    <dgm:pt modelId="{9F8E998D-F21B-794B-9986-05590C68BDA3}" type="pres">
      <dgm:prSet presAssocID="{CA059957-528E-40F9-9F5C-555F08FF2A97}" presName="sibTrans" presStyleCnt="0"/>
      <dgm:spPr/>
    </dgm:pt>
    <dgm:pt modelId="{4FED319E-66ED-0348-BEDD-D2DD11A76531}" type="pres">
      <dgm:prSet presAssocID="{A0ED40AA-01DE-4BC7-A24D-410CEBD8C567}" presName="node" presStyleLbl="node1" presStyleIdx="1" presStyleCnt="22">
        <dgm:presLayoutVars>
          <dgm:bulletEnabled val="1"/>
        </dgm:presLayoutVars>
      </dgm:prSet>
      <dgm:spPr/>
    </dgm:pt>
    <dgm:pt modelId="{B9FBE246-DFD5-7D44-ACF6-3E74C9FF5433}" type="pres">
      <dgm:prSet presAssocID="{1F4B993A-8D9B-4939-8B8B-67AABBBA06DA}" presName="sibTrans" presStyleCnt="0"/>
      <dgm:spPr/>
    </dgm:pt>
    <dgm:pt modelId="{D8F5D9B9-7725-EE49-932C-3F3AC47C57F7}" type="pres">
      <dgm:prSet presAssocID="{CF706502-C1B1-43A2-BB2E-085E7C33A80B}" presName="node" presStyleLbl="node1" presStyleIdx="2" presStyleCnt="22">
        <dgm:presLayoutVars>
          <dgm:bulletEnabled val="1"/>
        </dgm:presLayoutVars>
      </dgm:prSet>
      <dgm:spPr/>
    </dgm:pt>
    <dgm:pt modelId="{1882C7EE-E113-6640-88C4-7B992BFD7C4A}" type="pres">
      <dgm:prSet presAssocID="{CCB71453-EB66-4FF4-95A6-30C06319A0DE}" presName="sibTrans" presStyleCnt="0"/>
      <dgm:spPr/>
    </dgm:pt>
    <dgm:pt modelId="{EF53995D-6D29-1F4E-8535-432A398AE22D}" type="pres">
      <dgm:prSet presAssocID="{0A1DA34C-8C1C-4625-9287-DED81B57A8AA}" presName="node" presStyleLbl="node1" presStyleIdx="3" presStyleCnt="22">
        <dgm:presLayoutVars>
          <dgm:bulletEnabled val="1"/>
        </dgm:presLayoutVars>
      </dgm:prSet>
      <dgm:spPr/>
    </dgm:pt>
    <dgm:pt modelId="{B9927D5C-E41E-4046-B046-733F333C129B}" type="pres">
      <dgm:prSet presAssocID="{1B2CAFCC-B9A6-42A0-96A3-44C5B12DCC4E}" presName="sibTrans" presStyleCnt="0"/>
      <dgm:spPr/>
    </dgm:pt>
    <dgm:pt modelId="{104749C2-09ED-3B44-BB1F-484228D0B568}" type="pres">
      <dgm:prSet presAssocID="{2DF42FDF-3519-45D3-9C30-B4C459D37C25}" presName="node" presStyleLbl="node1" presStyleIdx="4" presStyleCnt="22">
        <dgm:presLayoutVars>
          <dgm:bulletEnabled val="1"/>
        </dgm:presLayoutVars>
      </dgm:prSet>
      <dgm:spPr/>
    </dgm:pt>
    <dgm:pt modelId="{4328FE37-957E-0A44-85A1-21038EAC6964}" type="pres">
      <dgm:prSet presAssocID="{FFB89757-918F-43F1-93D3-6FFD4B8AC8D2}" presName="sibTrans" presStyleCnt="0"/>
      <dgm:spPr/>
    </dgm:pt>
    <dgm:pt modelId="{C3E36FAB-CE94-CA40-AA60-D48B8185721B}" type="pres">
      <dgm:prSet presAssocID="{61332D4E-DA81-4DE9-B349-512FD178EE7B}" presName="node" presStyleLbl="node1" presStyleIdx="5" presStyleCnt="22">
        <dgm:presLayoutVars>
          <dgm:bulletEnabled val="1"/>
        </dgm:presLayoutVars>
      </dgm:prSet>
      <dgm:spPr/>
    </dgm:pt>
    <dgm:pt modelId="{D079C0FB-E0CD-3B47-96FD-6A52889C3456}" type="pres">
      <dgm:prSet presAssocID="{61DE558A-2A8C-4AE8-9B44-2AA2BA013337}" presName="sibTrans" presStyleCnt="0"/>
      <dgm:spPr/>
    </dgm:pt>
    <dgm:pt modelId="{ECADFDA7-6C0B-6045-9803-34711D904596}" type="pres">
      <dgm:prSet presAssocID="{6FCDDECB-0F05-4FF2-ACC5-BE2E9AA4CDF5}" presName="node" presStyleLbl="node1" presStyleIdx="6" presStyleCnt="22">
        <dgm:presLayoutVars>
          <dgm:bulletEnabled val="1"/>
        </dgm:presLayoutVars>
      </dgm:prSet>
      <dgm:spPr/>
    </dgm:pt>
    <dgm:pt modelId="{068CAB36-556F-3943-86A4-90E6E84FF290}" type="pres">
      <dgm:prSet presAssocID="{37E32B88-DC89-433A-8C9A-D717D3F766A2}" presName="sibTrans" presStyleCnt="0"/>
      <dgm:spPr/>
    </dgm:pt>
    <dgm:pt modelId="{EF26456D-1F07-DB4E-8D02-6FEE4998F1E7}" type="pres">
      <dgm:prSet presAssocID="{92C5978E-9CA3-4E20-BE0B-E95166D086A4}" presName="node" presStyleLbl="node1" presStyleIdx="7" presStyleCnt="22">
        <dgm:presLayoutVars>
          <dgm:bulletEnabled val="1"/>
        </dgm:presLayoutVars>
      </dgm:prSet>
      <dgm:spPr/>
    </dgm:pt>
    <dgm:pt modelId="{7BE82656-7ACC-5A49-A148-3183B227B84E}" type="pres">
      <dgm:prSet presAssocID="{6D21BB03-6C7E-4632-A2C1-9F515BE560F0}" presName="sibTrans" presStyleCnt="0"/>
      <dgm:spPr/>
    </dgm:pt>
    <dgm:pt modelId="{64E4BB36-49C9-A44C-88A1-54F3AF2033EB}" type="pres">
      <dgm:prSet presAssocID="{1AFC511C-E011-418C-9448-4F9EFBD8CECF}" presName="node" presStyleLbl="node1" presStyleIdx="8" presStyleCnt="22">
        <dgm:presLayoutVars>
          <dgm:bulletEnabled val="1"/>
        </dgm:presLayoutVars>
      </dgm:prSet>
      <dgm:spPr/>
    </dgm:pt>
    <dgm:pt modelId="{7744D6FA-D0A0-F54A-A6A2-EB10A152F8C7}" type="pres">
      <dgm:prSet presAssocID="{C39756FF-FB7D-498D-86D7-9339B5D436EF}" presName="sibTrans" presStyleCnt="0"/>
      <dgm:spPr/>
    </dgm:pt>
    <dgm:pt modelId="{2C7760EC-D127-1841-A466-F59BAA8E81FA}" type="pres">
      <dgm:prSet presAssocID="{3A9921A0-D589-4B99-B4A9-296F99E0F729}" presName="node" presStyleLbl="node1" presStyleIdx="9" presStyleCnt="22">
        <dgm:presLayoutVars>
          <dgm:bulletEnabled val="1"/>
        </dgm:presLayoutVars>
      </dgm:prSet>
      <dgm:spPr/>
    </dgm:pt>
    <dgm:pt modelId="{2C491556-6D9D-FF41-A71F-346FC87E7F05}" type="pres">
      <dgm:prSet presAssocID="{623BF737-EC48-4BD4-BBCA-D0D2EE4A0200}" presName="sibTrans" presStyleCnt="0"/>
      <dgm:spPr/>
    </dgm:pt>
    <dgm:pt modelId="{7DE6A2B2-D118-5C4F-8CA6-A6070AEA6E19}" type="pres">
      <dgm:prSet presAssocID="{648BBF3E-53A7-4651-9910-E032DCEB5F6F}" presName="node" presStyleLbl="node1" presStyleIdx="10" presStyleCnt="22">
        <dgm:presLayoutVars>
          <dgm:bulletEnabled val="1"/>
        </dgm:presLayoutVars>
      </dgm:prSet>
      <dgm:spPr/>
    </dgm:pt>
    <dgm:pt modelId="{AC5981C7-1839-D94B-B62E-9B1DC92E3712}" type="pres">
      <dgm:prSet presAssocID="{DE184F1D-697C-4860-9A55-4955A59C788C}" presName="sibTrans" presStyleCnt="0"/>
      <dgm:spPr/>
    </dgm:pt>
    <dgm:pt modelId="{59E87151-B575-6543-860E-5F64B5F03671}" type="pres">
      <dgm:prSet presAssocID="{6A5F73B8-5853-497F-BFA3-2A9C477255E5}" presName="node" presStyleLbl="node1" presStyleIdx="11" presStyleCnt="22">
        <dgm:presLayoutVars>
          <dgm:bulletEnabled val="1"/>
        </dgm:presLayoutVars>
      </dgm:prSet>
      <dgm:spPr/>
    </dgm:pt>
    <dgm:pt modelId="{78F2842F-E84A-3E4A-B1E2-43C086BC54E5}" type="pres">
      <dgm:prSet presAssocID="{217A6D96-8892-4BF6-9E57-540A9619B5A9}" presName="sibTrans" presStyleCnt="0"/>
      <dgm:spPr/>
    </dgm:pt>
    <dgm:pt modelId="{6001D8EC-09B5-214C-83C9-F8E0D7ECA422}" type="pres">
      <dgm:prSet presAssocID="{BE3E4E77-B089-4C80-B2DA-4C602DDCD944}" presName="node" presStyleLbl="node1" presStyleIdx="12" presStyleCnt="22">
        <dgm:presLayoutVars>
          <dgm:bulletEnabled val="1"/>
        </dgm:presLayoutVars>
      </dgm:prSet>
      <dgm:spPr/>
    </dgm:pt>
    <dgm:pt modelId="{67990212-0745-6B49-82CD-A111B61F9393}" type="pres">
      <dgm:prSet presAssocID="{25CEB2F8-650F-4551-A3B4-8F11670870A7}" presName="sibTrans" presStyleCnt="0"/>
      <dgm:spPr/>
    </dgm:pt>
    <dgm:pt modelId="{994184B4-6FE7-1543-B5F9-CA599B290E37}" type="pres">
      <dgm:prSet presAssocID="{EF46A4BC-DA65-43A4-B8FC-36DE1209F4D3}" presName="node" presStyleLbl="node1" presStyleIdx="13" presStyleCnt="22">
        <dgm:presLayoutVars>
          <dgm:bulletEnabled val="1"/>
        </dgm:presLayoutVars>
      </dgm:prSet>
      <dgm:spPr/>
    </dgm:pt>
    <dgm:pt modelId="{D629A864-0DD3-0E43-8F0A-54179BA79A28}" type="pres">
      <dgm:prSet presAssocID="{0545F4E7-1CCE-464A-8463-D7A977B782EB}" presName="sibTrans" presStyleCnt="0"/>
      <dgm:spPr/>
    </dgm:pt>
    <dgm:pt modelId="{D056A45B-907E-F746-804B-CDF8A5C2DED5}" type="pres">
      <dgm:prSet presAssocID="{82A97163-ABD1-4D0B-ADC5-EBB65BF69722}" presName="node" presStyleLbl="node1" presStyleIdx="14" presStyleCnt="22">
        <dgm:presLayoutVars>
          <dgm:bulletEnabled val="1"/>
        </dgm:presLayoutVars>
      </dgm:prSet>
      <dgm:spPr/>
    </dgm:pt>
    <dgm:pt modelId="{1B0648A5-9F65-4D4F-92A8-BF129317E169}" type="pres">
      <dgm:prSet presAssocID="{E29516A3-D34D-4E6B-8321-0A18DF8AE66B}" presName="sibTrans" presStyleCnt="0"/>
      <dgm:spPr/>
    </dgm:pt>
    <dgm:pt modelId="{FBDD04CD-B6AE-6943-A154-E7AF4B710A05}" type="pres">
      <dgm:prSet presAssocID="{C58E2442-F3B6-40BB-8B0E-6F3CC3509BA5}" presName="node" presStyleLbl="node1" presStyleIdx="15" presStyleCnt="22">
        <dgm:presLayoutVars>
          <dgm:bulletEnabled val="1"/>
        </dgm:presLayoutVars>
      </dgm:prSet>
      <dgm:spPr/>
    </dgm:pt>
    <dgm:pt modelId="{A0069147-1E6F-D04F-90A6-CE05D7F46DDB}" type="pres">
      <dgm:prSet presAssocID="{1AA49757-F158-435C-B223-818D8F052DF2}" presName="sibTrans" presStyleCnt="0"/>
      <dgm:spPr/>
    </dgm:pt>
    <dgm:pt modelId="{AAAF559F-E346-874B-AFE5-CD55499E2546}" type="pres">
      <dgm:prSet presAssocID="{69A7BA80-9B40-4488-8007-E39BE5A06C04}" presName="node" presStyleLbl="node1" presStyleIdx="16" presStyleCnt="22">
        <dgm:presLayoutVars>
          <dgm:bulletEnabled val="1"/>
        </dgm:presLayoutVars>
      </dgm:prSet>
      <dgm:spPr/>
    </dgm:pt>
    <dgm:pt modelId="{7D0A907C-909F-544D-9727-D35CD21AAB2B}" type="pres">
      <dgm:prSet presAssocID="{9CFD4D09-D864-41B5-877B-9BFFF8C73C3F}" presName="sibTrans" presStyleCnt="0"/>
      <dgm:spPr/>
    </dgm:pt>
    <dgm:pt modelId="{00D9C1B4-CC41-DA4C-930E-8AB844C888C4}" type="pres">
      <dgm:prSet presAssocID="{DBB05059-D6FF-4D83-B9B2-5DA1265F078B}" presName="node" presStyleLbl="node1" presStyleIdx="17" presStyleCnt="22">
        <dgm:presLayoutVars>
          <dgm:bulletEnabled val="1"/>
        </dgm:presLayoutVars>
      </dgm:prSet>
      <dgm:spPr/>
    </dgm:pt>
    <dgm:pt modelId="{78E13860-0DC4-F144-9804-01A54F356A9D}" type="pres">
      <dgm:prSet presAssocID="{98891754-8404-4A84-AA95-BB156CA7E314}" presName="sibTrans" presStyleCnt="0"/>
      <dgm:spPr/>
    </dgm:pt>
    <dgm:pt modelId="{A5C81E9F-1369-B74A-9021-4336537DDB27}" type="pres">
      <dgm:prSet presAssocID="{C2DCA418-A039-4176-86E4-D509068A477D}" presName="node" presStyleLbl="node1" presStyleIdx="18" presStyleCnt="22">
        <dgm:presLayoutVars>
          <dgm:bulletEnabled val="1"/>
        </dgm:presLayoutVars>
      </dgm:prSet>
      <dgm:spPr/>
    </dgm:pt>
    <dgm:pt modelId="{3FD2C2FC-7A3E-E649-828F-130182383530}" type="pres">
      <dgm:prSet presAssocID="{76CF75A1-59A7-4033-8343-20219F9FEA78}" presName="sibTrans" presStyleCnt="0"/>
      <dgm:spPr/>
    </dgm:pt>
    <dgm:pt modelId="{399976F8-BDB6-404B-9D8E-A248CEA36702}" type="pres">
      <dgm:prSet presAssocID="{963A8326-7C2D-4E3C-9296-4AA8DF5E4B5F}" presName="node" presStyleLbl="node1" presStyleIdx="19" presStyleCnt="22">
        <dgm:presLayoutVars>
          <dgm:bulletEnabled val="1"/>
        </dgm:presLayoutVars>
      </dgm:prSet>
      <dgm:spPr/>
    </dgm:pt>
    <dgm:pt modelId="{C727B272-BD90-BD41-B6A0-AA1603FCAE33}" type="pres">
      <dgm:prSet presAssocID="{6E099E08-A905-4770-89C6-E432A7D66806}" presName="sibTrans" presStyleCnt="0"/>
      <dgm:spPr/>
    </dgm:pt>
    <dgm:pt modelId="{A50C3FE9-8333-7546-96A5-785671E88DAC}" type="pres">
      <dgm:prSet presAssocID="{5D70F03C-4C34-49C1-85AD-8146C62A49D2}" presName="node" presStyleLbl="node1" presStyleIdx="20" presStyleCnt="22">
        <dgm:presLayoutVars>
          <dgm:bulletEnabled val="1"/>
        </dgm:presLayoutVars>
      </dgm:prSet>
      <dgm:spPr/>
    </dgm:pt>
    <dgm:pt modelId="{C4AE3AC8-97AE-B14C-ABF8-37F61DE242CE}" type="pres">
      <dgm:prSet presAssocID="{DFDAF37C-C234-4A7D-9DA2-BB5F586112CE}" presName="sibTrans" presStyleCnt="0"/>
      <dgm:spPr/>
    </dgm:pt>
    <dgm:pt modelId="{91FE789F-63A3-DD4D-B02F-BBD6D2D8F65F}" type="pres">
      <dgm:prSet presAssocID="{E288F09F-401D-4BEA-A0A9-2EED00F48FA4}" presName="node" presStyleLbl="node1" presStyleIdx="21" presStyleCnt="22">
        <dgm:presLayoutVars>
          <dgm:bulletEnabled val="1"/>
        </dgm:presLayoutVars>
      </dgm:prSet>
      <dgm:spPr/>
    </dgm:pt>
  </dgm:ptLst>
  <dgm:cxnLst>
    <dgm:cxn modelId="{68423B07-9ECD-664D-9830-D63DB6F8FA86}" type="presOf" srcId="{EF46A4BC-DA65-43A4-B8FC-36DE1209F4D3}" destId="{994184B4-6FE7-1543-B5F9-CA599B290E37}" srcOrd="0" destOrd="0" presId="urn:microsoft.com/office/officeart/2005/8/layout/default"/>
    <dgm:cxn modelId="{A27DD407-2159-45CC-99B5-B5E0849E7882}" srcId="{DA5B1206-1835-4431-8A61-C0583FAD7A91}" destId="{DBB05059-D6FF-4D83-B9B2-5DA1265F078B}" srcOrd="17" destOrd="0" parTransId="{83F86D73-21AE-4040-95F6-6B8A3FC4936D}" sibTransId="{98891754-8404-4A84-AA95-BB156CA7E314}"/>
    <dgm:cxn modelId="{62185208-5D28-4D13-8A8F-FF9FC8A71BDA}" srcId="{DA5B1206-1835-4431-8A61-C0583FAD7A91}" destId="{92C5978E-9CA3-4E20-BE0B-E95166D086A4}" srcOrd="7" destOrd="0" parTransId="{91B01BCD-F622-49BD-A9AE-39DEB5976D46}" sibTransId="{6D21BB03-6C7E-4632-A2C1-9F515BE560F0}"/>
    <dgm:cxn modelId="{46673828-35B6-2E4B-B8D3-53668B067BAD}" type="presOf" srcId="{0A1DA34C-8C1C-4625-9287-DED81B57A8AA}" destId="{EF53995D-6D29-1F4E-8535-432A398AE22D}" srcOrd="0" destOrd="0" presId="urn:microsoft.com/office/officeart/2005/8/layout/default"/>
    <dgm:cxn modelId="{52250C2D-2809-435B-9AEC-31F159FE9922}" srcId="{DA5B1206-1835-4431-8A61-C0583FAD7A91}" destId="{1AFC511C-E011-418C-9448-4F9EFBD8CECF}" srcOrd="8" destOrd="0" parTransId="{52E4545A-76EC-4A55-BDAD-8A81BE6F9105}" sibTransId="{C39756FF-FB7D-498D-86D7-9339B5D436EF}"/>
    <dgm:cxn modelId="{2FBC532D-20BE-4C6C-8843-5D47AAEE6721}" srcId="{DA5B1206-1835-4431-8A61-C0583FAD7A91}" destId="{82A97163-ABD1-4D0B-ADC5-EBB65BF69722}" srcOrd="14" destOrd="0" parTransId="{81C5BF29-CD8D-4CAE-8E77-1A5D83A5D474}" sibTransId="{E29516A3-D34D-4E6B-8321-0A18DF8AE66B}"/>
    <dgm:cxn modelId="{FB76A638-12C5-492F-B5C5-80EAB8C88AF1}" srcId="{DA5B1206-1835-4431-8A61-C0583FAD7A91}" destId="{BE3E4E77-B089-4C80-B2DA-4C602DDCD944}" srcOrd="12" destOrd="0" parTransId="{BFCBAC2D-6609-4815-834E-233A0B952E0B}" sibTransId="{25CEB2F8-650F-4551-A3B4-8F11670870A7}"/>
    <dgm:cxn modelId="{8CBEE83B-DC7C-4588-B95D-623A41DE3890}" srcId="{DA5B1206-1835-4431-8A61-C0583FAD7A91}" destId="{EF46A4BC-DA65-43A4-B8FC-36DE1209F4D3}" srcOrd="13" destOrd="0" parTransId="{F372EF1F-9F93-487A-94CE-5A74019CD44D}" sibTransId="{0545F4E7-1CCE-464A-8463-D7A977B782EB}"/>
    <dgm:cxn modelId="{3083EA3E-FE73-4749-B692-B8DABE331BA0}" srcId="{DA5B1206-1835-4431-8A61-C0583FAD7A91}" destId="{E288F09F-401D-4BEA-A0A9-2EED00F48FA4}" srcOrd="21" destOrd="0" parTransId="{380B77C1-0CFE-428B-84D1-57D287BA7059}" sibTransId="{C0BA648D-BDF7-4741-9BE4-BA240F4FF369}"/>
    <dgm:cxn modelId="{6B1FE55C-7135-154D-8E29-94CCFBB9B9E6}" type="presOf" srcId="{A0ED40AA-01DE-4BC7-A24D-410CEBD8C567}" destId="{4FED319E-66ED-0348-BEDD-D2DD11A76531}" srcOrd="0" destOrd="0" presId="urn:microsoft.com/office/officeart/2005/8/layout/default"/>
    <dgm:cxn modelId="{5CEAC064-5282-40BB-A658-FCECF8F56952}" srcId="{DA5B1206-1835-4431-8A61-C0583FAD7A91}" destId="{61332D4E-DA81-4DE9-B349-512FD178EE7B}" srcOrd="5" destOrd="0" parTransId="{52BD39C8-4169-44A6-8946-B79B57CE1F4F}" sibTransId="{61DE558A-2A8C-4AE8-9B44-2AA2BA013337}"/>
    <dgm:cxn modelId="{35ADEC45-C2A5-2F4C-875D-265055561C0E}" type="presOf" srcId="{C2DCA418-A039-4176-86E4-D509068A477D}" destId="{A5C81E9F-1369-B74A-9021-4336537DDB27}" srcOrd="0" destOrd="0" presId="urn:microsoft.com/office/officeart/2005/8/layout/default"/>
    <dgm:cxn modelId="{C95AB067-2603-8E4F-A1C8-01DECCB2E8B4}" type="presOf" srcId="{C58E2442-F3B6-40BB-8B0E-6F3CC3509BA5}" destId="{FBDD04CD-B6AE-6943-A154-E7AF4B710A05}" srcOrd="0" destOrd="0" presId="urn:microsoft.com/office/officeart/2005/8/layout/default"/>
    <dgm:cxn modelId="{1F38D067-2074-1240-BB79-8A6E6F38D878}" type="presOf" srcId="{BE3E4E77-B089-4C80-B2DA-4C602DDCD944}" destId="{6001D8EC-09B5-214C-83C9-F8E0D7ECA422}" srcOrd="0" destOrd="0" presId="urn:microsoft.com/office/officeart/2005/8/layout/default"/>
    <dgm:cxn modelId="{EE187C48-47B8-2B41-BDC1-C8BCC5677603}" type="presOf" srcId="{2DF42FDF-3519-45D3-9C30-B4C459D37C25}" destId="{104749C2-09ED-3B44-BB1F-484228D0B568}" srcOrd="0" destOrd="0" presId="urn:microsoft.com/office/officeart/2005/8/layout/default"/>
    <dgm:cxn modelId="{8609DA69-DFCD-496B-B698-606D780D0303}" srcId="{DA5B1206-1835-4431-8A61-C0583FAD7A91}" destId="{C58E2442-F3B6-40BB-8B0E-6F3CC3509BA5}" srcOrd="15" destOrd="0" parTransId="{8D8AC788-CEF3-4795-BC2D-3392FE232283}" sibTransId="{1AA49757-F158-435C-B223-818D8F052DF2}"/>
    <dgm:cxn modelId="{BB53B36A-256F-8F43-86DE-5B78CDBE9C1A}" type="presOf" srcId="{5D70F03C-4C34-49C1-85AD-8146C62A49D2}" destId="{A50C3FE9-8333-7546-96A5-785671E88DAC}" srcOrd="0" destOrd="0" presId="urn:microsoft.com/office/officeart/2005/8/layout/default"/>
    <dgm:cxn modelId="{0822E44A-730B-A848-819F-EA56AAE7FA39}" type="presOf" srcId="{8BD3A490-145A-4852-A13B-E04A758253A6}" destId="{23023CC2-1A26-AF40-B27B-BC126C9DDF49}" srcOrd="0" destOrd="0" presId="urn:microsoft.com/office/officeart/2005/8/layout/default"/>
    <dgm:cxn modelId="{A54C0B4D-AEC1-4970-9B23-47B03CDEB80D}" srcId="{DA5B1206-1835-4431-8A61-C0583FAD7A91}" destId="{648BBF3E-53A7-4651-9910-E032DCEB5F6F}" srcOrd="10" destOrd="0" parTransId="{8EBB45EC-2594-4B7D-B990-1870A51835E5}" sibTransId="{DE184F1D-697C-4860-9A55-4955A59C788C}"/>
    <dgm:cxn modelId="{8A7AB971-3D8C-4A41-A8BA-FCC432C6FBF2}" type="presOf" srcId="{92C5978E-9CA3-4E20-BE0B-E95166D086A4}" destId="{EF26456D-1F07-DB4E-8D02-6FEE4998F1E7}" srcOrd="0" destOrd="0" presId="urn:microsoft.com/office/officeart/2005/8/layout/default"/>
    <dgm:cxn modelId="{E640D951-55D9-5047-881F-71B85C1FC28F}" type="presOf" srcId="{963A8326-7C2D-4E3C-9296-4AA8DF5E4B5F}" destId="{399976F8-BDB6-404B-9D8E-A248CEA36702}" srcOrd="0" destOrd="0" presId="urn:microsoft.com/office/officeart/2005/8/layout/default"/>
    <dgm:cxn modelId="{93976374-B154-449D-8BB3-9BF570CD5393}" srcId="{DA5B1206-1835-4431-8A61-C0583FAD7A91}" destId="{C2DCA418-A039-4176-86E4-D509068A477D}" srcOrd="18" destOrd="0" parTransId="{BB745570-302F-4C19-A8AF-BF0D5595972D}" sibTransId="{76CF75A1-59A7-4033-8343-20219F9FEA78}"/>
    <dgm:cxn modelId="{8CF12E76-6D07-4929-99EA-4F5F59C5DBFC}" srcId="{DA5B1206-1835-4431-8A61-C0583FAD7A91}" destId="{5D70F03C-4C34-49C1-85AD-8146C62A49D2}" srcOrd="20" destOrd="0" parTransId="{4F8A66FA-60C7-46B0-9DAE-E672D29AD33C}" sibTransId="{DFDAF37C-C234-4A7D-9DA2-BB5F586112CE}"/>
    <dgm:cxn modelId="{BE06D680-CD08-8845-BF66-9A1EBDCD1619}" type="presOf" srcId="{6A5F73B8-5853-497F-BFA3-2A9C477255E5}" destId="{59E87151-B575-6543-860E-5F64B5F03671}" srcOrd="0" destOrd="0" presId="urn:microsoft.com/office/officeart/2005/8/layout/default"/>
    <dgm:cxn modelId="{D9C99283-6192-461D-A26D-6B038BA24F94}" srcId="{DA5B1206-1835-4431-8A61-C0583FAD7A91}" destId="{0A1DA34C-8C1C-4625-9287-DED81B57A8AA}" srcOrd="3" destOrd="0" parTransId="{2D2A51EF-D31B-48A9-BCE3-F228003F5107}" sibTransId="{1B2CAFCC-B9A6-42A0-96A3-44C5B12DCC4E}"/>
    <dgm:cxn modelId="{B716688C-63DB-174F-BCE8-95E662D6EAF4}" type="presOf" srcId="{648BBF3E-53A7-4651-9910-E032DCEB5F6F}" destId="{7DE6A2B2-D118-5C4F-8CA6-A6070AEA6E19}" srcOrd="0" destOrd="0" presId="urn:microsoft.com/office/officeart/2005/8/layout/default"/>
    <dgm:cxn modelId="{986A038E-0D15-9D44-A022-3845D8968646}" type="presOf" srcId="{3A9921A0-D589-4B99-B4A9-296F99E0F729}" destId="{2C7760EC-D127-1841-A466-F59BAA8E81FA}" srcOrd="0" destOrd="0" presId="urn:microsoft.com/office/officeart/2005/8/layout/default"/>
    <dgm:cxn modelId="{C5F7378F-632C-42FB-BD4C-AE90470A312D}" srcId="{DA5B1206-1835-4431-8A61-C0583FAD7A91}" destId="{8BD3A490-145A-4852-A13B-E04A758253A6}" srcOrd="0" destOrd="0" parTransId="{26C19B9A-71D1-4D0F-A873-8A18228FDA64}" sibTransId="{CA059957-528E-40F9-9F5C-555F08FF2A97}"/>
    <dgm:cxn modelId="{731AAE90-8DEE-48E4-AECF-2AF7D1876EF1}" srcId="{DA5B1206-1835-4431-8A61-C0583FAD7A91}" destId="{CF706502-C1B1-43A2-BB2E-085E7C33A80B}" srcOrd="2" destOrd="0" parTransId="{DFA2DADB-68C7-46CE-AF26-C5EA2707B6C4}" sibTransId="{CCB71453-EB66-4FF4-95A6-30C06319A0DE}"/>
    <dgm:cxn modelId="{734D3791-AEFA-FC44-9C6B-ADDF94D47299}" type="presOf" srcId="{82A97163-ABD1-4D0B-ADC5-EBB65BF69722}" destId="{D056A45B-907E-F746-804B-CDF8A5C2DED5}" srcOrd="0" destOrd="0" presId="urn:microsoft.com/office/officeart/2005/8/layout/default"/>
    <dgm:cxn modelId="{88747998-D9FC-4FC6-BF86-6B8E40EA564D}" srcId="{DA5B1206-1835-4431-8A61-C0583FAD7A91}" destId="{3A9921A0-D589-4B99-B4A9-296F99E0F729}" srcOrd="9" destOrd="0" parTransId="{C11D31DB-36E4-40B8-9B7E-E1F2BA28D234}" sibTransId="{623BF737-EC48-4BD4-BBCA-D0D2EE4A0200}"/>
    <dgm:cxn modelId="{50D2DAA3-EFBA-FE4A-AEE9-AEA71F630F79}" type="presOf" srcId="{61332D4E-DA81-4DE9-B349-512FD178EE7B}" destId="{C3E36FAB-CE94-CA40-AA60-D48B8185721B}" srcOrd="0" destOrd="0" presId="urn:microsoft.com/office/officeart/2005/8/layout/default"/>
    <dgm:cxn modelId="{E1D58BA4-7485-C043-A3BF-F0FCDB7B9F51}" type="presOf" srcId="{6FCDDECB-0F05-4FF2-ACC5-BE2E9AA4CDF5}" destId="{ECADFDA7-6C0B-6045-9803-34711D904596}" srcOrd="0" destOrd="0" presId="urn:microsoft.com/office/officeart/2005/8/layout/default"/>
    <dgm:cxn modelId="{0C103DA7-CAEB-A941-AC7D-B3D7D5BC97DB}" type="presOf" srcId="{1AFC511C-E011-418C-9448-4F9EFBD8CECF}" destId="{64E4BB36-49C9-A44C-88A1-54F3AF2033EB}" srcOrd="0" destOrd="0" presId="urn:microsoft.com/office/officeart/2005/8/layout/default"/>
    <dgm:cxn modelId="{6989F3AD-E579-42A3-B27C-58D5EEC79DDA}" srcId="{DA5B1206-1835-4431-8A61-C0583FAD7A91}" destId="{963A8326-7C2D-4E3C-9296-4AA8DF5E4B5F}" srcOrd="19" destOrd="0" parTransId="{DA26C722-A871-4272-BEB5-2332B7EBCFCA}" sibTransId="{6E099E08-A905-4770-89C6-E432A7D66806}"/>
    <dgm:cxn modelId="{2F46EEBC-1D89-9845-B08E-CCC4E4FD05C7}" type="presOf" srcId="{69A7BA80-9B40-4488-8007-E39BE5A06C04}" destId="{AAAF559F-E346-874B-AFE5-CD55499E2546}" srcOrd="0" destOrd="0" presId="urn:microsoft.com/office/officeart/2005/8/layout/default"/>
    <dgm:cxn modelId="{11DEFEBE-679B-459E-AFB5-8A27BC96800B}" srcId="{DA5B1206-1835-4431-8A61-C0583FAD7A91}" destId="{A0ED40AA-01DE-4BC7-A24D-410CEBD8C567}" srcOrd="1" destOrd="0" parTransId="{948F317D-8993-41A1-9A72-00E5AADC6558}" sibTransId="{1F4B993A-8D9B-4939-8B8B-67AABBBA06DA}"/>
    <dgm:cxn modelId="{34136AD0-E640-4107-8264-324A8E9A1EDF}" srcId="{DA5B1206-1835-4431-8A61-C0583FAD7A91}" destId="{69A7BA80-9B40-4488-8007-E39BE5A06C04}" srcOrd="16" destOrd="0" parTransId="{F9855DEC-5759-445B-98E4-BD2DB4799277}" sibTransId="{9CFD4D09-D864-41B5-877B-9BFFF8C73C3F}"/>
    <dgm:cxn modelId="{F13983D1-6230-FA44-92BF-040090505B27}" type="presOf" srcId="{DA5B1206-1835-4431-8A61-C0583FAD7A91}" destId="{181DD181-2071-AA40-B62F-CFABDBC55883}" srcOrd="0" destOrd="0" presId="urn:microsoft.com/office/officeart/2005/8/layout/default"/>
    <dgm:cxn modelId="{C73099D9-5867-4018-AC39-5AB39EFA0F3B}" srcId="{DA5B1206-1835-4431-8A61-C0583FAD7A91}" destId="{2DF42FDF-3519-45D3-9C30-B4C459D37C25}" srcOrd="4" destOrd="0" parTransId="{5069754B-EF0C-4A7A-A772-E362501C6D84}" sibTransId="{FFB89757-918F-43F1-93D3-6FFD4B8AC8D2}"/>
    <dgm:cxn modelId="{47B7ABE4-8C28-E741-AD40-1D868C913C83}" type="presOf" srcId="{E288F09F-401D-4BEA-A0A9-2EED00F48FA4}" destId="{91FE789F-63A3-DD4D-B02F-BBD6D2D8F65F}" srcOrd="0" destOrd="0" presId="urn:microsoft.com/office/officeart/2005/8/layout/default"/>
    <dgm:cxn modelId="{5C23AFE5-06D4-4671-AD48-AD7D4BE7C41A}" srcId="{DA5B1206-1835-4431-8A61-C0583FAD7A91}" destId="{6A5F73B8-5853-497F-BFA3-2A9C477255E5}" srcOrd="11" destOrd="0" parTransId="{59C484BA-7FA3-4E9A-8A0F-8DFB3F0AFE34}" sibTransId="{217A6D96-8892-4BF6-9E57-540A9619B5A9}"/>
    <dgm:cxn modelId="{1AC0F4E5-D784-0546-910E-A5D89C13C3C3}" type="presOf" srcId="{DBB05059-D6FF-4D83-B9B2-5DA1265F078B}" destId="{00D9C1B4-CC41-DA4C-930E-8AB844C888C4}" srcOrd="0" destOrd="0" presId="urn:microsoft.com/office/officeart/2005/8/layout/default"/>
    <dgm:cxn modelId="{3DAAB4F0-4394-BC43-A464-DC8F4A5F8650}" type="presOf" srcId="{CF706502-C1B1-43A2-BB2E-085E7C33A80B}" destId="{D8F5D9B9-7725-EE49-932C-3F3AC47C57F7}" srcOrd="0" destOrd="0" presId="urn:microsoft.com/office/officeart/2005/8/layout/default"/>
    <dgm:cxn modelId="{6CE0B2F4-222E-45DB-B608-707A399FF716}" srcId="{DA5B1206-1835-4431-8A61-C0583FAD7A91}" destId="{6FCDDECB-0F05-4FF2-ACC5-BE2E9AA4CDF5}" srcOrd="6" destOrd="0" parTransId="{0A61A807-C1B7-448A-9FCC-FBE4C7208B45}" sibTransId="{37E32B88-DC89-433A-8C9A-D717D3F766A2}"/>
    <dgm:cxn modelId="{75B9DD66-8049-0E40-B246-7236F23235F3}" type="presParOf" srcId="{181DD181-2071-AA40-B62F-CFABDBC55883}" destId="{23023CC2-1A26-AF40-B27B-BC126C9DDF49}" srcOrd="0" destOrd="0" presId="urn:microsoft.com/office/officeart/2005/8/layout/default"/>
    <dgm:cxn modelId="{E703F6BF-2B95-F143-955E-4276C438D057}" type="presParOf" srcId="{181DD181-2071-AA40-B62F-CFABDBC55883}" destId="{9F8E998D-F21B-794B-9986-05590C68BDA3}" srcOrd="1" destOrd="0" presId="urn:microsoft.com/office/officeart/2005/8/layout/default"/>
    <dgm:cxn modelId="{C1B5A4AC-188B-B543-A336-C55637E6A8F6}" type="presParOf" srcId="{181DD181-2071-AA40-B62F-CFABDBC55883}" destId="{4FED319E-66ED-0348-BEDD-D2DD11A76531}" srcOrd="2" destOrd="0" presId="urn:microsoft.com/office/officeart/2005/8/layout/default"/>
    <dgm:cxn modelId="{96206FAE-1741-4D4B-974F-5FC19134B55B}" type="presParOf" srcId="{181DD181-2071-AA40-B62F-CFABDBC55883}" destId="{B9FBE246-DFD5-7D44-ACF6-3E74C9FF5433}" srcOrd="3" destOrd="0" presId="urn:microsoft.com/office/officeart/2005/8/layout/default"/>
    <dgm:cxn modelId="{2B44100E-8CAF-204D-91E6-A1560A0CA0D8}" type="presParOf" srcId="{181DD181-2071-AA40-B62F-CFABDBC55883}" destId="{D8F5D9B9-7725-EE49-932C-3F3AC47C57F7}" srcOrd="4" destOrd="0" presId="urn:microsoft.com/office/officeart/2005/8/layout/default"/>
    <dgm:cxn modelId="{EF887C46-3E3A-764A-9699-2B7A35986352}" type="presParOf" srcId="{181DD181-2071-AA40-B62F-CFABDBC55883}" destId="{1882C7EE-E113-6640-88C4-7B992BFD7C4A}" srcOrd="5" destOrd="0" presId="urn:microsoft.com/office/officeart/2005/8/layout/default"/>
    <dgm:cxn modelId="{2A85FE18-FEC9-A544-B1EA-69CB00B02C46}" type="presParOf" srcId="{181DD181-2071-AA40-B62F-CFABDBC55883}" destId="{EF53995D-6D29-1F4E-8535-432A398AE22D}" srcOrd="6" destOrd="0" presId="urn:microsoft.com/office/officeart/2005/8/layout/default"/>
    <dgm:cxn modelId="{42DA0386-F73A-9A46-87A8-40162E2F1927}" type="presParOf" srcId="{181DD181-2071-AA40-B62F-CFABDBC55883}" destId="{B9927D5C-E41E-4046-B046-733F333C129B}" srcOrd="7" destOrd="0" presId="urn:microsoft.com/office/officeart/2005/8/layout/default"/>
    <dgm:cxn modelId="{70C1C248-9503-8540-A898-3662B2CCD14D}" type="presParOf" srcId="{181DD181-2071-AA40-B62F-CFABDBC55883}" destId="{104749C2-09ED-3B44-BB1F-484228D0B568}" srcOrd="8" destOrd="0" presId="urn:microsoft.com/office/officeart/2005/8/layout/default"/>
    <dgm:cxn modelId="{DA850008-D904-5545-90BC-E4CC704CC2B2}" type="presParOf" srcId="{181DD181-2071-AA40-B62F-CFABDBC55883}" destId="{4328FE37-957E-0A44-85A1-21038EAC6964}" srcOrd="9" destOrd="0" presId="urn:microsoft.com/office/officeart/2005/8/layout/default"/>
    <dgm:cxn modelId="{BA7A877A-D14F-D148-8A26-92A1DCDF99F4}" type="presParOf" srcId="{181DD181-2071-AA40-B62F-CFABDBC55883}" destId="{C3E36FAB-CE94-CA40-AA60-D48B8185721B}" srcOrd="10" destOrd="0" presId="urn:microsoft.com/office/officeart/2005/8/layout/default"/>
    <dgm:cxn modelId="{7749421C-9129-3348-98F9-A1E0CE175B87}" type="presParOf" srcId="{181DD181-2071-AA40-B62F-CFABDBC55883}" destId="{D079C0FB-E0CD-3B47-96FD-6A52889C3456}" srcOrd="11" destOrd="0" presId="urn:microsoft.com/office/officeart/2005/8/layout/default"/>
    <dgm:cxn modelId="{337D4002-9FA6-7041-8835-B47B90E8274F}" type="presParOf" srcId="{181DD181-2071-AA40-B62F-CFABDBC55883}" destId="{ECADFDA7-6C0B-6045-9803-34711D904596}" srcOrd="12" destOrd="0" presId="urn:microsoft.com/office/officeart/2005/8/layout/default"/>
    <dgm:cxn modelId="{CF0F2B3D-B58E-674D-AAB3-BF102C97E12D}" type="presParOf" srcId="{181DD181-2071-AA40-B62F-CFABDBC55883}" destId="{068CAB36-556F-3943-86A4-90E6E84FF290}" srcOrd="13" destOrd="0" presId="urn:microsoft.com/office/officeart/2005/8/layout/default"/>
    <dgm:cxn modelId="{02425FF8-F216-1546-B91C-62D27C10C06C}" type="presParOf" srcId="{181DD181-2071-AA40-B62F-CFABDBC55883}" destId="{EF26456D-1F07-DB4E-8D02-6FEE4998F1E7}" srcOrd="14" destOrd="0" presId="urn:microsoft.com/office/officeart/2005/8/layout/default"/>
    <dgm:cxn modelId="{8C40531C-CD0E-0C4B-8041-FB348381406F}" type="presParOf" srcId="{181DD181-2071-AA40-B62F-CFABDBC55883}" destId="{7BE82656-7ACC-5A49-A148-3183B227B84E}" srcOrd="15" destOrd="0" presId="urn:microsoft.com/office/officeart/2005/8/layout/default"/>
    <dgm:cxn modelId="{F03EB870-F708-1A4A-9583-3E51C25DE7D7}" type="presParOf" srcId="{181DD181-2071-AA40-B62F-CFABDBC55883}" destId="{64E4BB36-49C9-A44C-88A1-54F3AF2033EB}" srcOrd="16" destOrd="0" presId="urn:microsoft.com/office/officeart/2005/8/layout/default"/>
    <dgm:cxn modelId="{95044FD3-6AC2-6C47-BF26-58E3B5266242}" type="presParOf" srcId="{181DD181-2071-AA40-B62F-CFABDBC55883}" destId="{7744D6FA-D0A0-F54A-A6A2-EB10A152F8C7}" srcOrd="17" destOrd="0" presId="urn:microsoft.com/office/officeart/2005/8/layout/default"/>
    <dgm:cxn modelId="{5134B528-51F5-864F-BB0A-7CB50D29FD35}" type="presParOf" srcId="{181DD181-2071-AA40-B62F-CFABDBC55883}" destId="{2C7760EC-D127-1841-A466-F59BAA8E81FA}" srcOrd="18" destOrd="0" presId="urn:microsoft.com/office/officeart/2005/8/layout/default"/>
    <dgm:cxn modelId="{ED5BAB80-A960-C949-851E-2DE54BE320DF}" type="presParOf" srcId="{181DD181-2071-AA40-B62F-CFABDBC55883}" destId="{2C491556-6D9D-FF41-A71F-346FC87E7F05}" srcOrd="19" destOrd="0" presId="urn:microsoft.com/office/officeart/2005/8/layout/default"/>
    <dgm:cxn modelId="{A7D91ABD-55D0-6844-BB8B-8C5598D7E5D9}" type="presParOf" srcId="{181DD181-2071-AA40-B62F-CFABDBC55883}" destId="{7DE6A2B2-D118-5C4F-8CA6-A6070AEA6E19}" srcOrd="20" destOrd="0" presId="urn:microsoft.com/office/officeart/2005/8/layout/default"/>
    <dgm:cxn modelId="{751C9A0D-342E-5B4E-B25B-CF56A0940B80}" type="presParOf" srcId="{181DD181-2071-AA40-B62F-CFABDBC55883}" destId="{AC5981C7-1839-D94B-B62E-9B1DC92E3712}" srcOrd="21" destOrd="0" presId="urn:microsoft.com/office/officeart/2005/8/layout/default"/>
    <dgm:cxn modelId="{A673B5CF-4187-9143-B884-E87A91E8F417}" type="presParOf" srcId="{181DD181-2071-AA40-B62F-CFABDBC55883}" destId="{59E87151-B575-6543-860E-5F64B5F03671}" srcOrd="22" destOrd="0" presId="urn:microsoft.com/office/officeart/2005/8/layout/default"/>
    <dgm:cxn modelId="{962B6D46-5839-DF40-90D8-0A849F8033B2}" type="presParOf" srcId="{181DD181-2071-AA40-B62F-CFABDBC55883}" destId="{78F2842F-E84A-3E4A-B1E2-43C086BC54E5}" srcOrd="23" destOrd="0" presId="urn:microsoft.com/office/officeart/2005/8/layout/default"/>
    <dgm:cxn modelId="{A885CD69-2547-5E4F-984A-BBF208D69646}" type="presParOf" srcId="{181DD181-2071-AA40-B62F-CFABDBC55883}" destId="{6001D8EC-09B5-214C-83C9-F8E0D7ECA422}" srcOrd="24" destOrd="0" presId="urn:microsoft.com/office/officeart/2005/8/layout/default"/>
    <dgm:cxn modelId="{80EC4B60-8941-ED49-9302-2E69F6972AE2}" type="presParOf" srcId="{181DD181-2071-AA40-B62F-CFABDBC55883}" destId="{67990212-0745-6B49-82CD-A111B61F9393}" srcOrd="25" destOrd="0" presId="urn:microsoft.com/office/officeart/2005/8/layout/default"/>
    <dgm:cxn modelId="{E997E380-CE20-6D4E-9453-F1FF68165AE2}" type="presParOf" srcId="{181DD181-2071-AA40-B62F-CFABDBC55883}" destId="{994184B4-6FE7-1543-B5F9-CA599B290E37}" srcOrd="26" destOrd="0" presId="urn:microsoft.com/office/officeart/2005/8/layout/default"/>
    <dgm:cxn modelId="{BEAB3BB8-24A8-734B-B042-F10618B8F704}" type="presParOf" srcId="{181DD181-2071-AA40-B62F-CFABDBC55883}" destId="{D629A864-0DD3-0E43-8F0A-54179BA79A28}" srcOrd="27" destOrd="0" presId="urn:microsoft.com/office/officeart/2005/8/layout/default"/>
    <dgm:cxn modelId="{594E1D5A-D7EE-864E-B5A3-6B0EB82895E9}" type="presParOf" srcId="{181DD181-2071-AA40-B62F-CFABDBC55883}" destId="{D056A45B-907E-F746-804B-CDF8A5C2DED5}" srcOrd="28" destOrd="0" presId="urn:microsoft.com/office/officeart/2005/8/layout/default"/>
    <dgm:cxn modelId="{FEEF8A4F-0AF2-9144-8F98-2DFC253ED1E9}" type="presParOf" srcId="{181DD181-2071-AA40-B62F-CFABDBC55883}" destId="{1B0648A5-9F65-4D4F-92A8-BF129317E169}" srcOrd="29" destOrd="0" presId="urn:microsoft.com/office/officeart/2005/8/layout/default"/>
    <dgm:cxn modelId="{DEE4D183-34B1-FC4C-B835-3490905AF9AC}" type="presParOf" srcId="{181DD181-2071-AA40-B62F-CFABDBC55883}" destId="{FBDD04CD-B6AE-6943-A154-E7AF4B710A05}" srcOrd="30" destOrd="0" presId="urn:microsoft.com/office/officeart/2005/8/layout/default"/>
    <dgm:cxn modelId="{82284358-668E-ED49-B7F4-1556B843EEDE}" type="presParOf" srcId="{181DD181-2071-AA40-B62F-CFABDBC55883}" destId="{A0069147-1E6F-D04F-90A6-CE05D7F46DDB}" srcOrd="31" destOrd="0" presId="urn:microsoft.com/office/officeart/2005/8/layout/default"/>
    <dgm:cxn modelId="{E51A3B50-90B2-384F-A718-3144CDFC672E}" type="presParOf" srcId="{181DD181-2071-AA40-B62F-CFABDBC55883}" destId="{AAAF559F-E346-874B-AFE5-CD55499E2546}" srcOrd="32" destOrd="0" presId="urn:microsoft.com/office/officeart/2005/8/layout/default"/>
    <dgm:cxn modelId="{9DDBC64D-5942-764D-9B21-4F26E8F88A71}" type="presParOf" srcId="{181DD181-2071-AA40-B62F-CFABDBC55883}" destId="{7D0A907C-909F-544D-9727-D35CD21AAB2B}" srcOrd="33" destOrd="0" presId="urn:microsoft.com/office/officeart/2005/8/layout/default"/>
    <dgm:cxn modelId="{D1E025FC-1FF6-8B47-B849-8937C17DB288}" type="presParOf" srcId="{181DD181-2071-AA40-B62F-CFABDBC55883}" destId="{00D9C1B4-CC41-DA4C-930E-8AB844C888C4}" srcOrd="34" destOrd="0" presId="urn:microsoft.com/office/officeart/2005/8/layout/default"/>
    <dgm:cxn modelId="{2D543FB1-025F-C44F-8426-5541EEFD69E9}" type="presParOf" srcId="{181DD181-2071-AA40-B62F-CFABDBC55883}" destId="{78E13860-0DC4-F144-9804-01A54F356A9D}" srcOrd="35" destOrd="0" presId="urn:microsoft.com/office/officeart/2005/8/layout/default"/>
    <dgm:cxn modelId="{D9BCE054-15E9-3646-9DC6-3C0276F460A9}" type="presParOf" srcId="{181DD181-2071-AA40-B62F-CFABDBC55883}" destId="{A5C81E9F-1369-B74A-9021-4336537DDB27}" srcOrd="36" destOrd="0" presId="urn:microsoft.com/office/officeart/2005/8/layout/default"/>
    <dgm:cxn modelId="{8FA04A5C-82AC-B545-899B-2FBA99884C13}" type="presParOf" srcId="{181DD181-2071-AA40-B62F-CFABDBC55883}" destId="{3FD2C2FC-7A3E-E649-828F-130182383530}" srcOrd="37" destOrd="0" presId="urn:microsoft.com/office/officeart/2005/8/layout/default"/>
    <dgm:cxn modelId="{382D2AAA-F9C8-434D-BF8D-A205B5D6E5DA}" type="presParOf" srcId="{181DD181-2071-AA40-B62F-CFABDBC55883}" destId="{399976F8-BDB6-404B-9D8E-A248CEA36702}" srcOrd="38" destOrd="0" presId="urn:microsoft.com/office/officeart/2005/8/layout/default"/>
    <dgm:cxn modelId="{D0210FEB-FE02-EC4C-856C-957F66EB4575}" type="presParOf" srcId="{181DD181-2071-AA40-B62F-CFABDBC55883}" destId="{C727B272-BD90-BD41-B6A0-AA1603FCAE33}" srcOrd="39" destOrd="0" presId="urn:microsoft.com/office/officeart/2005/8/layout/default"/>
    <dgm:cxn modelId="{34BF6A7E-7092-724F-9411-FB1E4693665E}" type="presParOf" srcId="{181DD181-2071-AA40-B62F-CFABDBC55883}" destId="{A50C3FE9-8333-7546-96A5-785671E88DAC}" srcOrd="40" destOrd="0" presId="urn:microsoft.com/office/officeart/2005/8/layout/default"/>
    <dgm:cxn modelId="{257BA5E6-6DF1-8945-8907-9F3F1C6038B8}" type="presParOf" srcId="{181DD181-2071-AA40-B62F-CFABDBC55883}" destId="{C4AE3AC8-97AE-B14C-ABF8-37F61DE242CE}" srcOrd="41" destOrd="0" presId="urn:microsoft.com/office/officeart/2005/8/layout/default"/>
    <dgm:cxn modelId="{B7CFB0CA-7428-3F43-ADD3-B31195BAD8A0}" type="presParOf" srcId="{181DD181-2071-AA40-B62F-CFABDBC55883}" destId="{91FE789F-63A3-DD4D-B02F-BBD6D2D8F65F}" srcOrd="4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CF3AE-DCC3-4C9B-88C9-45EBD26B441E}"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D7B7BA02-926C-43C8-9319-708310F575C2}">
      <dgm:prSet/>
      <dgm:spPr/>
      <dgm:t>
        <a:bodyPr/>
        <a:lstStyle/>
        <a:p>
          <a:r>
            <a:rPr lang="en-US"/>
            <a:t>The Healthcare Provider’s Guide to Firefighter Physicals</a:t>
          </a:r>
        </a:p>
      </dgm:t>
    </dgm:pt>
    <dgm:pt modelId="{E139679F-C207-41B9-9DED-B1DFFD14E00C}" type="parTrans" cxnId="{5C7ACCB6-8E6B-4CCD-ACD4-A20DE51F30E3}">
      <dgm:prSet/>
      <dgm:spPr/>
      <dgm:t>
        <a:bodyPr/>
        <a:lstStyle/>
        <a:p>
          <a:endParaRPr lang="en-US"/>
        </a:p>
      </dgm:t>
    </dgm:pt>
    <dgm:pt modelId="{9DC14C8A-7C9A-408D-A13B-00A75191C3DF}" type="sibTrans" cxnId="{5C7ACCB6-8E6B-4CCD-ACD4-A20DE51F30E3}">
      <dgm:prSet/>
      <dgm:spPr/>
      <dgm:t>
        <a:bodyPr/>
        <a:lstStyle/>
        <a:p>
          <a:endParaRPr lang="en-US"/>
        </a:p>
      </dgm:t>
    </dgm:pt>
    <dgm:pt modelId="{88FE50C3-1269-4667-8EA4-19CB501E3516}">
      <dgm:prSet/>
      <dgm:spPr/>
      <dgm:t>
        <a:bodyPr/>
        <a:lstStyle/>
        <a:p>
          <a:r>
            <a:rPr lang="en-US"/>
            <a:t>Letter to the Healthcare Provider</a:t>
          </a:r>
        </a:p>
      </dgm:t>
    </dgm:pt>
    <dgm:pt modelId="{4AE5C9DA-D17D-4279-9D8E-9663F3E59D92}" type="parTrans" cxnId="{B3B793C9-F5D0-41D0-9F9F-45A2429E238C}">
      <dgm:prSet/>
      <dgm:spPr/>
      <dgm:t>
        <a:bodyPr/>
        <a:lstStyle/>
        <a:p>
          <a:endParaRPr lang="en-US"/>
        </a:p>
      </dgm:t>
    </dgm:pt>
    <dgm:pt modelId="{2D2F361B-1D17-4D05-B24F-4B7441D7AE34}" type="sibTrans" cxnId="{B3B793C9-F5D0-41D0-9F9F-45A2429E238C}">
      <dgm:prSet/>
      <dgm:spPr/>
      <dgm:t>
        <a:bodyPr/>
        <a:lstStyle/>
        <a:p>
          <a:endParaRPr lang="en-US"/>
        </a:p>
      </dgm:t>
    </dgm:pt>
    <dgm:pt modelId="{17802A6D-FEDE-453A-A66A-499C1C71DB1F}">
      <dgm:prSet/>
      <dgm:spPr/>
      <dgm:t>
        <a:bodyPr/>
        <a:lstStyle/>
        <a:p>
          <a:r>
            <a:rPr lang="en-US"/>
            <a:t>Self-Reported Job Impact (SRJI) Summary to inform provider of the members exposures</a:t>
          </a:r>
        </a:p>
      </dgm:t>
    </dgm:pt>
    <dgm:pt modelId="{412BD0D7-8FA4-44A5-A22D-6F75F86F49AE}" type="parTrans" cxnId="{2E8B754F-BB21-4B6C-9AE5-2601D0AA3CD8}">
      <dgm:prSet/>
      <dgm:spPr/>
      <dgm:t>
        <a:bodyPr/>
        <a:lstStyle/>
        <a:p>
          <a:endParaRPr lang="en-US"/>
        </a:p>
      </dgm:t>
    </dgm:pt>
    <dgm:pt modelId="{88BDD7FD-A506-42D4-90F3-CA0220A43B2D}" type="sibTrans" cxnId="{2E8B754F-BB21-4B6C-9AE5-2601D0AA3CD8}">
      <dgm:prSet/>
      <dgm:spPr/>
      <dgm:t>
        <a:bodyPr/>
        <a:lstStyle/>
        <a:p>
          <a:endParaRPr lang="en-US"/>
        </a:p>
      </dgm:t>
    </dgm:pt>
    <dgm:pt modelId="{29AC0355-452C-4D9E-BD9B-1050F9534144}">
      <dgm:prSet/>
      <dgm:spPr/>
      <dgm:t>
        <a:bodyPr/>
        <a:lstStyle/>
        <a:p>
          <a:r>
            <a:rPr lang="en-US"/>
            <a:t>The essential job tasks list from NFPA 1582</a:t>
          </a:r>
        </a:p>
      </dgm:t>
    </dgm:pt>
    <dgm:pt modelId="{7570440E-6239-4DD3-BC06-F5B813935FE8}" type="parTrans" cxnId="{F653EA66-1716-49F4-8263-70F68AF781F6}">
      <dgm:prSet/>
      <dgm:spPr/>
      <dgm:t>
        <a:bodyPr/>
        <a:lstStyle/>
        <a:p>
          <a:endParaRPr lang="en-US"/>
        </a:p>
      </dgm:t>
    </dgm:pt>
    <dgm:pt modelId="{22CB2F1A-330B-46A4-9346-74FDE0E2C0EF}" type="sibTrans" cxnId="{F653EA66-1716-49F4-8263-70F68AF781F6}">
      <dgm:prSet/>
      <dgm:spPr/>
      <dgm:t>
        <a:bodyPr/>
        <a:lstStyle/>
        <a:p>
          <a:endParaRPr lang="en-US"/>
        </a:p>
      </dgm:t>
    </dgm:pt>
    <dgm:pt modelId="{1E064479-F8EA-B040-A982-7B54E63AEF05}" type="pres">
      <dgm:prSet presAssocID="{290CF3AE-DCC3-4C9B-88C9-45EBD26B441E}" presName="Name0" presStyleCnt="0">
        <dgm:presLayoutVars>
          <dgm:dir/>
          <dgm:animLvl val="lvl"/>
          <dgm:resizeHandles val="exact"/>
        </dgm:presLayoutVars>
      </dgm:prSet>
      <dgm:spPr/>
    </dgm:pt>
    <dgm:pt modelId="{92A5E885-3E64-9844-8C7E-7DF9D1DFD80A}" type="pres">
      <dgm:prSet presAssocID="{29AC0355-452C-4D9E-BD9B-1050F9534144}" presName="boxAndChildren" presStyleCnt="0"/>
      <dgm:spPr/>
    </dgm:pt>
    <dgm:pt modelId="{A60F3EA2-BCF2-1046-9293-E15C85925E4D}" type="pres">
      <dgm:prSet presAssocID="{29AC0355-452C-4D9E-BD9B-1050F9534144}" presName="parentTextBox" presStyleLbl="node1" presStyleIdx="0" presStyleCnt="4"/>
      <dgm:spPr/>
    </dgm:pt>
    <dgm:pt modelId="{9C41A6E3-683C-5D44-BE1C-52C60FA57431}" type="pres">
      <dgm:prSet presAssocID="{88BDD7FD-A506-42D4-90F3-CA0220A43B2D}" presName="sp" presStyleCnt="0"/>
      <dgm:spPr/>
    </dgm:pt>
    <dgm:pt modelId="{20B80910-E8A6-2C4B-8F02-983E7865B341}" type="pres">
      <dgm:prSet presAssocID="{17802A6D-FEDE-453A-A66A-499C1C71DB1F}" presName="arrowAndChildren" presStyleCnt="0"/>
      <dgm:spPr/>
    </dgm:pt>
    <dgm:pt modelId="{57645275-9149-9147-90C1-C08EF4AE9002}" type="pres">
      <dgm:prSet presAssocID="{17802A6D-FEDE-453A-A66A-499C1C71DB1F}" presName="parentTextArrow" presStyleLbl="node1" presStyleIdx="1" presStyleCnt="4"/>
      <dgm:spPr/>
    </dgm:pt>
    <dgm:pt modelId="{C465AD6F-997F-1447-9E47-B8AF59921BF1}" type="pres">
      <dgm:prSet presAssocID="{2D2F361B-1D17-4D05-B24F-4B7441D7AE34}" presName="sp" presStyleCnt="0"/>
      <dgm:spPr/>
    </dgm:pt>
    <dgm:pt modelId="{C6DFB16A-63D1-2249-8810-B387DAD38BDB}" type="pres">
      <dgm:prSet presAssocID="{88FE50C3-1269-4667-8EA4-19CB501E3516}" presName="arrowAndChildren" presStyleCnt="0"/>
      <dgm:spPr/>
    </dgm:pt>
    <dgm:pt modelId="{826E2967-BAB9-4642-90B7-DB9F9B1A0E4B}" type="pres">
      <dgm:prSet presAssocID="{88FE50C3-1269-4667-8EA4-19CB501E3516}" presName="parentTextArrow" presStyleLbl="node1" presStyleIdx="2" presStyleCnt="4"/>
      <dgm:spPr/>
    </dgm:pt>
    <dgm:pt modelId="{ECEC4D06-F446-654E-A7AF-6B2B3C17DA5A}" type="pres">
      <dgm:prSet presAssocID="{9DC14C8A-7C9A-408D-A13B-00A75191C3DF}" presName="sp" presStyleCnt="0"/>
      <dgm:spPr/>
    </dgm:pt>
    <dgm:pt modelId="{1E017C5E-CA82-3B47-8E58-4439B428CA98}" type="pres">
      <dgm:prSet presAssocID="{D7B7BA02-926C-43C8-9319-708310F575C2}" presName="arrowAndChildren" presStyleCnt="0"/>
      <dgm:spPr/>
    </dgm:pt>
    <dgm:pt modelId="{ECFF1501-793E-2D49-8935-B255105167A4}" type="pres">
      <dgm:prSet presAssocID="{D7B7BA02-926C-43C8-9319-708310F575C2}" presName="parentTextArrow" presStyleLbl="node1" presStyleIdx="3" presStyleCnt="4"/>
      <dgm:spPr/>
    </dgm:pt>
  </dgm:ptLst>
  <dgm:cxnLst>
    <dgm:cxn modelId="{4C2E3713-6DFC-4A4F-8CD2-5956D8243C37}" type="presOf" srcId="{290CF3AE-DCC3-4C9B-88C9-45EBD26B441E}" destId="{1E064479-F8EA-B040-A982-7B54E63AEF05}" srcOrd="0" destOrd="0" presId="urn:microsoft.com/office/officeart/2005/8/layout/process4"/>
    <dgm:cxn modelId="{1CB90B31-7CDB-7046-ABD5-67680D03936E}" type="presOf" srcId="{29AC0355-452C-4D9E-BD9B-1050F9534144}" destId="{A60F3EA2-BCF2-1046-9293-E15C85925E4D}" srcOrd="0" destOrd="0" presId="urn:microsoft.com/office/officeart/2005/8/layout/process4"/>
    <dgm:cxn modelId="{F7CCAC43-C73E-7545-9C6D-F0CCA0CB7E27}" type="presOf" srcId="{17802A6D-FEDE-453A-A66A-499C1C71DB1F}" destId="{57645275-9149-9147-90C1-C08EF4AE9002}" srcOrd="0" destOrd="0" presId="urn:microsoft.com/office/officeart/2005/8/layout/process4"/>
    <dgm:cxn modelId="{F653EA66-1716-49F4-8263-70F68AF781F6}" srcId="{290CF3AE-DCC3-4C9B-88C9-45EBD26B441E}" destId="{29AC0355-452C-4D9E-BD9B-1050F9534144}" srcOrd="3" destOrd="0" parTransId="{7570440E-6239-4DD3-BC06-F5B813935FE8}" sibTransId="{22CB2F1A-330B-46A4-9346-74FDE0E2C0EF}"/>
    <dgm:cxn modelId="{2E8B754F-BB21-4B6C-9AE5-2601D0AA3CD8}" srcId="{290CF3AE-DCC3-4C9B-88C9-45EBD26B441E}" destId="{17802A6D-FEDE-453A-A66A-499C1C71DB1F}" srcOrd="2" destOrd="0" parTransId="{412BD0D7-8FA4-44A5-A22D-6F75F86F49AE}" sibTransId="{88BDD7FD-A506-42D4-90F3-CA0220A43B2D}"/>
    <dgm:cxn modelId="{C556A451-F6E4-EE41-A8AF-DA8162687E8F}" type="presOf" srcId="{D7B7BA02-926C-43C8-9319-708310F575C2}" destId="{ECFF1501-793E-2D49-8935-B255105167A4}" srcOrd="0" destOrd="0" presId="urn:microsoft.com/office/officeart/2005/8/layout/process4"/>
    <dgm:cxn modelId="{AB287958-AAD2-AE4D-ABCE-BEBBB176E44C}" type="presOf" srcId="{88FE50C3-1269-4667-8EA4-19CB501E3516}" destId="{826E2967-BAB9-4642-90B7-DB9F9B1A0E4B}" srcOrd="0" destOrd="0" presId="urn:microsoft.com/office/officeart/2005/8/layout/process4"/>
    <dgm:cxn modelId="{5C7ACCB6-8E6B-4CCD-ACD4-A20DE51F30E3}" srcId="{290CF3AE-DCC3-4C9B-88C9-45EBD26B441E}" destId="{D7B7BA02-926C-43C8-9319-708310F575C2}" srcOrd="0" destOrd="0" parTransId="{E139679F-C207-41B9-9DED-B1DFFD14E00C}" sibTransId="{9DC14C8A-7C9A-408D-A13B-00A75191C3DF}"/>
    <dgm:cxn modelId="{B3B793C9-F5D0-41D0-9F9F-45A2429E238C}" srcId="{290CF3AE-DCC3-4C9B-88C9-45EBD26B441E}" destId="{88FE50C3-1269-4667-8EA4-19CB501E3516}" srcOrd="1" destOrd="0" parTransId="{4AE5C9DA-D17D-4279-9D8E-9663F3E59D92}" sibTransId="{2D2F361B-1D17-4D05-B24F-4B7441D7AE34}"/>
    <dgm:cxn modelId="{C21296B1-355A-084D-AA88-F6CA82F171CB}" type="presParOf" srcId="{1E064479-F8EA-B040-A982-7B54E63AEF05}" destId="{92A5E885-3E64-9844-8C7E-7DF9D1DFD80A}" srcOrd="0" destOrd="0" presId="urn:microsoft.com/office/officeart/2005/8/layout/process4"/>
    <dgm:cxn modelId="{28C99CB9-9DE7-2243-999E-58D91750CC1B}" type="presParOf" srcId="{92A5E885-3E64-9844-8C7E-7DF9D1DFD80A}" destId="{A60F3EA2-BCF2-1046-9293-E15C85925E4D}" srcOrd="0" destOrd="0" presId="urn:microsoft.com/office/officeart/2005/8/layout/process4"/>
    <dgm:cxn modelId="{0302FB60-B8A4-8D4C-8513-8AB157B4A079}" type="presParOf" srcId="{1E064479-F8EA-B040-A982-7B54E63AEF05}" destId="{9C41A6E3-683C-5D44-BE1C-52C60FA57431}" srcOrd="1" destOrd="0" presId="urn:microsoft.com/office/officeart/2005/8/layout/process4"/>
    <dgm:cxn modelId="{0F0FC8AE-53E7-F146-9020-4B63A56556B7}" type="presParOf" srcId="{1E064479-F8EA-B040-A982-7B54E63AEF05}" destId="{20B80910-E8A6-2C4B-8F02-983E7865B341}" srcOrd="2" destOrd="0" presId="urn:microsoft.com/office/officeart/2005/8/layout/process4"/>
    <dgm:cxn modelId="{41D39CD4-1CAA-624D-AB27-592006F423B7}" type="presParOf" srcId="{20B80910-E8A6-2C4B-8F02-983E7865B341}" destId="{57645275-9149-9147-90C1-C08EF4AE9002}" srcOrd="0" destOrd="0" presId="urn:microsoft.com/office/officeart/2005/8/layout/process4"/>
    <dgm:cxn modelId="{AA07D8D7-8CC8-8246-8878-35EF214C854C}" type="presParOf" srcId="{1E064479-F8EA-B040-A982-7B54E63AEF05}" destId="{C465AD6F-997F-1447-9E47-B8AF59921BF1}" srcOrd="3" destOrd="0" presId="urn:microsoft.com/office/officeart/2005/8/layout/process4"/>
    <dgm:cxn modelId="{DB55BC98-6F8B-8D41-BF26-CF15CEC4CC4A}" type="presParOf" srcId="{1E064479-F8EA-B040-A982-7B54E63AEF05}" destId="{C6DFB16A-63D1-2249-8810-B387DAD38BDB}" srcOrd="4" destOrd="0" presId="urn:microsoft.com/office/officeart/2005/8/layout/process4"/>
    <dgm:cxn modelId="{4D7E63F8-50FA-5F47-B9E3-188F7DB0ECD7}" type="presParOf" srcId="{C6DFB16A-63D1-2249-8810-B387DAD38BDB}" destId="{826E2967-BAB9-4642-90B7-DB9F9B1A0E4B}" srcOrd="0" destOrd="0" presId="urn:microsoft.com/office/officeart/2005/8/layout/process4"/>
    <dgm:cxn modelId="{9D0B5569-2A5C-4844-A38F-695B87A1B26A}" type="presParOf" srcId="{1E064479-F8EA-B040-A982-7B54E63AEF05}" destId="{ECEC4D06-F446-654E-A7AF-6B2B3C17DA5A}" srcOrd="5" destOrd="0" presId="urn:microsoft.com/office/officeart/2005/8/layout/process4"/>
    <dgm:cxn modelId="{58648E23-655E-1D46-A560-A034CDF488D7}" type="presParOf" srcId="{1E064479-F8EA-B040-A982-7B54E63AEF05}" destId="{1E017C5E-CA82-3B47-8E58-4439B428CA98}" srcOrd="6" destOrd="0" presId="urn:microsoft.com/office/officeart/2005/8/layout/process4"/>
    <dgm:cxn modelId="{DD4B3513-F0F1-6D46-A959-219E421E6D6D}" type="presParOf" srcId="{1E017C5E-CA82-3B47-8E58-4439B428CA98}" destId="{ECFF1501-793E-2D49-8935-B255105167A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5F46-CD84-8C41-878E-05C05E30993E}">
      <dsp:nvSpPr>
        <dsp:cNvPr id="0" name=""/>
        <dsp:cNvSpPr/>
      </dsp:nvSpPr>
      <dsp:spPr>
        <a:xfrm>
          <a:off x="0" y="2728"/>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890B5C-021E-6449-B4AA-646D056A4C70}">
      <dsp:nvSpPr>
        <dsp:cNvPr id="0" name=""/>
        <dsp:cNvSpPr/>
      </dsp:nvSpPr>
      <dsp:spPr>
        <a:xfrm>
          <a:off x="0" y="2728"/>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NFPA 1500: Standard on Fire Department Occupational Safety and Health Programs</a:t>
          </a:r>
        </a:p>
      </dsp:txBody>
      <dsp:txXfrm>
        <a:off x="0" y="2728"/>
        <a:ext cx="4929186" cy="930423"/>
      </dsp:txXfrm>
    </dsp:sp>
    <dsp:sp modelId="{07CC57A9-2F22-3349-8ADD-4956D81EFD41}">
      <dsp:nvSpPr>
        <dsp:cNvPr id="0" name=""/>
        <dsp:cNvSpPr/>
      </dsp:nvSpPr>
      <dsp:spPr>
        <a:xfrm>
          <a:off x="0" y="933152"/>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BDE4BB-260F-2341-8AFB-98D9ACCC49FD}">
      <dsp:nvSpPr>
        <dsp:cNvPr id="0" name=""/>
        <dsp:cNvSpPr/>
      </dsp:nvSpPr>
      <dsp:spPr>
        <a:xfrm>
          <a:off x="0" y="933152"/>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NFPA 1006: Standard for Technical Rescue Personnel Professional Qualifications </a:t>
          </a:r>
        </a:p>
      </dsp:txBody>
      <dsp:txXfrm>
        <a:off x="0" y="933152"/>
        <a:ext cx="4929186" cy="930423"/>
      </dsp:txXfrm>
    </dsp:sp>
    <dsp:sp modelId="{CEAEBA74-46CA-164C-AE15-377EB3FCC0D4}">
      <dsp:nvSpPr>
        <dsp:cNvPr id="0" name=""/>
        <dsp:cNvSpPr/>
      </dsp:nvSpPr>
      <dsp:spPr>
        <a:xfrm>
          <a:off x="0" y="1863576"/>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4D948-6878-6643-904A-975183BD2B1F}">
      <dsp:nvSpPr>
        <dsp:cNvPr id="0" name=""/>
        <dsp:cNvSpPr/>
      </dsp:nvSpPr>
      <dsp:spPr>
        <a:xfrm>
          <a:off x="0" y="1863576"/>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NFPA 1001: Standard for Fire Fighter Professional Qualifications</a:t>
          </a:r>
        </a:p>
      </dsp:txBody>
      <dsp:txXfrm>
        <a:off x="0" y="1863576"/>
        <a:ext cx="4929186" cy="930423"/>
      </dsp:txXfrm>
    </dsp:sp>
    <dsp:sp modelId="{F9F482F4-952C-0247-AEF7-B259E0C08482}">
      <dsp:nvSpPr>
        <dsp:cNvPr id="0" name=""/>
        <dsp:cNvSpPr/>
      </dsp:nvSpPr>
      <dsp:spPr>
        <a:xfrm>
          <a:off x="0" y="2793999"/>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4AC116-B92E-704D-9F3D-EE2F202F2AD9}">
      <dsp:nvSpPr>
        <dsp:cNvPr id="0" name=""/>
        <dsp:cNvSpPr/>
      </dsp:nvSpPr>
      <dsp:spPr>
        <a:xfrm>
          <a:off x="0" y="2794000"/>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NFPA 1003: Standard for Airport Firefighter Professional Qualifications</a:t>
          </a:r>
        </a:p>
      </dsp:txBody>
      <dsp:txXfrm>
        <a:off x="0" y="2794000"/>
        <a:ext cx="4929186" cy="930423"/>
      </dsp:txXfrm>
    </dsp:sp>
    <dsp:sp modelId="{6F83DE14-A32F-224B-9363-FAC31F4F20E8}">
      <dsp:nvSpPr>
        <dsp:cNvPr id="0" name=""/>
        <dsp:cNvSpPr/>
      </dsp:nvSpPr>
      <dsp:spPr>
        <a:xfrm>
          <a:off x="0" y="3724423"/>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03234-145E-124D-A37E-932DDE3E041D}">
      <dsp:nvSpPr>
        <dsp:cNvPr id="0" name=""/>
        <dsp:cNvSpPr/>
      </dsp:nvSpPr>
      <dsp:spPr>
        <a:xfrm>
          <a:off x="0" y="3724423"/>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NFPA 1002: Standard for Fire Apparatus Driver/Operator Professional Qualifications </a:t>
          </a:r>
        </a:p>
      </dsp:txBody>
      <dsp:txXfrm>
        <a:off x="0" y="3724423"/>
        <a:ext cx="4929186" cy="930423"/>
      </dsp:txXfrm>
    </dsp:sp>
    <dsp:sp modelId="{EB4A6B88-53D1-BB47-8E23-3972736E4DA0}">
      <dsp:nvSpPr>
        <dsp:cNvPr id="0" name=""/>
        <dsp:cNvSpPr/>
      </dsp:nvSpPr>
      <dsp:spPr>
        <a:xfrm>
          <a:off x="0" y="4654847"/>
          <a:ext cx="49291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ED6CA-D928-2A4E-911E-A04DAE97256D}">
      <dsp:nvSpPr>
        <dsp:cNvPr id="0" name=""/>
        <dsp:cNvSpPr/>
      </dsp:nvSpPr>
      <dsp:spPr>
        <a:xfrm>
          <a:off x="0" y="4654847"/>
          <a:ext cx="4929186" cy="930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NFPA 1583: Standard on Health-Related Fitness Programs for Fire Department Members</a:t>
          </a:r>
        </a:p>
      </dsp:txBody>
      <dsp:txXfrm>
        <a:off x="0" y="4654847"/>
        <a:ext cx="4929186" cy="930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7489C-A20B-E040-B3FB-381AAB1AF85C}">
      <dsp:nvSpPr>
        <dsp:cNvPr id="0" name=""/>
        <dsp:cNvSpPr/>
      </dsp:nvSpPr>
      <dsp:spPr>
        <a:xfrm>
          <a:off x="156732" y="1338"/>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 Cardiovascular Disorders</a:t>
          </a:r>
        </a:p>
      </dsp:txBody>
      <dsp:txXfrm>
        <a:off x="156732" y="1338"/>
        <a:ext cx="1338950" cy="803370"/>
      </dsp:txXfrm>
    </dsp:sp>
    <dsp:sp modelId="{C9017545-6530-9B46-8A57-4B6A4D960826}">
      <dsp:nvSpPr>
        <dsp:cNvPr id="0" name=""/>
        <dsp:cNvSpPr/>
      </dsp:nvSpPr>
      <dsp:spPr>
        <a:xfrm>
          <a:off x="1629578" y="1338"/>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2. Vascular Disorders</a:t>
          </a:r>
        </a:p>
      </dsp:txBody>
      <dsp:txXfrm>
        <a:off x="1629578" y="1338"/>
        <a:ext cx="1338950" cy="803370"/>
      </dsp:txXfrm>
    </dsp:sp>
    <dsp:sp modelId="{C2043EB1-1A8B-4E45-BDAA-076B0CD6CADA}">
      <dsp:nvSpPr>
        <dsp:cNvPr id="0" name=""/>
        <dsp:cNvSpPr/>
      </dsp:nvSpPr>
      <dsp:spPr>
        <a:xfrm>
          <a:off x="3102424" y="1338"/>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3. Endocrine and Metabolic Disorders</a:t>
          </a:r>
        </a:p>
      </dsp:txBody>
      <dsp:txXfrm>
        <a:off x="3102424" y="1338"/>
        <a:ext cx="1338950" cy="803370"/>
      </dsp:txXfrm>
    </dsp:sp>
    <dsp:sp modelId="{83D621A6-D277-D04C-A0B2-1B00C24A2EF5}">
      <dsp:nvSpPr>
        <dsp:cNvPr id="0" name=""/>
        <dsp:cNvSpPr/>
      </dsp:nvSpPr>
      <dsp:spPr>
        <a:xfrm>
          <a:off x="4575270" y="1338"/>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4. Lung, Chest Wall, and Respiratory Disorders</a:t>
          </a:r>
        </a:p>
      </dsp:txBody>
      <dsp:txXfrm>
        <a:off x="4575270" y="1338"/>
        <a:ext cx="1338950" cy="803370"/>
      </dsp:txXfrm>
    </dsp:sp>
    <dsp:sp modelId="{7E12EEBE-4A80-484E-969C-F8A5D6636636}">
      <dsp:nvSpPr>
        <dsp:cNvPr id="0" name=""/>
        <dsp:cNvSpPr/>
      </dsp:nvSpPr>
      <dsp:spPr>
        <a:xfrm>
          <a:off x="6048116" y="1338"/>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5. Infectious Diseases</a:t>
          </a:r>
        </a:p>
      </dsp:txBody>
      <dsp:txXfrm>
        <a:off x="6048116" y="1338"/>
        <a:ext cx="1338950" cy="803370"/>
      </dsp:txXfrm>
    </dsp:sp>
    <dsp:sp modelId="{14AC66D1-095B-1047-ADD3-9C200AA60AA8}">
      <dsp:nvSpPr>
        <dsp:cNvPr id="0" name=""/>
        <dsp:cNvSpPr/>
      </dsp:nvSpPr>
      <dsp:spPr>
        <a:xfrm>
          <a:off x="156732" y="938604"/>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6. Spine Disorders</a:t>
          </a:r>
        </a:p>
      </dsp:txBody>
      <dsp:txXfrm>
        <a:off x="156732" y="938604"/>
        <a:ext cx="1338950" cy="803370"/>
      </dsp:txXfrm>
    </dsp:sp>
    <dsp:sp modelId="{68A81B00-BEBA-B448-BBA7-226A07A1FC1D}">
      <dsp:nvSpPr>
        <dsp:cNvPr id="0" name=""/>
        <dsp:cNvSpPr/>
      </dsp:nvSpPr>
      <dsp:spPr>
        <a:xfrm>
          <a:off x="1629578" y="938604"/>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7. Orthopedic Disorders</a:t>
          </a:r>
        </a:p>
      </dsp:txBody>
      <dsp:txXfrm>
        <a:off x="1629578" y="938604"/>
        <a:ext cx="1338950" cy="803370"/>
      </dsp:txXfrm>
    </dsp:sp>
    <dsp:sp modelId="{DD47D399-38AD-4E49-B373-6EA02670CA49}">
      <dsp:nvSpPr>
        <dsp:cNvPr id="0" name=""/>
        <dsp:cNvSpPr/>
      </dsp:nvSpPr>
      <dsp:spPr>
        <a:xfrm>
          <a:off x="3102424" y="938604"/>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8. Disorders Involving the Gastrointestinal Tract and</a:t>
          </a:r>
        </a:p>
      </dsp:txBody>
      <dsp:txXfrm>
        <a:off x="3102424" y="938604"/>
        <a:ext cx="1338950" cy="803370"/>
      </dsp:txXfrm>
    </dsp:sp>
    <dsp:sp modelId="{FD043040-9E8F-3848-BBC4-DC6ADEA414E4}">
      <dsp:nvSpPr>
        <dsp:cNvPr id="0" name=""/>
        <dsp:cNvSpPr/>
      </dsp:nvSpPr>
      <dsp:spPr>
        <a:xfrm>
          <a:off x="4575270" y="938604"/>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Abdominal Viscera</a:t>
          </a:r>
        </a:p>
      </dsp:txBody>
      <dsp:txXfrm>
        <a:off x="4575270" y="938604"/>
        <a:ext cx="1338950" cy="803370"/>
      </dsp:txXfrm>
    </dsp:sp>
    <dsp:sp modelId="{271B4BF5-E620-9B47-B923-4C5A0332E1BC}">
      <dsp:nvSpPr>
        <dsp:cNvPr id="0" name=""/>
        <dsp:cNvSpPr/>
      </dsp:nvSpPr>
      <dsp:spPr>
        <a:xfrm>
          <a:off x="6048116" y="938604"/>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9. Medical Conditions Involving Head, Eyes, Ears, Nose,</a:t>
          </a:r>
        </a:p>
      </dsp:txBody>
      <dsp:txXfrm>
        <a:off x="6048116" y="938604"/>
        <a:ext cx="1338950" cy="803370"/>
      </dsp:txXfrm>
    </dsp:sp>
    <dsp:sp modelId="{88521E6A-D9C1-3D4F-A15D-09C9B20FB011}">
      <dsp:nvSpPr>
        <dsp:cNvPr id="0" name=""/>
        <dsp:cNvSpPr/>
      </dsp:nvSpPr>
      <dsp:spPr>
        <a:xfrm>
          <a:off x="156732" y="1875870"/>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Neck, or Throat</a:t>
          </a:r>
        </a:p>
      </dsp:txBody>
      <dsp:txXfrm>
        <a:off x="156732" y="1875870"/>
        <a:ext cx="1338950" cy="803370"/>
      </dsp:txXfrm>
    </dsp:sp>
    <dsp:sp modelId="{282C40A4-3EBA-2D4C-95BE-D122DAC2F7F3}">
      <dsp:nvSpPr>
        <dsp:cNvPr id="0" name=""/>
        <dsp:cNvSpPr/>
      </dsp:nvSpPr>
      <dsp:spPr>
        <a:xfrm>
          <a:off x="1629578" y="1875870"/>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10. Neurologic Disorders</a:t>
          </a:r>
        </a:p>
      </dsp:txBody>
      <dsp:txXfrm>
        <a:off x="1629578" y="1875870"/>
        <a:ext cx="1338950" cy="803370"/>
      </dsp:txXfrm>
    </dsp:sp>
    <dsp:sp modelId="{71DD570D-AFD3-7042-840E-757243549BAA}">
      <dsp:nvSpPr>
        <dsp:cNvPr id="0" name=""/>
        <dsp:cNvSpPr/>
      </dsp:nvSpPr>
      <dsp:spPr>
        <a:xfrm>
          <a:off x="3102424" y="1875870"/>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11. Psychiatric and Psychologic Disorders</a:t>
          </a:r>
        </a:p>
      </dsp:txBody>
      <dsp:txXfrm>
        <a:off x="3102424" y="1875870"/>
        <a:ext cx="1338950" cy="803370"/>
      </dsp:txXfrm>
    </dsp:sp>
    <dsp:sp modelId="{0F667108-6E47-5341-A1C0-A75AE292CCEA}">
      <dsp:nvSpPr>
        <dsp:cNvPr id="0" name=""/>
        <dsp:cNvSpPr/>
      </dsp:nvSpPr>
      <dsp:spPr>
        <a:xfrm>
          <a:off x="4575270" y="1875870"/>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12. Substance Abuse</a:t>
          </a:r>
        </a:p>
      </dsp:txBody>
      <dsp:txXfrm>
        <a:off x="4575270" y="1875870"/>
        <a:ext cx="1338950" cy="803370"/>
      </dsp:txXfrm>
    </dsp:sp>
    <dsp:sp modelId="{881B534B-A910-9E4A-82FF-17A534A304C7}">
      <dsp:nvSpPr>
        <dsp:cNvPr id="0" name=""/>
        <dsp:cNvSpPr/>
      </dsp:nvSpPr>
      <dsp:spPr>
        <a:xfrm>
          <a:off x="6048116" y="1875870"/>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13. Medications</a:t>
          </a:r>
        </a:p>
      </dsp:txBody>
      <dsp:txXfrm>
        <a:off x="6048116" y="1875870"/>
        <a:ext cx="1338950" cy="803370"/>
      </dsp:txXfrm>
    </dsp:sp>
    <dsp:sp modelId="{60C258F1-80C4-774F-9074-D4FECA22FA12}">
      <dsp:nvSpPr>
        <dsp:cNvPr id="0" name=""/>
        <dsp:cNvSpPr/>
      </dsp:nvSpPr>
      <dsp:spPr>
        <a:xfrm>
          <a:off x="2366001" y="2813135"/>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14. Tumors — Malignant or Benign</a:t>
          </a:r>
        </a:p>
      </dsp:txBody>
      <dsp:txXfrm>
        <a:off x="2366001" y="2813135"/>
        <a:ext cx="1338950" cy="803370"/>
      </dsp:txXfrm>
    </dsp:sp>
    <dsp:sp modelId="{E8FD7D56-C5C4-5648-BF25-FFAB5B3C9565}">
      <dsp:nvSpPr>
        <dsp:cNvPr id="0" name=""/>
        <dsp:cNvSpPr/>
      </dsp:nvSpPr>
      <dsp:spPr>
        <a:xfrm>
          <a:off x="3838847" y="2813135"/>
          <a:ext cx="1338950" cy="803370"/>
        </a:xfrm>
        <a:prstGeom prst="rect">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outerShdw blurRad="50800" dist="19050" dir="5400000" algn="tl" rotWithShape="0">
            <a:srgbClr val="000000">
              <a:alpha val="60000"/>
            </a:srgbClr>
          </a:outerShdw>
          <a:softEdge rad="12700"/>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15. Pregnancy and Reproduction</a:t>
          </a:r>
        </a:p>
      </dsp:txBody>
      <dsp:txXfrm>
        <a:off x="3838847" y="2813135"/>
        <a:ext cx="1338950" cy="803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23CC2-1A26-AF40-B27B-BC126C9DDF49}">
      <dsp:nvSpPr>
        <dsp:cNvPr id="0" name=""/>
        <dsp:cNvSpPr/>
      </dsp:nvSpPr>
      <dsp:spPr>
        <a:xfrm>
          <a:off x="920"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 Head and Neck</a:t>
          </a:r>
        </a:p>
      </dsp:txBody>
      <dsp:txXfrm>
        <a:off x="920" y="242515"/>
        <a:ext cx="1160301" cy="696180"/>
      </dsp:txXfrm>
    </dsp:sp>
    <dsp:sp modelId="{4FED319E-66ED-0348-BEDD-D2DD11A76531}">
      <dsp:nvSpPr>
        <dsp:cNvPr id="0" name=""/>
        <dsp:cNvSpPr/>
      </dsp:nvSpPr>
      <dsp:spPr>
        <a:xfrm>
          <a:off x="1277252"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 Eyes and Vision</a:t>
          </a:r>
        </a:p>
      </dsp:txBody>
      <dsp:txXfrm>
        <a:off x="1277252" y="242515"/>
        <a:ext cx="1160301" cy="696180"/>
      </dsp:txXfrm>
    </dsp:sp>
    <dsp:sp modelId="{D8F5D9B9-7725-EE49-932C-3F3AC47C57F7}">
      <dsp:nvSpPr>
        <dsp:cNvPr id="0" name=""/>
        <dsp:cNvSpPr/>
      </dsp:nvSpPr>
      <dsp:spPr>
        <a:xfrm>
          <a:off x="2553583"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3. Ears and Hearing</a:t>
          </a:r>
        </a:p>
      </dsp:txBody>
      <dsp:txXfrm>
        <a:off x="2553583" y="242515"/>
        <a:ext cx="1160301" cy="696180"/>
      </dsp:txXfrm>
    </dsp:sp>
    <dsp:sp modelId="{EF53995D-6D29-1F4E-8535-432A398AE22D}">
      <dsp:nvSpPr>
        <dsp:cNvPr id="0" name=""/>
        <dsp:cNvSpPr/>
      </dsp:nvSpPr>
      <dsp:spPr>
        <a:xfrm>
          <a:off x="3829915"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4. Dental</a:t>
          </a:r>
        </a:p>
      </dsp:txBody>
      <dsp:txXfrm>
        <a:off x="3829915" y="242515"/>
        <a:ext cx="1160301" cy="696180"/>
      </dsp:txXfrm>
    </dsp:sp>
    <dsp:sp modelId="{104749C2-09ED-3B44-BB1F-484228D0B568}">
      <dsp:nvSpPr>
        <dsp:cNvPr id="0" name=""/>
        <dsp:cNvSpPr/>
      </dsp:nvSpPr>
      <dsp:spPr>
        <a:xfrm>
          <a:off x="5106246"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5. Nose, Oropharynx, Trachea,</a:t>
          </a:r>
        </a:p>
      </dsp:txBody>
      <dsp:txXfrm>
        <a:off x="5106246" y="242515"/>
        <a:ext cx="1160301" cy="696180"/>
      </dsp:txXfrm>
    </dsp:sp>
    <dsp:sp modelId="{C3E36FAB-CE94-CA40-AA60-D48B8185721B}">
      <dsp:nvSpPr>
        <dsp:cNvPr id="0" name=""/>
        <dsp:cNvSpPr/>
      </dsp:nvSpPr>
      <dsp:spPr>
        <a:xfrm>
          <a:off x="6382577" y="242515"/>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6. Esophagus and Larynx</a:t>
          </a:r>
        </a:p>
      </dsp:txBody>
      <dsp:txXfrm>
        <a:off x="6382577" y="242515"/>
        <a:ext cx="1160301" cy="696180"/>
      </dsp:txXfrm>
    </dsp:sp>
    <dsp:sp modelId="{ECADFDA7-6C0B-6045-9803-34711D904596}">
      <dsp:nvSpPr>
        <dsp:cNvPr id="0" name=""/>
        <dsp:cNvSpPr/>
      </dsp:nvSpPr>
      <dsp:spPr>
        <a:xfrm>
          <a:off x="920"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7. Lungs and Chest Wall</a:t>
          </a:r>
        </a:p>
      </dsp:txBody>
      <dsp:txXfrm>
        <a:off x="920" y="1054726"/>
        <a:ext cx="1160301" cy="696180"/>
      </dsp:txXfrm>
    </dsp:sp>
    <dsp:sp modelId="{EF26456D-1F07-DB4E-8D02-6FEE4998F1E7}">
      <dsp:nvSpPr>
        <dsp:cNvPr id="0" name=""/>
        <dsp:cNvSpPr/>
      </dsp:nvSpPr>
      <dsp:spPr>
        <a:xfrm>
          <a:off x="1277252"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8. Aerobic Capacity</a:t>
          </a:r>
        </a:p>
      </dsp:txBody>
      <dsp:txXfrm>
        <a:off x="1277252" y="1054726"/>
        <a:ext cx="1160301" cy="696180"/>
      </dsp:txXfrm>
    </dsp:sp>
    <dsp:sp modelId="{64E4BB36-49C9-A44C-88A1-54F3AF2033EB}">
      <dsp:nvSpPr>
        <dsp:cNvPr id="0" name=""/>
        <dsp:cNvSpPr/>
      </dsp:nvSpPr>
      <dsp:spPr>
        <a:xfrm>
          <a:off x="2553583"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9. Heart and Vascular System</a:t>
          </a:r>
        </a:p>
      </dsp:txBody>
      <dsp:txXfrm>
        <a:off x="2553583" y="1054726"/>
        <a:ext cx="1160301" cy="696180"/>
      </dsp:txXfrm>
    </dsp:sp>
    <dsp:sp modelId="{2C7760EC-D127-1841-A466-F59BAA8E81FA}">
      <dsp:nvSpPr>
        <dsp:cNvPr id="0" name=""/>
        <dsp:cNvSpPr/>
      </dsp:nvSpPr>
      <dsp:spPr>
        <a:xfrm>
          <a:off x="3829915"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10. Abdominal Organs and Gastrointestinal System</a:t>
          </a:r>
        </a:p>
      </dsp:txBody>
      <dsp:txXfrm>
        <a:off x="3829915" y="1054726"/>
        <a:ext cx="1160301" cy="696180"/>
      </dsp:txXfrm>
    </dsp:sp>
    <dsp:sp modelId="{7DE6A2B2-D118-5C4F-8CA6-A6070AEA6E19}">
      <dsp:nvSpPr>
        <dsp:cNvPr id="0" name=""/>
        <dsp:cNvSpPr/>
      </dsp:nvSpPr>
      <dsp:spPr>
        <a:xfrm>
          <a:off x="5106246"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11. Metabolic Syndrome</a:t>
          </a:r>
        </a:p>
      </dsp:txBody>
      <dsp:txXfrm>
        <a:off x="5106246" y="1054726"/>
        <a:ext cx="1160301" cy="696180"/>
      </dsp:txXfrm>
    </dsp:sp>
    <dsp:sp modelId="{59E87151-B575-6543-860E-5F64B5F03671}">
      <dsp:nvSpPr>
        <dsp:cNvPr id="0" name=""/>
        <dsp:cNvSpPr/>
      </dsp:nvSpPr>
      <dsp:spPr>
        <a:xfrm>
          <a:off x="6382577" y="1054726"/>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12. Reproductive System</a:t>
          </a:r>
        </a:p>
      </dsp:txBody>
      <dsp:txXfrm>
        <a:off x="6382577" y="1054726"/>
        <a:ext cx="1160301" cy="696180"/>
      </dsp:txXfrm>
    </dsp:sp>
    <dsp:sp modelId="{6001D8EC-09B5-214C-83C9-F8E0D7ECA422}">
      <dsp:nvSpPr>
        <dsp:cNvPr id="0" name=""/>
        <dsp:cNvSpPr/>
      </dsp:nvSpPr>
      <dsp:spPr>
        <a:xfrm>
          <a:off x="920"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13. Urinary System</a:t>
          </a:r>
        </a:p>
      </dsp:txBody>
      <dsp:txXfrm>
        <a:off x="920" y="1866937"/>
        <a:ext cx="1160301" cy="696180"/>
      </dsp:txXfrm>
    </dsp:sp>
    <dsp:sp modelId="{994184B4-6FE7-1543-B5F9-CA599B290E37}">
      <dsp:nvSpPr>
        <dsp:cNvPr id="0" name=""/>
        <dsp:cNvSpPr/>
      </dsp:nvSpPr>
      <dsp:spPr>
        <a:xfrm>
          <a:off x="1277252"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14. Spine and Axial Skeleton Extremities</a:t>
          </a:r>
        </a:p>
      </dsp:txBody>
      <dsp:txXfrm>
        <a:off x="1277252" y="1866937"/>
        <a:ext cx="1160301" cy="696180"/>
      </dsp:txXfrm>
    </dsp:sp>
    <dsp:sp modelId="{D056A45B-907E-F746-804B-CDF8A5C2DED5}">
      <dsp:nvSpPr>
        <dsp:cNvPr id="0" name=""/>
        <dsp:cNvSpPr/>
      </dsp:nvSpPr>
      <dsp:spPr>
        <a:xfrm>
          <a:off x="2553583"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15. Neurological Disorders</a:t>
          </a:r>
        </a:p>
      </dsp:txBody>
      <dsp:txXfrm>
        <a:off x="2553583" y="1866937"/>
        <a:ext cx="1160301" cy="696180"/>
      </dsp:txXfrm>
    </dsp:sp>
    <dsp:sp modelId="{FBDD04CD-B6AE-6943-A154-E7AF4B710A05}">
      <dsp:nvSpPr>
        <dsp:cNvPr id="0" name=""/>
        <dsp:cNvSpPr/>
      </dsp:nvSpPr>
      <dsp:spPr>
        <a:xfrm>
          <a:off x="3829915"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16. Skin</a:t>
          </a:r>
        </a:p>
      </dsp:txBody>
      <dsp:txXfrm>
        <a:off x="3829915" y="1866937"/>
        <a:ext cx="1160301" cy="696180"/>
      </dsp:txXfrm>
    </dsp:sp>
    <dsp:sp modelId="{AAAF559F-E346-874B-AFE5-CD55499E2546}">
      <dsp:nvSpPr>
        <dsp:cNvPr id="0" name=""/>
        <dsp:cNvSpPr/>
      </dsp:nvSpPr>
      <dsp:spPr>
        <a:xfrm>
          <a:off x="5106246"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17. Blood and Blood-Forming Organs</a:t>
          </a:r>
        </a:p>
      </dsp:txBody>
      <dsp:txXfrm>
        <a:off x="5106246" y="1866937"/>
        <a:ext cx="1160301" cy="696180"/>
      </dsp:txXfrm>
    </dsp:sp>
    <dsp:sp modelId="{00D9C1B4-CC41-DA4C-930E-8AB844C888C4}">
      <dsp:nvSpPr>
        <dsp:cNvPr id="0" name=""/>
        <dsp:cNvSpPr/>
      </dsp:nvSpPr>
      <dsp:spPr>
        <a:xfrm>
          <a:off x="6382577" y="1866937"/>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18. Endocrine Metabolic Disorders</a:t>
          </a:r>
        </a:p>
      </dsp:txBody>
      <dsp:txXfrm>
        <a:off x="6382577" y="1866937"/>
        <a:ext cx="1160301" cy="696180"/>
      </dsp:txXfrm>
    </dsp:sp>
    <dsp:sp modelId="{A5C81E9F-1369-B74A-9021-4336537DDB27}">
      <dsp:nvSpPr>
        <dsp:cNvPr id="0" name=""/>
        <dsp:cNvSpPr/>
      </dsp:nvSpPr>
      <dsp:spPr>
        <a:xfrm>
          <a:off x="1277252" y="2679148"/>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19. Systemic Diseases and Miscellaneous Conditions</a:t>
          </a:r>
        </a:p>
      </dsp:txBody>
      <dsp:txXfrm>
        <a:off x="1277252" y="2679148"/>
        <a:ext cx="1160301" cy="696180"/>
      </dsp:txXfrm>
    </dsp:sp>
    <dsp:sp modelId="{399976F8-BDB6-404B-9D8E-A248CEA36702}">
      <dsp:nvSpPr>
        <dsp:cNvPr id="0" name=""/>
        <dsp:cNvSpPr/>
      </dsp:nvSpPr>
      <dsp:spPr>
        <a:xfrm>
          <a:off x="2553583" y="2679148"/>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20. Tumors and Malignant Diseases</a:t>
          </a:r>
        </a:p>
      </dsp:txBody>
      <dsp:txXfrm>
        <a:off x="2553583" y="2679148"/>
        <a:ext cx="1160301" cy="696180"/>
      </dsp:txXfrm>
    </dsp:sp>
    <dsp:sp modelId="{A50C3FE9-8333-7546-96A5-785671E88DAC}">
      <dsp:nvSpPr>
        <dsp:cNvPr id="0" name=""/>
        <dsp:cNvSpPr/>
      </dsp:nvSpPr>
      <dsp:spPr>
        <a:xfrm>
          <a:off x="3829915" y="2679148"/>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21. Psychiatric Conditions</a:t>
          </a:r>
        </a:p>
      </dsp:txBody>
      <dsp:txXfrm>
        <a:off x="3829915" y="2679148"/>
        <a:ext cx="1160301" cy="696180"/>
      </dsp:txXfrm>
    </dsp:sp>
    <dsp:sp modelId="{91FE789F-63A3-DD4D-B02F-BBD6D2D8F65F}">
      <dsp:nvSpPr>
        <dsp:cNvPr id="0" name=""/>
        <dsp:cNvSpPr/>
      </dsp:nvSpPr>
      <dsp:spPr>
        <a:xfrm>
          <a:off x="5106246" y="2679148"/>
          <a:ext cx="1160301" cy="69618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22. Chemicals, Drugs, and Medication</a:t>
          </a:r>
        </a:p>
      </dsp:txBody>
      <dsp:txXfrm>
        <a:off x="5106246" y="2679148"/>
        <a:ext cx="1160301" cy="6961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F3EA2-BCF2-1046-9293-E15C85925E4D}">
      <dsp:nvSpPr>
        <dsp:cNvPr id="0" name=""/>
        <dsp:cNvSpPr/>
      </dsp:nvSpPr>
      <dsp:spPr>
        <a:xfrm>
          <a:off x="0" y="4583370"/>
          <a:ext cx="4929186" cy="1002729"/>
        </a:xfrm>
        <a:prstGeom prst="rect">
          <a:avLst/>
        </a:prstGeom>
        <a:blipFill rotWithShape="1">
          <a:blip xmlns:r="http://schemas.openxmlformats.org/officeDocument/2006/relationships" r:embed="rId1">
            <a:duotone>
              <a:schemeClr val="accent2">
                <a:hueOff val="0"/>
                <a:satOff val="0"/>
                <a:lumOff val="0"/>
                <a:alphaOff val="0"/>
                <a:shade val="36000"/>
                <a:satMod val="120000"/>
              </a:schemeClr>
              <a:schemeClr val="accent2">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The essential job tasks list from NFPA 1582</a:t>
          </a:r>
        </a:p>
      </dsp:txBody>
      <dsp:txXfrm>
        <a:off x="0" y="4583370"/>
        <a:ext cx="4929186" cy="1002729"/>
      </dsp:txXfrm>
    </dsp:sp>
    <dsp:sp modelId="{57645275-9149-9147-90C1-C08EF4AE9002}">
      <dsp:nvSpPr>
        <dsp:cNvPr id="0" name=""/>
        <dsp:cNvSpPr/>
      </dsp:nvSpPr>
      <dsp:spPr>
        <a:xfrm rot="10800000">
          <a:off x="0" y="3056213"/>
          <a:ext cx="4929186" cy="1542197"/>
        </a:xfrm>
        <a:prstGeom prst="upArrowCallout">
          <a:avLst/>
        </a:prstGeom>
        <a:blipFill rotWithShape="1">
          <a:blip xmlns:r="http://schemas.openxmlformats.org/officeDocument/2006/relationships" r:embed="rId1">
            <a:duotone>
              <a:schemeClr val="accent2">
                <a:hueOff val="546531"/>
                <a:satOff val="-10183"/>
                <a:lumOff val="65"/>
                <a:alphaOff val="0"/>
                <a:shade val="36000"/>
                <a:satMod val="120000"/>
              </a:schemeClr>
              <a:schemeClr val="accent2">
                <a:hueOff val="546531"/>
                <a:satOff val="-10183"/>
                <a:lumOff val="65"/>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Self-Reported Job Impact (SRJI) Summary to inform provider of the members exposures</a:t>
          </a:r>
        </a:p>
      </dsp:txBody>
      <dsp:txXfrm rot="10800000">
        <a:off x="0" y="3056213"/>
        <a:ext cx="4929186" cy="1002073"/>
      </dsp:txXfrm>
    </dsp:sp>
    <dsp:sp modelId="{826E2967-BAB9-4642-90B7-DB9F9B1A0E4B}">
      <dsp:nvSpPr>
        <dsp:cNvPr id="0" name=""/>
        <dsp:cNvSpPr/>
      </dsp:nvSpPr>
      <dsp:spPr>
        <a:xfrm rot="10800000">
          <a:off x="0" y="1529056"/>
          <a:ext cx="4929186" cy="1542197"/>
        </a:xfrm>
        <a:prstGeom prst="upArrowCallout">
          <a:avLst/>
        </a:prstGeom>
        <a:blipFill rotWithShape="1">
          <a:blip xmlns:r="http://schemas.openxmlformats.org/officeDocument/2006/relationships" r:embed="rId1">
            <a:duotone>
              <a:schemeClr val="accent2">
                <a:hueOff val="1093063"/>
                <a:satOff val="-20365"/>
                <a:lumOff val="130"/>
                <a:alphaOff val="0"/>
                <a:shade val="36000"/>
                <a:satMod val="120000"/>
              </a:schemeClr>
              <a:schemeClr val="accent2">
                <a:hueOff val="1093063"/>
                <a:satOff val="-20365"/>
                <a:lumOff val="13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Letter to the Healthcare Provider</a:t>
          </a:r>
        </a:p>
      </dsp:txBody>
      <dsp:txXfrm rot="10800000">
        <a:off x="0" y="1529056"/>
        <a:ext cx="4929186" cy="1002073"/>
      </dsp:txXfrm>
    </dsp:sp>
    <dsp:sp modelId="{ECFF1501-793E-2D49-8935-B255105167A4}">
      <dsp:nvSpPr>
        <dsp:cNvPr id="0" name=""/>
        <dsp:cNvSpPr/>
      </dsp:nvSpPr>
      <dsp:spPr>
        <a:xfrm rot="10800000">
          <a:off x="0" y="1899"/>
          <a:ext cx="4929186" cy="1542197"/>
        </a:xfrm>
        <a:prstGeom prst="upArrowCallout">
          <a:avLst/>
        </a:prstGeom>
        <a:blipFill rotWithShape="1">
          <a:blip xmlns:r="http://schemas.openxmlformats.org/officeDocument/2006/relationships" r:embed="rId1">
            <a:duotone>
              <a:schemeClr val="accent2">
                <a:hueOff val="1639594"/>
                <a:satOff val="-30548"/>
                <a:lumOff val="195"/>
                <a:alphaOff val="0"/>
                <a:shade val="36000"/>
                <a:satMod val="120000"/>
              </a:schemeClr>
              <a:schemeClr val="accent2">
                <a:hueOff val="1639594"/>
                <a:satOff val="-30548"/>
                <a:lumOff val="195"/>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The Healthcare Provider’s Guide to Firefighter Physicals</a:t>
          </a:r>
        </a:p>
      </dsp:txBody>
      <dsp:txXfrm rot="10800000">
        <a:off x="0" y="1899"/>
        <a:ext cx="4929186" cy="100207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B0757-6D49-469A-949E-A7FB1872BE9A}" type="datetimeFigureOut">
              <a:rPr lang="en-US" smtClean="0"/>
              <a:t>6/19/2018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A7CFCC-B913-4172-A4A6-53C8C7B002AB}" type="slidenum">
              <a:rPr lang="en-US" smtClean="0"/>
              <a:t>‹#›</a:t>
            </a:fld>
            <a:endParaRPr lang="en-US"/>
          </a:p>
        </p:txBody>
      </p:sp>
    </p:spTree>
    <p:extLst>
      <p:ext uri="{BB962C8B-B14F-4D97-AF65-F5344CB8AC3E}">
        <p14:creationId xmlns:p14="http://schemas.microsoft.com/office/powerpoint/2010/main" val="313122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98145-2506-433D-B637-1928A1F0A1E1}" type="datetimeFigureOut">
              <a:rPr lang="en-US" smtClean="0"/>
              <a:t>6/19/2018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49C8-15FC-43FD-BF6D-52BBD297112B}" type="slidenum">
              <a:rPr lang="en-US" smtClean="0"/>
              <a:t>‹#›</a:t>
            </a:fld>
            <a:endParaRPr lang="en-US"/>
          </a:p>
        </p:txBody>
      </p:sp>
    </p:spTree>
    <p:extLst>
      <p:ext uri="{BB962C8B-B14F-4D97-AF65-F5344CB8AC3E}">
        <p14:creationId xmlns:p14="http://schemas.microsoft.com/office/powerpoint/2010/main" val="148341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a:t>
            </a:fld>
            <a:endParaRPr lang="en-US"/>
          </a:p>
        </p:txBody>
      </p:sp>
    </p:spTree>
    <p:extLst>
      <p:ext uri="{BB962C8B-B14F-4D97-AF65-F5344CB8AC3E}">
        <p14:creationId xmlns:p14="http://schemas.microsoft.com/office/powerpoint/2010/main" val="800234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19</a:t>
            </a:fld>
            <a:endParaRPr lang="en-US"/>
          </a:p>
        </p:txBody>
      </p:sp>
    </p:spTree>
    <p:extLst>
      <p:ext uri="{BB962C8B-B14F-4D97-AF65-F5344CB8AC3E}">
        <p14:creationId xmlns:p14="http://schemas.microsoft.com/office/powerpoint/2010/main" val="355141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20</a:t>
            </a:fld>
            <a:endParaRPr lang="en-US"/>
          </a:p>
        </p:txBody>
      </p:sp>
    </p:spTree>
    <p:extLst>
      <p:ext uri="{BB962C8B-B14F-4D97-AF65-F5344CB8AC3E}">
        <p14:creationId xmlns:p14="http://schemas.microsoft.com/office/powerpoint/2010/main" val="108377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23</a:t>
            </a:fld>
            <a:endParaRPr lang="en-US"/>
          </a:p>
        </p:txBody>
      </p:sp>
    </p:spTree>
    <p:extLst>
      <p:ext uri="{BB962C8B-B14F-4D97-AF65-F5344CB8AC3E}">
        <p14:creationId xmlns:p14="http://schemas.microsoft.com/office/powerpoint/2010/main" val="334011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24</a:t>
            </a:fld>
            <a:endParaRPr lang="en-US"/>
          </a:p>
        </p:txBody>
      </p:sp>
    </p:spTree>
    <p:extLst>
      <p:ext uri="{BB962C8B-B14F-4D97-AF65-F5344CB8AC3E}">
        <p14:creationId xmlns:p14="http://schemas.microsoft.com/office/powerpoint/2010/main" val="59891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25</a:t>
            </a:fld>
            <a:endParaRPr lang="en-US"/>
          </a:p>
        </p:txBody>
      </p:sp>
    </p:spTree>
    <p:extLst>
      <p:ext uri="{BB962C8B-B14F-4D97-AF65-F5344CB8AC3E}">
        <p14:creationId xmlns:p14="http://schemas.microsoft.com/office/powerpoint/2010/main" val="56008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DC49C8-15FC-43FD-BF6D-52BBD297112B}" type="slidenum">
              <a:rPr lang="en-US" smtClean="0"/>
              <a:t>26</a:t>
            </a:fld>
            <a:endParaRPr lang="en-US"/>
          </a:p>
        </p:txBody>
      </p:sp>
    </p:spTree>
    <p:extLst>
      <p:ext uri="{BB962C8B-B14F-4D97-AF65-F5344CB8AC3E}">
        <p14:creationId xmlns:p14="http://schemas.microsoft.com/office/powerpoint/2010/main" val="410613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7379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38</a:t>
            </a:fld>
            <a:endParaRPr lang="en-US"/>
          </a:p>
        </p:txBody>
      </p:sp>
    </p:spTree>
    <p:extLst>
      <p:ext uri="{BB962C8B-B14F-4D97-AF65-F5344CB8AC3E}">
        <p14:creationId xmlns:p14="http://schemas.microsoft.com/office/powerpoint/2010/main" val="192413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39</a:t>
            </a:fld>
            <a:endParaRPr lang="en-US"/>
          </a:p>
        </p:txBody>
      </p:sp>
    </p:spTree>
    <p:extLst>
      <p:ext uri="{BB962C8B-B14F-4D97-AF65-F5344CB8AC3E}">
        <p14:creationId xmlns:p14="http://schemas.microsoft.com/office/powerpoint/2010/main" val="4274479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47</a:t>
            </a:fld>
            <a:endParaRPr lang="en-US"/>
          </a:p>
        </p:txBody>
      </p:sp>
    </p:spTree>
    <p:extLst>
      <p:ext uri="{BB962C8B-B14F-4D97-AF65-F5344CB8AC3E}">
        <p14:creationId xmlns:p14="http://schemas.microsoft.com/office/powerpoint/2010/main" val="201595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DC49C8-15FC-43FD-BF6D-52BBD297112B}" type="slidenum">
              <a:rPr lang="en-US" smtClean="0"/>
              <a:t>8</a:t>
            </a:fld>
            <a:endParaRPr lang="en-US"/>
          </a:p>
        </p:txBody>
      </p:sp>
    </p:spTree>
    <p:extLst>
      <p:ext uri="{BB962C8B-B14F-4D97-AF65-F5344CB8AC3E}">
        <p14:creationId xmlns:p14="http://schemas.microsoft.com/office/powerpoint/2010/main" val="2388102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61</a:t>
            </a:fld>
            <a:endParaRPr lang="en-US"/>
          </a:p>
        </p:txBody>
      </p:sp>
    </p:spTree>
    <p:extLst>
      <p:ext uri="{BB962C8B-B14F-4D97-AF65-F5344CB8AC3E}">
        <p14:creationId xmlns:p14="http://schemas.microsoft.com/office/powerpoint/2010/main" val="111950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48506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91</a:t>
            </a:fld>
            <a:endParaRPr lang="en-US"/>
          </a:p>
        </p:txBody>
      </p:sp>
    </p:spTree>
    <p:extLst>
      <p:ext uri="{BB962C8B-B14F-4D97-AF65-F5344CB8AC3E}">
        <p14:creationId xmlns:p14="http://schemas.microsoft.com/office/powerpoint/2010/main" val="123711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10</a:t>
            </a:fld>
            <a:endParaRPr lang="en-US"/>
          </a:p>
        </p:txBody>
      </p:sp>
    </p:spTree>
    <p:extLst>
      <p:ext uri="{BB962C8B-B14F-4D97-AF65-F5344CB8AC3E}">
        <p14:creationId xmlns:p14="http://schemas.microsoft.com/office/powerpoint/2010/main" val="2824471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DC49C8-15FC-43FD-BF6D-52BBD297112B}" type="slidenum">
              <a:rPr lang="en-US" smtClean="0"/>
              <a:t>11</a:t>
            </a:fld>
            <a:endParaRPr lang="en-US"/>
          </a:p>
        </p:txBody>
      </p:sp>
    </p:spTree>
    <p:extLst>
      <p:ext uri="{BB962C8B-B14F-4D97-AF65-F5344CB8AC3E}">
        <p14:creationId xmlns:p14="http://schemas.microsoft.com/office/powerpoint/2010/main" val="964340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DC49C8-15FC-43FD-BF6D-52BBD297112B}" type="slidenum">
              <a:rPr lang="en-US" smtClean="0"/>
              <a:t>12</a:t>
            </a:fld>
            <a:endParaRPr lang="en-US"/>
          </a:p>
        </p:txBody>
      </p:sp>
    </p:spTree>
    <p:extLst>
      <p:ext uri="{BB962C8B-B14F-4D97-AF65-F5344CB8AC3E}">
        <p14:creationId xmlns:p14="http://schemas.microsoft.com/office/powerpoint/2010/main" val="374683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13</a:t>
            </a:fld>
            <a:endParaRPr lang="en-US"/>
          </a:p>
        </p:txBody>
      </p:sp>
    </p:spTree>
    <p:extLst>
      <p:ext uri="{BB962C8B-B14F-4D97-AF65-F5344CB8AC3E}">
        <p14:creationId xmlns:p14="http://schemas.microsoft.com/office/powerpoint/2010/main" val="118121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14</a:t>
            </a:fld>
            <a:endParaRPr lang="en-US"/>
          </a:p>
        </p:txBody>
      </p:sp>
    </p:spTree>
    <p:extLst>
      <p:ext uri="{BB962C8B-B14F-4D97-AF65-F5344CB8AC3E}">
        <p14:creationId xmlns:p14="http://schemas.microsoft.com/office/powerpoint/2010/main" val="384200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15</a:t>
            </a:fld>
            <a:endParaRPr lang="en-US"/>
          </a:p>
        </p:txBody>
      </p:sp>
    </p:spTree>
    <p:extLst>
      <p:ext uri="{BB962C8B-B14F-4D97-AF65-F5344CB8AC3E}">
        <p14:creationId xmlns:p14="http://schemas.microsoft.com/office/powerpoint/2010/main" val="38271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DC49C8-15FC-43FD-BF6D-52BBD297112B}" type="slidenum">
              <a:rPr lang="en-US" smtClean="0"/>
              <a:t>16</a:t>
            </a:fld>
            <a:endParaRPr lang="en-US"/>
          </a:p>
        </p:txBody>
      </p:sp>
    </p:spTree>
    <p:extLst>
      <p:ext uri="{BB962C8B-B14F-4D97-AF65-F5344CB8AC3E}">
        <p14:creationId xmlns:p14="http://schemas.microsoft.com/office/powerpoint/2010/main" val="162302552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Tree>
    <p:extLst>
      <p:ext uri="{BB962C8B-B14F-4D97-AF65-F5344CB8AC3E}">
        <p14:creationId xmlns:p14="http://schemas.microsoft.com/office/powerpoint/2010/main" val="427319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383507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44479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1143000"/>
          </a:xfrm>
          <a:prstGeom prst="rect">
            <a:avLst/>
          </a:prstGeom>
          <a:noFill/>
          <a:ln>
            <a:noFill/>
          </a:ln>
        </p:spPr>
        <p:txBody>
          <a:bodyPr/>
          <a:lstStyle>
            <a:lvl1pPr>
              <a:defRPr>
                <a:solidFill>
                  <a:schemeClr val="bg2"/>
                </a:solidFill>
                <a:latin typeface="+mj-lt"/>
              </a:defRPr>
            </a:lvl1pPr>
          </a:lstStyle>
          <a:p>
            <a:endParaRPr lang="en-US" dirty="0"/>
          </a:p>
        </p:txBody>
      </p:sp>
      <p:sp>
        <p:nvSpPr>
          <p:cNvPr id="5" name="Content Placeholder 2"/>
          <p:cNvSpPr>
            <a:spLocks noGrp="1"/>
          </p:cNvSpPr>
          <p:nvPr>
            <p:ph idx="1"/>
          </p:nvPr>
        </p:nvSpPr>
        <p:spPr>
          <a:xfrm>
            <a:off x="457200" y="1600200"/>
            <a:ext cx="8229600" cy="4267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678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p:cNvSpPr txBox="1">
            <a:spLocks/>
          </p:cNvSpPr>
          <p:nvPr userDrawn="1"/>
        </p:nvSpPr>
        <p:spPr>
          <a:xfrm>
            <a:off x="457200" y="2286000"/>
            <a:ext cx="8229600" cy="1143000"/>
          </a:xfrm>
          <a:prstGeom prst="rect">
            <a:avLst/>
          </a:prstGeom>
          <a:ln>
            <a:noFill/>
          </a:ln>
        </p:spPr>
        <p:txBody>
          <a:bodyPr vert="horz" lIns="91440" tIns="45720" rIns="91440" bIns="45720" rtlCol="0" anchor="ctr">
            <a:normAutofit/>
          </a:bodyPr>
          <a:lstStyle>
            <a:lvl1pPr>
              <a:defRPr>
                <a:solidFill>
                  <a:schemeClr val="bg2"/>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2"/>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2415174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12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8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099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60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08459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23D4350-0632-4F67-B357-AFC21C62564D}" type="datetimeFigureOut">
              <a:rPr lang="en-US" smtClean="0"/>
              <a:t>6/19/2018</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spTree>
    <p:extLst>
      <p:ext uri="{BB962C8B-B14F-4D97-AF65-F5344CB8AC3E}">
        <p14:creationId xmlns:p14="http://schemas.microsoft.com/office/powerpoint/2010/main" val="140925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6036471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374322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5586B75A-687E-405C-8A0B-8D00578BA2C3}" type="datetimeFigureOut">
              <a:rPr lang="en-US" smtClean="0"/>
              <a:pPr/>
              <a:t>6/19/2018</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a:xfrm>
            <a:off x="8483346" y="6272785"/>
            <a:ext cx="480060" cy="365125"/>
          </a:xfrm>
          <a:prstGeom prst="rect">
            <a:avLst/>
          </a:prstGeom>
        </p:spPr>
        <p:txBody>
          <a:bodyPr/>
          <a:lstStyle/>
          <a:p>
            <a:fld id="{4FAB73BC-B049-4115-A692-8D63A059BFB8}"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521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483346" y="6272785"/>
            <a:ext cx="48006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5345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p>
            <a:fld id="{6F6AA2A1-C9A8-42DC-AF5F-29D58FE3A81E}" type="datetimeFigureOut">
              <a:rPr lang="en-US" smtClean="0"/>
              <a:t>6/19/2018</a:t>
            </a:fld>
            <a:endParaRPr lang="en-US" dirty="0"/>
          </a:p>
        </p:txBody>
      </p:sp>
      <p:sp>
        <p:nvSpPr>
          <p:cNvPr id="10" name="Footer Placeholder 9"/>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108222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8FC28B6-2144-4760-B3DF-18C646FA52B1}" type="datetimeFigureOut">
              <a:rPr lang="en-US" smtClean="0"/>
              <a:t>6/19/2018</a:t>
            </a:fld>
            <a:endParaRPr lang="en-US" dirty="0"/>
          </a:p>
        </p:txBody>
      </p:sp>
      <p:sp>
        <p:nvSpPr>
          <p:cNvPr id="15" name="Rectangle 14">
            <a:extLst>
              <a:ext uri="{FF2B5EF4-FFF2-40B4-BE49-F238E27FC236}">
                <a16:creationId xmlns:a16="http://schemas.microsoft.com/office/drawing/2014/main" id="{D954613B-29D2-C440-BA3A-7A726AAF6B93}"/>
              </a:ext>
            </a:extLst>
          </p:cNvPr>
          <p:cNvSpPr/>
          <p:nvPr userDrawn="1"/>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906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251F38EA-B09F-4C97-9264-D1353869D1EA}" type="datetimeFigureOut">
              <a:rPr lang="en-US" smtClean="0"/>
              <a:t>6/19/2018</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Tree>
    <p:extLst>
      <p:ext uri="{BB962C8B-B14F-4D97-AF65-F5344CB8AC3E}">
        <p14:creationId xmlns:p14="http://schemas.microsoft.com/office/powerpoint/2010/main" val="338252809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3854" r:id="rId12"/>
    <p:sldLayoutId id="2147483855" r:id="rId13"/>
    <p:sldLayoutId id="2147483856" r:id="rId14"/>
    <p:sldLayoutId id="2147483857" r:id="rId15"/>
    <p:sldLayoutId id="2147483858" r:id="rId16"/>
    <p:sldLayoutId id="2147483859" r:id="rId17"/>
  </p:sldLayoutIdLst>
  <p:hf sldNum="0" hdr="0" ftr="0" dt="0"/>
  <p:txStyles>
    <p:titleStyle>
      <a:lvl1pPr algn="l" defTabSz="914400" rtl="0" eaLnBrk="1" latinLnBrk="0" hangingPunct="1">
        <a:lnSpc>
          <a:spcPct val="90000"/>
        </a:lnSpc>
        <a:spcBef>
          <a:spcPct val="0"/>
        </a:spcBef>
        <a:buNone/>
        <a:defRPr sz="4200" b="0" kern="1200" cap="all" baseline="0">
          <a:blipFill>
            <a:blip r:embed="rId19">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zvo8kjoy6H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BFbk0gaM1C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wNQlDjykj-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KAz3s_nMsc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jp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6.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hyperlink" Target="http://www.fstaresearch.org/resource/?FstarId=11624"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6.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9.png"/><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OOdX0GgO7zY"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7.jpg"/><Relationship Id="rId5" Type="http://schemas.microsoft.com/office/2007/relationships/hdphoto" Target="../media/hdphoto3.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anUsCLnJ8kQ" TargetMode="Externa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ideo" Target="https://www.youtube.com/embed/dAsG8yuK1-8"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64.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3.png"/><Relationship Id="rId5" Type="http://schemas.microsoft.com/office/2007/relationships/hdphoto" Target="../media/hdphoto3.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66.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68.sv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70.sv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7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3.jpg"/><Relationship Id="rId5" Type="http://schemas.microsoft.com/office/2007/relationships/hdphoto" Target="../media/hdphoto3.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nfpa.org/codes-and-standards/all-codes-and-standards/list-of-codes-and-standards/detail?code=1500" TargetMode="External"/><Relationship Id="rId5" Type="http://schemas.openxmlformats.org/officeDocument/2006/relationships/hyperlink" Target="https://www.nfpa.org/codes-and-standards/all-codes-and-standards/list-of-codes-and-standards/detail?code=1582" TargetMode="Externa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5.jpg"/><Relationship Id="rId5" Type="http://schemas.microsoft.com/office/2007/relationships/hdphoto" Target="../media/hdphoto3.wdp"/><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8.jpg"/><Relationship Id="rId5" Type="http://schemas.microsoft.com/office/2007/relationships/hdphoto" Target="../media/hdphoto3.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nfpa.org/codes-and-standards/all-codes-and-standards/list-of-codes-and-standards/detail?code=1584" TargetMode="External"/><Relationship Id="rId4" Type="http://schemas.openxmlformats.org/officeDocument/2006/relationships/hyperlink" Target="https://www.nfpa.org/codes-and-standards/all-codes-and-standards/list-of-codes-and-standards/detail?code=1583" TargetMode="Externa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9.jpg"/><Relationship Id="rId5" Type="http://schemas.microsoft.com/office/2007/relationships/hdphoto" Target="../media/hdphoto3.wdp"/><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0.jpg"/><Relationship Id="rId5" Type="http://schemas.microsoft.com/office/2007/relationships/hdphoto" Target="../media/hdphoto3.wdp"/><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8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1.png"/><Relationship Id="rId5" Type="http://schemas.microsoft.com/office/2007/relationships/hdphoto" Target="../media/hdphoto3.wdp"/><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84.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3.png"/><Relationship Id="rId5" Type="http://schemas.microsoft.com/office/2007/relationships/hdphoto" Target="../media/hdphoto3.wdp"/><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86.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5.png"/><Relationship Id="rId5" Type="http://schemas.microsoft.com/office/2007/relationships/hdphoto" Target="../media/hdphoto3.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88.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7.png"/><Relationship Id="rId5" Type="http://schemas.microsoft.com/office/2007/relationships/hdphoto" Target="../media/hdphoto3.wdp"/><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microsoft.com/office/2007/relationships/hdphoto" Target="../media/hdphoto1.wdp"/></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1.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90.png"/><Relationship Id="rId5" Type="http://schemas.microsoft.com/office/2007/relationships/hdphoto" Target="../media/hdphoto3.wdp"/><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09.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21.xml"/><Relationship Id="rId16" Type="http://schemas.openxmlformats.org/officeDocument/2006/relationships/image" Target="../media/image105.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jpg"/><Relationship Id="rId9" Type="http://schemas.openxmlformats.org/officeDocument/2006/relationships/image" Target="../media/image98.png"/><Relationship Id="rId1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0.jpg"/><Relationship Id="rId1" Type="http://schemas.openxmlformats.org/officeDocument/2006/relationships/slideLayout" Target="../slideLayouts/slideLayout1.xml"/><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1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11.png"/><Relationship Id="rId5" Type="http://schemas.microsoft.com/office/2007/relationships/hdphoto" Target="../media/hdphoto3.wdp"/><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3.jpg"/><Relationship Id="rId1" Type="http://schemas.openxmlformats.org/officeDocument/2006/relationships/slideLayout" Target="../slideLayouts/slideLayout1.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www.nvfc.org/servestrong/"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www.nvfc.org/help" TargetMode="External"/><Relationship Id="rId5" Type="http://schemas.openxmlformats.org/officeDocument/2006/relationships/hyperlink" Target="http://www.healthy-firefighter.org/" TargetMode="External"/><Relationship Id="rId4" Type="http://schemas.openxmlformats.org/officeDocument/2006/relationships/hyperlink" Target="http://www.iaff.org/hs/well/index.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nvfc.org/access-the-nvfc-virtual-classro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iafc.org/events/event/2018/03/21/default-calendar/best-practices-for-preventing-firefighter-cancer-1-5" TargetMode="External"/><Relationship Id="rId5" Type="http://schemas.openxmlformats.org/officeDocument/2006/relationships/hyperlink" Target="https://youtu.be/S3AYOsXnRFM" TargetMode="External"/><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5.jpg"/><Relationship Id="rId1" Type="http://schemas.openxmlformats.org/officeDocument/2006/relationships/slideLayout" Target="../slideLayouts/slideLayout1.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iafcsafety.org/post-traumatic-stress-disorder-and-coping-among-career-professional-firefighters/"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www.everyonegoeshome.com/wp-content/uploads/sites/2/2016/06/CancerAllianceReport.pdf" TargetMode="External"/><Relationship Id="rId5" Type="http://schemas.openxmlformats.org/officeDocument/2006/relationships/hyperlink" Target="http://www.everyonegoeshome.com/wp-content/uploads/sites/2/2016/06/Heart-to-Heart-WP2016.pdf" TargetMode="External"/><Relationship Id="rId4" Type="http://schemas.openxmlformats.org/officeDocument/2006/relationships/hyperlink" Target="https://www.skidmore.edu/responder/documents/smith-dhsS10-fs-report.pdf"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nvfc.org/wp-content/uploads/2015/09/Standards_Guide_1500_1720_1851.pdf" TargetMode="External"/><Relationship Id="rId5" Type="http://schemas.openxmlformats.org/officeDocument/2006/relationships/hyperlink" Target="https://www.nvfc.org/wp-content/uploads/2017/04/NVFC-Diabetes-Position-1.pdf" TargetMode="External"/><Relationship Id="rId4" Type="http://schemas.openxmlformats.org/officeDocument/2006/relationships/hyperlink" Target="https://www.nvfc.org/wp-content/uploads/2017/04/NVFC-Position-on-Firefighter-Medical-Assessments.pdf" TargetMode="External"/></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nvfc.org/wp-content/uploads/2017/12/Preventing-Cancer-poster.pdf" TargetMode="External"/><Relationship Id="rId5" Type="http://schemas.openxmlformats.org/officeDocument/2006/relationships/hyperlink" Target="http://www.nvfc.org/cancer" TargetMode="External"/><Relationship Id="rId4" Type="http://schemas.openxmlformats.org/officeDocument/2006/relationships/hyperlink" Target="https://www.nvfc.org/wp-content/uploads/2017/07/Culture-Shift-Textbook-FINAL.pdf" TargetMode="External"/></Relationships>
</file>

<file path=ppt/slides/_rels/slide9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nvfc.org/fireems-helpline/" TargetMode="External"/><Relationship Id="rId5" Type="http://schemas.openxmlformats.org/officeDocument/2006/relationships/hyperlink" Target="https://www.nvfc.org/wp-content/uploads/2017/09/NVFC-Firefighter-Strong-2017.pdf" TargetMode="External"/><Relationship Id="rId4" Type="http://schemas.openxmlformats.org/officeDocument/2006/relationships/hyperlink" Target="https://www.nvfc.org/firefighters/resources/?category=resource-health" TargetMode="External"/></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www.firefightercancersupport.org/" TargetMode="External"/><Relationship Id="rId4" Type="http://schemas.openxmlformats.org/officeDocument/2006/relationships/hyperlink" Target="https://www.everyonegoeshome.com/16-initiatives/6-medical-physical-fitn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F52DFE-9B01-D146-951E-802CFF575E15}"/>
              </a:ext>
            </a:extLst>
          </p:cNvPr>
          <p:cNvPicPr>
            <a:picLocks noChangeAspect="1"/>
          </p:cNvPicPr>
          <p:nvPr/>
        </p:nvPicPr>
        <p:blipFill>
          <a:blip r:embed="rId3"/>
          <a:stretch>
            <a:fillRect/>
          </a:stretch>
        </p:blipFill>
        <p:spPr>
          <a:xfrm>
            <a:off x="1254224" y="6133473"/>
            <a:ext cx="1270000" cy="368300"/>
          </a:xfrm>
          <a:prstGeom prst="rect">
            <a:avLst/>
          </a:prstGeom>
        </p:spPr>
      </p:pic>
      <p:pic>
        <p:nvPicPr>
          <p:cNvPr id="19" name="Picture 18">
            <a:extLst>
              <a:ext uri="{FF2B5EF4-FFF2-40B4-BE49-F238E27FC236}">
                <a16:creationId xmlns:a16="http://schemas.microsoft.com/office/drawing/2014/main" id="{93BDF248-FC72-EB4D-81AA-860DE4C8869A}"/>
              </a:ext>
            </a:extLst>
          </p:cNvPr>
          <p:cNvPicPr>
            <a:picLocks noChangeAspect="1"/>
          </p:cNvPicPr>
          <p:nvPr/>
        </p:nvPicPr>
        <p:blipFill>
          <a:blip r:embed="rId4"/>
          <a:stretch>
            <a:fillRect/>
          </a:stretch>
        </p:blipFill>
        <p:spPr>
          <a:xfrm>
            <a:off x="153670" y="5817111"/>
            <a:ext cx="997282" cy="997282"/>
          </a:xfrm>
          <a:prstGeom prst="rect">
            <a:avLst/>
          </a:prstGeom>
        </p:spPr>
      </p:pic>
      <p:pic>
        <p:nvPicPr>
          <p:cNvPr id="22" name="Picture 21">
            <a:extLst>
              <a:ext uri="{FF2B5EF4-FFF2-40B4-BE49-F238E27FC236}">
                <a16:creationId xmlns:a16="http://schemas.microsoft.com/office/drawing/2014/main" id="{16AAD316-266A-294D-A99C-C38A99C0EBD6}"/>
              </a:ext>
            </a:extLst>
          </p:cNvPr>
          <p:cNvPicPr>
            <a:picLocks noChangeAspect="1"/>
          </p:cNvPicPr>
          <p:nvPr/>
        </p:nvPicPr>
        <p:blipFill>
          <a:blip r:embed="rId5">
            <a:duotone>
              <a:schemeClr val="accent5">
                <a:shade val="45000"/>
                <a:satMod val="135000"/>
              </a:schemeClr>
              <a:prstClr val="white"/>
            </a:duotone>
            <a:alphaModFix amt="50000"/>
          </a:blip>
          <a:stretch>
            <a:fillRect/>
          </a:stretch>
        </p:blipFill>
        <p:spPr>
          <a:xfrm rot="1618003">
            <a:off x="2542225" y="-1059066"/>
            <a:ext cx="7752681" cy="7994952"/>
          </a:xfrm>
          <a:prstGeom prst="rect">
            <a:avLst/>
          </a:prstGeom>
        </p:spPr>
      </p:pic>
      <p:sp>
        <p:nvSpPr>
          <p:cNvPr id="9" name="Title 8">
            <a:extLst>
              <a:ext uri="{FF2B5EF4-FFF2-40B4-BE49-F238E27FC236}">
                <a16:creationId xmlns:a16="http://schemas.microsoft.com/office/drawing/2014/main" id="{83A6B453-297D-9441-8E78-B8DC54D58357}"/>
              </a:ext>
            </a:extLst>
          </p:cNvPr>
          <p:cNvSpPr>
            <a:spLocks noGrp="1"/>
          </p:cNvSpPr>
          <p:nvPr>
            <p:ph type="ctrTitle"/>
          </p:nvPr>
        </p:nvSpPr>
        <p:spPr>
          <a:xfrm>
            <a:off x="788670" y="2116475"/>
            <a:ext cx="7593330" cy="2351555"/>
          </a:xfrm>
        </p:spPr>
        <p:txBody>
          <a:bodyPr/>
          <a:lstStyle/>
          <a:p>
            <a:r>
              <a:rPr lang="en-US" b="1" dirty="0"/>
              <a:t>BE AWARE –</a:t>
            </a:r>
            <a:br>
              <a:rPr lang="en-US" b="1" dirty="0"/>
            </a:br>
            <a:r>
              <a:rPr lang="en-US" b="1" dirty="0"/>
              <a:t>GET CHECKED:</a:t>
            </a:r>
            <a:br>
              <a:rPr lang="en-US" b="1" dirty="0"/>
            </a:br>
            <a:r>
              <a:rPr lang="en-US" sz="3200" b="1" dirty="0"/>
              <a:t>Emergency Services Road Map to Health and Wellness</a:t>
            </a:r>
            <a:br>
              <a:rPr lang="en-US" b="1" dirty="0"/>
            </a:br>
            <a:endParaRPr lang="en-US" dirty="0"/>
          </a:p>
        </p:txBody>
      </p:sp>
    </p:spTree>
    <p:extLst>
      <p:ext uri="{BB962C8B-B14F-4D97-AF65-F5344CB8AC3E}">
        <p14:creationId xmlns:p14="http://schemas.microsoft.com/office/powerpoint/2010/main" val="206903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C3F9269-B51E-4556-9221-44C750789B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8" name="Oval 17">
              <a:extLst>
                <a:ext uri="{FF2B5EF4-FFF2-40B4-BE49-F238E27FC236}">
                  <a16:creationId xmlns:a16="http://schemas.microsoft.com/office/drawing/2014/main" id="{FC6015A4-B230-407A-A119-C7CEF83D1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DFD343FD-1A4D-4EB5-A19C-877ECC71A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E7346-213D-0640-9551-3808BA72623E}"/>
              </a:ext>
            </a:extLst>
          </p:cNvPr>
          <p:cNvSpPr>
            <a:spLocks noGrp="1"/>
          </p:cNvSpPr>
          <p:nvPr>
            <p:ph type="title"/>
          </p:nvPr>
        </p:nvSpPr>
        <p:spPr>
          <a:xfrm>
            <a:off x="5912708" y="484632"/>
            <a:ext cx="3231291" cy="1609344"/>
          </a:xfrm>
          <a:ln>
            <a:noFill/>
          </a:ln>
        </p:spPr>
        <p:txBody>
          <a:bodyPr vert="horz" lIns="91440" tIns="45720" rIns="91440" bIns="45720" rtlCol="0" anchor="ctr">
            <a:normAutofit/>
          </a:bodyPr>
          <a:lstStyle/>
          <a:p>
            <a:r>
              <a:rPr lang="en-US" sz="3600" dirty="0"/>
              <a:t>What we learned</a:t>
            </a:r>
          </a:p>
        </p:txBody>
      </p:sp>
      <p:pic>
        <p:nvPicPr>
          <p:cNvPr id="12" name="Picture 11">
            <a:extLst>
              <a:ext uri="{FF2B5EF4-FFF2-40B4-BE49-F238E27FC236}">
                <a16:creationId xmlns:a16="http://schemas.microsoft.com/office/drawing/2014/main" id="{43D841FA-9CFC-8E46-8460-8C3930B828C5}"/>
              </a:ext>
            </a:extLst>
          </p:cNvPr>
          <p:cNvPicPr>
            <a:picLocks noChangeAspect="1"/>
          </p:cNvPicPr>
          <p:nvPr/>
        </p:nvPicPr>
        <p:blipFill rotWithShape="1">
          <a:blip r:embed="rId7"/>
          <a:srcRect t="1885" r="-2" b="-2"/>
          <a:stretch/>
        </p:blipFill>
        <p:spPr>
          <a:xfrm>
            <a:off x="2507" y="10"/>
            <a:ext cx="5661692" cy="6857990"/>
          </a:xfrm>
          <a:prstGeom prst="rect">
            <a:avLst/>
          </a:prstGeom>
        </p:spPr>
      </p:pic>
      <p:sp>
        <p:nvSpPr>
          <p:cNvPr id="9" name="Text Placeholder 8">
            <a:extLst>
              <a:ext uri="{FF2B5EF4-FFF2-40B4-BE49-F238E27FC236}">
                <a16:creationId xmlns:a16="http://schemas.microsoft.com/office/drawing/2014/main" id="{FD4E9C58-6810-EB47-A344-5542C216372E}"/>
              </a:ext>
            </a:extLst>
          </p:cNvPr>
          <p:cNvSpPr>
            <a:spLocks noGrp="1"/>
          </p:cNvSpPr>
          <p:nvPr>
            <p:ph type="body" sz="half" idx="2"/>
          </p:nvPr>
        </p:nvSpPr>
        <p:spPr>
          <a:xfrm>
            <a:off x="5912708" y="2121408"/>
            <a:ext cx="2862580" cy="4050792"/>
          </a:xfrm>
        </p:spPr>
        <p:txBody>
          <a:bodyPr vert="horz" lIns="91440" tIns="45720" rIns="91440" bIns="45720" rtlCol="0">
            <a:normAutofit fontScale="70000" lnSpcReduction="20000"/>
          </a:bodyPr>
          <a:lstStyle/>
          <a:p>
            <a:pPr indent="-182880" algn="ctr">
              <a:lnSpc>
                <a:spcPct val="90000"/>
              </a:lnSpc>
              <a:buFont typeface="Wingdings" pitchFamily="2" charset="2"/>
              <a:buChar char="§"/>
            </a:pPr>
            <a:r>
              <a:rPr lang="en-US" sz="3200" dirty="0">
                <a:solidFill>
                  <a:schemeClr val="tx1"/>
                </a:solidFill>
              </a:rPr>
              <a:t>Firefighters face unique occupational risks</a:t>
            </a:r>
          </a:p>
          <a:p>
            <a:pPr indent="-182880" algn="ctr">
              <a:lnSpc>
                <a:spcPct val="90000"/>
              </a:lnSpc>
              <a:buFont typeface="Wingdings" pitchFamily="2" charset="2"/>
              <a:buChar char="§"/>
            </a:pPr>
            <a:r>
              <a:rPr lang="en-US" sz="3200" dirty="0">
                <a:solidFill>
                  <a:schemeClr val="tx1"/>
                </a:solidFill>
              </a:rPr>
              <a:t>Routinely operate in harsh environments</a:t>
            </a:r>
          </a:p>
          <a:p>
            <a:pPr indent="-182880" algn="ctr">
              <a:lnSpc>
                <a:spcPct val="90000"/>
              </a:lnSpc>
              <a:buFont typeface="Wingdings" pitchFamily="2" charset="2"/>
              <a:buChar char="§"/>
            </a:pPr>
            <a:r>
              <a:rPr lang="en-US" sz="3200" dirty="0">
                <a:solidFill>
                  <a:schemeClr val="tx1"/>
                </a:solidFill>
              </a:rPr>
              <a:t>Wear more than 70lbs of equipment</a:t>
            </a:r>
          </a:p>
          <a:p>
            <a:pPr indent="-182880" algn="ctr">
              <a:lnSpc>
                <a:spcPct val="90000"/>
              </a:lnSpc>
              <a:buFont typeface="Wingdings" pitchFamily="2" charset="2"/>
              <a:buChar char="§"/>
            </a:pPr>
            <a:r>
              <a:rPr lang="en-US" sz="3200" dirty="0">
                <a:solidFill>
                  <a:schemeClr val="tx1"/>
                </a:solidFill>
              </a:rPr>
              <a:t>Breathe compressed air</a:t>
            </a:r>
          </a:p>
          <a:p>
            <a:pPr indent="-182880" algn="ctr">
              <a:lnSpc>
                <a:spcPct val="90000"/>
              </a:lnSpc>
              <a:buFont typeface="Wingdings" pitchFamily="2" charset="2"/>
              <a:buChar char="§"/>
            </a:pPr>
            <a:r>
              <a:rPr lang="en-US" sz="3200" dirty="0">
                <a:solidFill>
                  <a:schemeClr val="tx1"/>
                </a:solidFill>
              </a:rPr>
              <a:t>Doctors need to understand all of these</a:t>
            </a:r>
          </a:p>
          <a:p>
            <a:pPr indent="-182880">
              <a:lnSpc>
                <a:spcPct val="90000"/>
              </a:lnSpc>
              <a:buFont typeface="Wingdings" pitchFamily="2" charset="2"/>
              <a:buChar char="§"/>
            </a:pPr>
            <a:endParaRPr lang="en-US" sz="1400" dirty="0">
              <a:solidFill>
                <a:schemeClr val="tx1"/>
              </a:solidFill>
            </a:endParaRPr>
          </a:p>
        </p:txBody>
      </p:sp>
      <p:grpSp>
        <p:nvGrpSpPr>
          <p:cNvPr id="23" name="Group 2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4" name="Oval 2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AutoShape 2" descr="data:image/jpeg;base64,/9j/4AAQSkZJRgABAQAAAQABAAD/2wCEAAkGBxMSEhQUExQUFRQXFBUUFhQUFBUVFxQUFBUWFhQUFRUYHCggGBolHBQUITEhJSkrLi4uFx8zODMsNygtLisBCgoKDg0OGxAQGzQkICQtLCwsLCwsLCwsLCwsLCwsLCwsLCwsLCwsLCwsLC8sLCwsLCwsLCwsLCwsLCwsLCwsLP/AABEIAMIBAwMBIgACEQEDEQH/xAAcAAABBQEBAQAAAAAAAAAAAAAAAQIDBQYEBwj/xAA6EAABAwIEBAUBBQcFAQEAAAABAAIRAyEEBRIxBkFRYRMicYGRoQcysdHwFCNCUrLB4RVicoKiYzP/xAAaAQACAwEBAAAAAAAAAAAAAAABBAACAwUG/8QAMBEAAgIBBAEDAgUCBwAAAAAAAAECAxEEEiExQQUTUSJhIzKBofBx8RQzQpGxwdH/2gAMAwEAAhEDEQA/APEkISqBBCUBO0oBSGtT2ppallAsuCQIaUgbN5TwOqqzaKYEynsSimnLNsYjB5yxzSF0UcPKgw7JK0uUYQFzQeZAS11igsnR01W/lkFHLHCCWmPRXmRZP4lRoc0kSD8EGD2W2ZgGOYBaG7q0yPANZLoXn7fUZSTS7HpSjXFsbhMsFDXVabvAa4RuGjy/B1fJWB4hxZ1vHdep13tLWuuWGDLRP3iADblfdeYcU4cA1Xtc10EzBB0kmIdG11jo25WZl/Qx09m7d8mLrU73NwfgHZc1dsGFs8Hw8GR4+sahq8VoDqMCRpLjzERG4KymZUNLyDYg3HXoQvQ1WqUsIpZHMcorntUGldRKiqEQm4sQnBPk500hSOamkLVMVlEbCVxEfr5QbJGiUSn2QzSkJUrm9UyB7IpmbiMISJSUisZsCkS6efJIoBioCQJwChAQlQoHBGhCFYoCcHIBSqpZAla1CUlAsl8jwAngc0wVCnU23uVRoYg/g6GVuUKRtKSoW0u6sMJSssJtLo6VEHJ4kPwWHutDk8se1wGxB+FxYPCytZw/lhqPa0Dcj/K5WqvWHk6kIqETZ8PZealNznc/N/hX2Dww8F7tOryny/zCLgd1aYLABjQ0bQAu2nhgBAsEjpvT7LXuwcDU63e3j5M34Jw1Kq+HvY1ri2nuYAsGkXAItHKF55neCLK7alElrKzWsJa0O8Nha7Wx/wDM7Ubl1+4hev5iAGxIDjOmev6K8wxOCqNqVGvcXO1nxIFocPI6NogAGO60lW9LNrJvoJe423/czmKzmrToPoUqZYA/T5RPmIDnvm+kE391jMcNRm5kmTP6leoZlgWeE5skSwNcQRdoEAXH13svO8ZhWsLpvE6RtbmLRzTOjuhLLj2dOUPp4RSVGQYH+fdR1B2Xa5nLmihhQ4kPdpEE7ST2C6iml2KSqzwivDCRtbrzTHUY6q2LWEaQDtZ085nbmkxYpBo0g6gIIOxkSTPqYjsrKwynp15KZlOT+vZS6Y5qU09O5n8+YTHCZtAWm7It7e1fcheet/RMczr8LrZTAHJRPF0VIzlXxycxamQp6jlDC1ixaaS6EhCVIiZ4AITmhBQCkISkTrIRCQpUIVjIVASJQEAjpQUBOhA0XIi6qLBEmygASgKkuUbVfS+snbRvsPdWODF4sq6jMCdlbYKlOw23mOfZJ3dHZ0xd4AdAvVfs/wAn8jq53u1gO213HssRwbhh4zdVM1BFmdTI3XuWHYA0CALCw2HYJDT0xvte7pGXqWpcI7F5OfL8WKhfAs2BqvDiRfTa4G0ruTGUwNhH+Nk9duqChHBwG8sgxOFa8Q4Aje/UbH1VHjcoJrPq1HtFHwwI2IIklxPO0ei0ao+MKgbhapLo8jh6yktdpqpQc5Lo2085b1GPng814xrluuk0MkOILwLRygHmAR9V57mbiX73iJ5Re60L6uthc5znVDd3Ynv/AJXDRysveOYib3v+iuXp9tWcnqduIqJQNIBI+Fp8oxFN1Knh2UpqPqMFV3Nw1k77wBpG4F9lLhcgfUqBjGgQHuLi06NLPvGRP0lej8HcI4dlOhU1F1Zrpe5pBh5u5jhFgI5hOLNv5RO++FS5KXL/ALNfHpE1A6g+THma97r7kfdbJHUyOi8z4myU4euaQDtTJ1B2k6bnSdTbGWwfdfRdRjWeKaZOpz9dTTqcTHJoJtYAGLb814t9oFANxVWKkwdMNEd3f+i75jktMqtpIV0ts7ptSfBhnsgRuVE9v8PyV21m2kRPT6LnNGTHRaxkMzh8EBE9goDzVi6kAJVe5sna260g8i10cHM4prgpxTlGhb7kJe22QkIDV0FsWUZCm4jqwREITy1IGo5KbeRsIToQoTaznQhC0FgCUJEoCgUPBT0jVKwdrKjZvCORA1SNCCLJ9BkrNvgbjDngnptDbm56K3wFN0amuiN99pG/aSufL8pq1T5Gk2kx0Fz+CmxdV1H90NJJY0u56dUPj12lKTe54XZ068RXJ619lDA9zqpGzPYSRNue269TYZC8E+zzP/CeGl4Zf707gxIPwveKFSWg9QD8qmg+mc4M5fqcH7in4Y4hPSBKujCCXJzWCyfHrdVINgOkgaS4ttzO1/RatxWV4laajmgLmesXba1FdtjehX4yb8HmlWlpJa51i4ls8geXRPfQboLr+WC1zT963bcLQOyQhzjJM27Wnb5+i56mB0zMm33RzvvHLbfuuD7nP3PSbovpmxbWBy4OZUa0spDVUEADwwDV3Fpgg+qtMsDPD1MYynrh7nCIJPOR971WMZjmGkyjUcaIbDg5gET/ABagfvk3kG11b0c2wzKIDXQZPlZaS1tzpkwII94XTh6hBTUvhYOFbpLFlYfLLD9rY2nVfTrNc8uDNXLxSAGMHKJd6CV4zxVgnjElrmvDiJveSRLj7krdZJVIDmS9zPKCXu1Aholum5hxmXfHdcueZi3UTpuBZxHK0x3/ADWVurTkti8DmjplXJpnnn+jum45E+/Ifj8LmxOEawSS0Eclc5jjHGwm9zufaR0sPZZfF1r+X55k9kzTvn2OyaSOGvWve4H65qHxTEAAdf1yUle++6heAAulFLBzrG85I6lTv/ZWWUZa58mDYSYExyH4hWvDPDD6r26xEkWI2B5nut9meSNoYd9NrILokkXgR/cJLVa+Fb9uPZvp9PypT/RHmOY4DRO1jEgzvcD1VWWLV4rD+Rzehme/NUlWhC2quyja+hN5RW6E0011OahMbxJ0o5dKVOeLoVsmWxFchODU4Uz0TGUcxRYxKApm4d3Q/CmbhH/yn4VXNLyaxpk/BExvZTtYT+Sno5dUP8JVpg8mqHdqWsvjHydCnTN9o4KOElaPhrh44isymA/Q5wBe2m54HrAt6q8yHhwkjW0OH8s27L2XIMsZRY2GgHSJAEAdgua9X7k9kRnUSjp4ZxyeZcVcNtwNDFeGXaW06N3HzVPFqkaCWwWsgGQN433WGyTLmPOt7RJvp/h3IiOll6v9qeKb+zYoWu/DU4vcgmpA+VlPs3y4VG1XOE6Q2J2E6j+Sl9nt1yafkmknuhvn/OjBPxMVnkQB4joAEAAOMABescD8ZQ0Mc50NAtuGjY94/NeOYx372py87/6itt9k9QHF6SGnUwtAeJbJIuRPQH5Wuor+jcnhotJxnFqSye84XMmVGFwO29ja03G6hzHGECWyO5BiOsriFdzH201Gghrjoggk8iNwn8Q4uGDS9n/EjUT6dFnZqJWVNOWMfzjn/g5EafxEkuxW5z5bifQ/VcT6mqXtabnd3NUXjHUAXdLDorIY4NFyBF7k/RcSy2c/zPODovTKvmKOrFvDWm3midPP2VM8FrrERztsfb8FyYvMnvcQ49YIbEDkCVR4vMuTS47S6Tpnlebz2BVY1yl0N00OK5Z2Z9h21Whuoh19t77n0XDhG06RhhJtdxkwLTpn7zlwVqxmS4meRJI+OfuuZ9cjzOdad3cuQA6Jqul7duRnpYNF/qMAsaIZGoPgu3cNQIHO5uTzXFm7jaIMHzTsbco5ggH9W4cPiKZ/iDSYJMkTEQSBfbquvGVqVNoLnsE2FwZ7xFvlXVW1rC5MnJIz+a4g/wAItzsSJkQQs3iH3N+quMyzCkRDXiN4H3fnYLM4qsCTH66rr6eppdC1tySCtW5DZargjhg1XCtUFt6bSN/95HToqThvLBXq+b7jYcR17L2HLaYmmBqGtzWDQB5CSSHeloKw1+pcF7Nfb7ZWiGU7Z9LouMhyQ62vLduosZ9uqsM7yo1g+JJkC8wIaNhtz5K/w2GLGNaXlzhEugDV7Cwt0UrgkJ6Fxr5fIhPWzlbv+DxzijKBQphgFyZKwGKpwSvZuOGtfaLheY5rg91NDdjhndrk7KlJmUqNhRkBd2IoQq+o1dyDyKWraIWhChQtcMV3fYjFfsPhSsxJXI1SALaUUJQskdzMYV00cW7qq1jV24dqWnGKH6ZzfbLShXd1KtsDUvzVdg8KXKywrI5XXNuaOlE12SY0Nc2ZjtEzy3W5wGcVHM1aTBDYJAAuSF5dhw6J6d/dXuCzXRT063TAgTYXNoPrK5bTjzEz1FCtX/pD9puILqTxO+JYTb+XDj+5Un2bgjDvIG7x9BCpONcSTThztRNVzpBmYaB+vRYlmcV6YLaVaqwdKdR7Z7w0hPVaeV9G3OOTKUVXDacePP72p18R/wDUVdcK4jwqrXnYESOvZUDWuJmDc791c4SjHMTG3+F1L8bNpnSsvJ6tjeMvGaWtBa07tBj5d0UWAxD6ojlYTyG22rdZPAiGHU4fCrq3E1ZhIa+OQ22HaFxvYlbJpDUYRrj9PB6bQpsbPnJ7s8xM76Zt7rkx9C7nUy5zuTnGSJ/hbNh6xZeaPz6qRBq1QP8A5kU/bULx7LnxGbl24c7u+rUcT6yVrHQS+SmJZzk9HL202fvKrdXVxbqvMBznui0m4hVOOz3B3bqa6NoaXieWnSCPeYXntfGEnZvxP4rmNY9foEzD0+Pcn/0ZyucejV4vPqJd5Q826NAk9y6Y9lVYvNnus2w5Wnp27KmNZ38x+U0vPU/JTkNNCPRjLUyfBYHH1IiTJ3O0/NvouCtVJkl1z3/sFGQmQmIwSFp2NkgLev0S+UXMmdlCU8jy+hVzFM1PClaGi3OV6XlT5LSJBH09F5rwy46RYct+Y5r07JiIby9F5j1P/Myd+vHs/oel4OrrY09vqnPdEqv4erF9PzN0w4wDeRyPayXNKpaPVO3alx00Z9vpnmvb/EcTB8TVpqvg81i8cd1rOI8KZLhJuspiKR0zIkkjTeQBsekb/C5mmWeT1EGlBIzmPCq67FdY2mqmsF26XwZWo4oQpCkTeRLaVTSuildQUhJhdVOkeTiPSyakjkVywdeFw7nGACfZbLLeFXhgfWLKLCJ11XtYCOUAmVh2B2+t4/7FFShqMuc5x6kyfkpWyhz/ANWB2Or2L6Y/7noYxuDptANWm5wtqafy3U2XcRZYyTUNR55BlOb/APYgQvNm4VvdLhKmmbDcpOXpsMZbb/YZjrZWPbjB6BmHFuHcYpUqmmOYaCT1N1V1M7LvusI9TdUVHFbWC78NV80Qsv8ADVwXC/cehJtdnRhxUr1Axzbn7oJNuq7sdw1TbScQw6wPvTz7J+HwDK1jNg42MGwPNeo5LlgdSouLGuGloILQQRpG6Vv1Lra2cfYrZKMFmfJ4nhMK47iIUtBgDrrTZ+wMq1AGgDU6A0QBc7dln6dKXiUxG7emzRRWEWrqBLbdFWYvJHuPlYb3sDN+S23DOD1Pb0kRK9WwmDbopnS3UGNuRewHNZaZzk24eBbVamNGE1nJ824fhzEuJa2jUJk7Mdy9lHnvD9bCtYazHUy8S0OiSJgkQT1G6+n20RJsJ6ryj7dKV8Of9lQf+mJ+PuLmXQrVrfdmoKODxtyicpnhQuTUS1o1bDLfs9xNelTrNfQayoNQ1vqDSP8AdDDCyDDceo/FfRXB4NXL6LW4eP3TQHg0rmPvQTN5PyVlqZ2Rj+H39xdtLlnivFHCxwTaZdWo1C8kRS1+XTEk6gLXWaJXpH2t5fUo+AHiP/0jzNM/dvANl5qStNNOc6059lbVFP6XlClJr37pqRxTOBds1XDlaAPZej5NVJ0kG3TovLMlraQ2FvMjzA2C856lU220eioea1/Q9XyWvsPZWePZraR9VksnzCNPqFqcfidNNxiLJSmzNEoNnG1VMoXLHkxebtuR7LHY7DxK1mYVpus8PNUANpO6WpbT4O7WsQWTM46jFiL7qjxdOFtszp03OeS64FhFjHIFZHGhdnTWZK2Lgpy1KhxulXSEikYU/wAV3UqNqF0Dz6JPFd1KTxD1PymoQLZHaz1Pyp6LrLmU1Aqs1wa0yxI72PuF34erBlVYcp2V0nOGTsVWY7Ndk+KcCSOhH09F7xkMfs1MdKbf6QvnPLcwDQZPb5C+iuHarH0WaHNeNAB0kG8dtlyrKmrVx3wZ6+ScEeTcSvBe6bkkys3TI1Dnb+6ueJHnxXg8iVnxXAI9FTTwew6eT0PhDEHxKc2aHAr1wL52wuZuaJBIMclbHiXFCn5TUNpABMnsFppbZadtYyn98Cmt0TvaknjB7jSqh0xBgke43C8q+3IXof8AF/8AU1YDNs9xRZqDa9ASSTqcNRPU2hZXHY+pUu97nd3OLj9V04ylbDDWP1yJw0q09m/Of0JK1MqHwiRI2XP4jiImyj1xstowZLL4t9HYzDkn037L1ThT7Qv2LB0qbqdF4aIllaKgaJu5jmwXW/mXjbjPNIEZ0buxZ2xfDj+56d9onE2FzGnTdSNQPbqnxGaQCS20iQbDqvPn4Q8r91ytcepjsVI3EnZCFLrW2HReNlbWJIR9IhM8M9FKKyHVitMyM3GD8ljlpLQDC0eV4oggrNYWrIuVY4PEwudqIbsnZoklFJM9Cy7H3b0kT7LZZ7n9OqyGE7c7XkW/FeR0Mw2VvSzPyObAJcBBO7YM2XHlRKOUvJpZXGclJ9oua+MmRKrRWhwi5n5VNiMYQN7rgw2M/eNl0eYXJsL7lWr0jwauZpKVPX4p8MuAAAhzfK59m773Kx+MqK6pcQBj3yBpdo26sdOr1usricTqcT1JPyU/p6WvAvZZgjJQodaF0Non7hwGh/uaff8ANHgnlB9x+aYyOaUtTnJyPpfgd4J6fgkNB3QpNKUgx1HRTkmI/A/9mPMtHuP7KTwtJiZP4KEMIuLJ1IXVZddmsMJ9E6CpadNSjDlYOSQ+q2x+BpOcQBck2X0xwJkAweFYzeo4B9R3V5H3fQbLwHhXCHx6ZiQHtJ9JX0FRz9gEn6Ln3amELUpdA1NNkoJRR5rxXgCaz7Rdx+qyVbAGYjstjnWO11iRuSVU4izlza7ZRfB1YLhZM/mk0aeph8wcJMA27yuIcV4hrrOAFtmM/GF08SEwGi5cevTlCyVR912NNTGyvM1kU1OocJYTL/MOJq9QEayAd4DRP5fKpH3k3J781D4p5FJ456pyFMYLEVgQs1O/sVw6prxCUYh3X8FG+oTutkmKykmEpJQT8JFYybFlJKQuQoDIupLqTEI4Jkno4jTyXXQxzechVqez0Wcq4s3r1FkeEzQYXEh2x+qsKeN081mKRAIcbFdzXzeUlbQjrU6htc9lrisZqXC6quWrVXJ4plGunC4K26jDOuviguZ1Rc5JKSUzGtIQnqJSZPrQoNaVW2GfujU79bJkoBV8GOR0qQOCiTkGi0ZNErHKelpke65Anj1WbiMwngt6QHZdtFgMKgpPjmuyhjyN4StlT8HRq1EX2bLKa4p7Qrk4zVeb9V56zNI5j4Tv9WINnfRc+ehlJ5GlfD5Ns58GZM/K5quI6rKnN39ZUVbNKvUKR0Mskd0EjvzrEscIcAYHW4nmPos++lRixdPSRb5F1HiKjjuSuQldemjZHGTj6jUqUvyivibbJiUNQWpkQbyIUJEFQAIRKSUSBKEiFACpEIUAKnNcUxOaVGFPkn9UCoW+iibHM/ITyR1J9vwVMG6l8Dy+U3Uo3GNj/ZBcptA7Gx7gmOBQHJ2pFFXhkcoSwhHJXAqEkJQFCCgoSJVAjg5K0poQFUsmO1p7So0qDRdSaZKH2295SOemIQwX3Ml1EIZWI2MKMOQhgO5+GOruLjJMnrzPqotA7p8pJ6qy4KSSbyQuQCnlqaWK6Zi4tDSkToSIlREJUQoAahOhEKEwNQnQiFAYGoToSwoHA1KHHlZLCIQCkAH6KAlISKBAlEpEKAyKChJCFCZFlLKbKJUJkcChIgqEyKgJEqgcgEqQIUCmOBQmyllAORdSWU0Jfqg0WTHF36hJJSSnMKhM8gEFISgEoByKkIS6UulEOBun9SkATiEihVoaQlTpRHRTJMDUIlARAEpJSolQA0lGpKiUQBqSSkJSKYA2LKRCIUAEoQhQAIQhQgqEIUINTwhChZdCpChChGK1OahChYRykdskQqsshpTShCJUaVI02/XRKhB9Br7Bx2RKEKpo+wcU0lCFZFZCFOchCjKeSMpSlQrFUMSkoQoRAUJEIgEKAhCgBE5CEACJEIUIf//Z"/>
          <p:cNvSpPr>
            <a:spLocks noChangeAspect="1" noChangeArrowheads="1"/>
          </p:cNvSpPr>
          <p:nvPr/>
        </p:nvSpPr>
        <p:spPr bwMode="auto">
          <a:xfrm>
            <a:off x="155575" y="-1531938"/>
            <a:ext cx="4267200" cy="320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data:image/jpeg;base64,/9j/4AAQSkZJRgABAQAAAQABAAD/2wCEAAkGBxMSEhQUExQUFRQXFBUUFhQUFBUVFxQUFBUWFhQUFRUYHCggGBolHBQUITEhJSkrLi4uFx8zODMsNygtLisBCgoKDg0OGxAQGzQkICQtLCwsLCwsLCwsLCwsLCwsLCwsLCwsLCwsLCwsLC8sLCwsLCwsLCwsLCwsLCwsLCwsLP/AABEIAMIBAwMBIgACEQEDEQH/xAAcAAABBQEBAQAAAAAAAAAAAAAAAQIDBQYEBwj/xAA6EAABAwIEBAUBBQcFAQEAAAABAAIRAyEEBRIxBkFRYRMicYGRoQcysdHwFCNCUrLB4RVicoKiYzP/xAAaAQACAwEBAAAAAAAAAAAAAAABBAACAwUG/8QAMBEAAgIBBAEDAgUCBwAAAAAAAAECAxEEEiExQQUTUSJhIzKBofBx8RQzQpGxwdH/2gAMAwEAAhEDEQA/APEkISqBBCUBO0oBSGtT2ppallAsuCQIaUgbN5TwOqqzaKYEynsSimnLNsYjB5yxzSF0UcPKgw7JK0uUYQFzQeZAS11igsnR01W/lkFHLHCCWmPRXmRZP4lRoc0kSD8EGD2W2ZgGOYBaG7q0yPANZLoXn7fUZSTS7HpSjXFsbhMsFDXVabvAa4RuGjy/B1fJWB4hxZ1vHdep13tLWuuWGDLRP3iADblfdeYcU4cA1Xtc10EzBB0kmIdG11jo25WZl/Qx09m7d8mLrU73NwfgHZc1dsGFs8Hw8GR4+sahq8VoDqMCRpLjzERG4KymZUNLyDYg3HXoQvQ1WqUsIpZHMcorntUGldRKiqEQm4sQnBPk500hSOamkLVMVlEbCVxEfr5QbJGiUSn2QzSkJUrm9UyB7IpmbiMISJSUisZsCkS6efJIoBioCQJwChAQlQoHBGhCFYoCcHIBSqpZAla1CUlAsl8jwAngc0wVCnU23uVRoYg/g6GVuUKRtKSoW0u6sMJSssJtLo6VEHJ4kPwWHutDk8se1wGxB+FxYPCytZw/lhqPa0Dcj/K5WqvWHk6kIqETZ8PZealNznc/N/hX2Dww8F7tOryny/zCLgd1aYLABjQ0bQAu2nhgBAsEjpvT7LXuwcDU63e3j5M34Jw1Kq+HvY1ri2nuYAsGkXAItHKF55neCLK7alElrKzWsJa0O8Nha7Wx/wDM7Ubl1+4hev5iAGxIDjOmev6K8wxOCqNqVGvcXO1nxIFocPI6NogAGO60lW9LNrJvoJe423/czmKzmrToPoUqZYA/T5RPmIDnvm+kE391jMcNRm5kmTP6leoZlgWeE5skSwNcQRdoEAXH13svO8ZhWsLpvE6RtbmLRzTOjuhLLj2dOUPp4RSVGQYH+fdR1B2Xa5nLmihhQ4kPdpEE7ST2C6iml2KSqzwivDCRtbrzTHUY6q2LWEaQDtZ085nbmkxYpBo0g6gIIOxkSTPqYjsrKwynp15KZlOT+vZS6Y5qU09O5n8+YTHCZtAWm7It7e1fcheet/RMczr8LrZTAHJRPF0VIzlXxycxamQp6jlDC1ixaaS6EhCVIiZ4AITmhBQCkISkTrIRCQpUIVjIVASJQEAjpQUBOhA0XIi6qLBEmygASgKkuUbVfS+snbRvsPdWODF4sq6jMCdlbYKlOw23mOfZJ3dHZ0xd4AdAvVfs/wAn8jq53u1gO213HssRwbhh4zdVM1BFmdTI3XuWHYA0CALCw2HYJDT0xvte7pGXqWpcI7F5OfL8WKhfAs2BqvDiRfTa4G0ruTGUwNhH+Nk9duqChHBwG8sgxOFa8Q4Aje/UbH1VHjcoJrPq1HtFHwwI2IIklxPO0ei0ao+MKgbhapLo8jh6yktdpqpQc5Lo2085b1GPng814xrluuk0MkOILwLRygHmAR9V57mbiX73iJ5Re60L6uthc5znVDd3Ynv/AJXDRysveOYib3v+iuXp9tWcnqduIqJQNIBI+Fp8oxFN1Knh2UpqPqMFV3Nw1k77wBpG4F9lLhcgfUqBjGgQHuLi06NLPvGRP0lej8HcI4dlOhU1F1Zrpe5pBh5u5jhFgI5hOLNv5RO++FS5KXL/ALNfHpE1A6g+THma97r7kfdbJHUyOi8z4myU4euaQDtTJ1B2k6bnSdTbGWwfdfRdRjWeKaZOpz9dTTqcTHJoJtYAGLb814t9oFANxVWKkwdMNEd3f+i75jktMqtpIV0ts7ptSfBhnsgRuVE9v8PyV21m2kRPT6LnNGTHRaxkMzh8EBE9goDzVi6kAJVe5sna260g8i10cHM4prgpxTlGhb7kJe22QkIDV0FsWUZCm4jqwREITy1IGo5KbeRsIToQoTaznQhC0FgCUJEoCgUPBT0jVKwdrKjZvCORA1SNCCLJ9BkrNvgbjDngnptDbm56K3wFN0amuiN99pG/aSufL8pq1T5Gk2kx0Fz+CmxdV1H90NJJY0u56dUPj12lKTe54XZ068RXJ619lDA9zqpGzPYSRNue269TYZC8E+zzP/CeGl4Zf707gxIPwveKFSWg9QD8qmg+mc4M5fqcH7in4Y4hPSBKujCCXJzWCyfHrdVINgOkgaS4ttzO1/RatxWV4laajmgLmesXba1FdtjehX4yb8HmlWlpJa51i4ls8geXRPfQboLr+WC1zT963bcLQOyQhzjJM27Wnb5+i56mB0zMm33RzvvHLbfuuD7nP3PSbovpmxbWBy4OZUa0spDVUEADwwDV3Fpgg+qtMsDPD1MYynrh7nCIJPOR971WMZjmGkyjUcaIbDg5gET/ABagfvk3kG11b0c2wzKIDXQZPlZaS1tzpkwII94XTh6hBTUvhYOFbpLFlYfLLD9rY2nVfTrNc8uDNXLxSAGMHKJd6CV4zxVgnjElrmvDiJveSRLj7krdZJVIDmS9zPKCXu1Aholum5hxmXfHdcueZi3UTpuBZxHK0x3/ADWVurTkti8DmjplXJpnnn+jum45E+/Ifj8LmxOEawSS0Eclc5jjHGwm9zufaR0sPZZfF1r+X55k9kzTvn2OyaSOGvWve4H65qHxTEAAdf1yUle++6heAAulFLBzrG85I6lTv/ZWWUZa58mDYSYExyH4hWvDPDD6r26xEkWI2B5nut9meSNoYd9NrILokkXgR/cJLVa+Fb9uPZvp9PypT/RHmOY4DRO1jEgzvcD1VWWLV4rD+Rzehme/NUlWhC2quyja+hN5RW6E0011OahMbxJ0o5dKVOeLoVsmWxFchODU4Uz0TGUcxRYxKApm4d3Q/CmbhH/yn4VXNLyaxpk/BExvZTtYT+Sno5dUP8JVpg8mqHdqWsvjHydCnTN9o4KOElaPhrh44isymA/Q5wBe2m54HrAt6q8yHhwkjW0OH8s27L2XIMsZRY2GgHSJAEAdgua9X7k9kRnUSjp4ZxyeZcVcNtwNDFeGXaW06N3HzVPFqkaCWwWsgGQN433WGyTLmPOt7RJvp/h3IiOll6v9qeKb+zYoWu/DU4vcgmpA+VlPs3y4VG1XOE6Q2J2E6j+Sl9nt1yafkmknuhvn/OjBPxMVnkQB4joAEAAOMABescD8ZQ0Mc50NAtuGjY94/NeOYx372py87/6itt9k9QHF6SGnUwtAeJbJIuRPQH5Wuor+jcnhotJxnFqSye84XMmVGFwO29ja03G6hzHGECWyO5BiOsriFdzH201Gghrjoggk8iNwn8Q4uGDS9n/EjUT6dFnZqJWVNOWMfzjn/g5EafxEkuxW5z5bifQ/VcT6mqXtabnd3NUXjHUAXdLDorIY4NFyBF7k/RcSy2c/zPODovTKvmKOrFvDWm3midPP2VM8FrrERztsfb8FyYvMnvcQ49YIbEDkCVR4vMuTS47S6Tpnlebz2BVY1yl0N00OK5Z2Z9h21Whuoh19t77n0XDhG06RhhJtdxkwLTpn7zlwVqxmS4meRJI+OfuuZ9cjzOdad3cuQA6Jqul7duRnpYNF/qMAsaIZGoPgu3cNQIHO5uTzXFm7jaIMHzTsbco5ggH9W4cPiKZ/iDSYJMkTEQSBfbquvGVqVNoLnsE2FwZ7xFvlXVW1rC5MnJIz+a4g/wAItzsSJkQQs3iH3N+quMyzCkRDXiN4H3fnYLM4qsCTH66rr6eppdC1tySCtW5DZargjhg1XCtUFt6bSN/95HToqThvLBXq+b7jYcR17L2HLaYmmBqGtzWDQB5CSSHeloKw1+pcF7Nfb7ZWiGU7Z9LouMhyQ62vLduosZ9uqsM7yo1g+JJkC8wIaNhtz5K/w2GLGNaXlzhEugDV7Cwt0UrgkJ6Fxr5fIhPWzlbv+DxzijKBQphgFyZKwGKpwSvZuOGtfaLheY5rg91NDdjhndrk7KlJmUqNhRkBd2IoQq+o1dyDyKWraIWhChQtcMV3fYjFfsPhSsxJXI1SALaUUJQskdzMYV00cW7qq1jV24dqWnGKH6ZzfbLShXd1KtsDUvzVdg8KXKywrI5XXNuaOlE12SY0Nc2ZjtEzy3W5wGcVHM1aTBDYJAAuSF5dhw6J6d/dXuCzXRT063TAgTYXNoPrK5bTjzEz1FCtX/pD9puILqTxO+JYTb+XDj+5Un2bgjDvIG7x9BCpONcSTThztRNVzpBmYaB+vRYlmcV6YLaVaqwdKdR7Z7w0hPVaeV9G3OOTKUVXDacePP72p18R/wDUVdcK4jwqrXnYESOvZUDWuJmDc791c4SjHMTG3+F1L8bNpnSsvJ6tjeMvGaWtBa07tBj5d0UWAxD6ojlYTyG22rdZPAiGHU4fCrq3E1ZhIa+OQ22HaFxvYlbJpDUYRrj9PB6bQpsbPnJ7s8xM76Zt7rkx9C7nUy5zuTnGSJ/hbNh6xZeaPz6qRBq1QP8A5kU/bULx7LnxGbl24c7u+rUcT6yVrHQS+SmJZzk9HL202fvKrdXVxbqvMBznui0m4hVOOz3B3bqa6NoaXieWnSCPeYXntfGEnZvxP4rmNY9foEzD0+Pcn/0ZyucejV4vPqJd5Q826NAk9y6Y9lVYvNnus2w5Wnp27KmNZ38x+U0vPU/JTkNNCPRjLUyfBYHH1IiTJ3O0/NvouCtVJkl1z3/sFGQmQmIwSFp2NkgLev0S+UXMmdlCU8jy+hVzFM1PClaGi3OV6XlT5LSJBH09F5rwy46RYct+Y5r07JiIby9F5j1P/Myd+vHs/oel4OrrY09vqnPdEqv4erF9PzN0w4wDeRyPayXNKpaPVO3alx00Z9vpnmvb/EcTB8TVpqvg81i8cd1rOI8KZLhJuspiKR0zIkkjTeQBsekb/C5mmWeT1EGlBIzmPCq67FdY2mqmsF26XwZWo4oQpCkTeRLaVTSuildQUhJhdVOkeTiPSyakjkVywdeFw7nGACfZbLLeFXhgfWLKLCJ11XtYCOUAmVh2B2+t4/7FFShqMuc5x6kyfkpWyhz/ANWB2Or2L6Y/7noYxuDptANWm5wtqafy3U2XcRZYyTUNR55BlOb/APYgQvNm4VvdLhKmmbDcpOXpsMZbb/YZjrZWPbjB6BmHFuHcYpUqmmOYaCT1N1V1M7LvusI9TdUVHFbWC78NV80Qsv8ADVwXC/cehJtdnRhxUr1Axzbn7oJNuq7sdw1TbScQw6wPvTz7J+HwDK1jNg42MGwPNeo5LlgdSouLGuGloILQQRpG6Vv1Lra2cfYrZKMFmfJ4nhMK47iIUtBgDrrTZ+wMq1AGgDU6A0QBc7dln6dKXiUxG7emzRRWEWrqBLbdFWYvJHuPlYb3sDN+S23DOD1Pb0kRK9WwmDbopnS3UGNuRewHNZaZzk24eBbVamNGE1nJ824fhzEuJa2jUJk7Mdy9lHnvD9bCtYazHUy8S0OiSJgkQT1G6+n20RJsJ6ryj7dKV8Of9lQf+mJ+PuLmXQrVrfdmoKODxtyicpnhQuTUS1o1bDLfs9xNelTrNfQayoNQ1vqDSP8AdDDCyDDceo/FfRXB4NXL6LW4eP3TQHg0rmPvQTN5PyVlqZ2Rj+H39xdtLlnivFHCxwTaZdWo1C8kRS1+XTEk6gLXWaJXpH2t5fUo+AHiP/0jzNM/dvANl5qStNNOc6059lbVFP6XlClJr37pqRxTOBds1XDlaAPZej5NVJ0kG3TovLMlraQ2FvMjzA2C856lU220eioea1/Q9XyWvsPZWePZraR9VksnzCNPqFqcfidNNxiLJSmzNEoNnG1VMoXLHkxebtuR7LHY7DxK1mYVpus8PNUANpO6WpbT4O7WsQWTM46jFiL7qjxdOFtszp03OeS64FhFjHIFZHGhdnTWZK2Lgpy1KhxulXSEikYU/wAV3UqNqF0Dz6JPFd1KTxD1PymoQLZHaz1Pyp6LrLmU1Aqs1wa0yxI72PuF34erBlVYcp2V0nOGTsVWY7Ndk+KcCSOhH09F7xkMfs1MdKbf6QvnPLcwDQZPb5C+iuHarH0WaHNeNAB0kG8dtlyrKmrVx3wZ6+ScEeTcSvBe6bkkys3TI1Dnb+6ueJHnxXg8iVnxXAI9FTTwew6eT0PhDEHxKc2aHAr1wL52wuZuaJBIMclbHiXFCn5TUNpABMnsFppbZadtYyn98Cmt0TvaknjB7jSqh0xBgke43C8q+3IXof8AF/8AU1YDNs9xRZqDa9ASSTqcNRPU2hZXHY+pUu97nd3OLj9V04ylbDDWP1yJw0q09m/Of0JK1MqHwiRI2XP4jiImyj1xstowZLL4t9HYzDkn037L1ThT7Qv2LB0qbqdF4aIllaKgaJu5jmwXW/mXjbjPNIEZ0buxZ2xfDj+56d9onE2FzGnTdSNQPbqnxGaQCS20iQbDqvPn4Q8r91ytcepjsVI3EnZCFLrW2HReNlbWJIR9IhM8M9FKKyHVitMyM3GD8ljlpLQDC0eV4oggrNYWrIuVY4PEwudqIbsnZoklFJM9Cy7H3b0kT7LZZ7n9OqyGE7c7XkW/FeR0Mw2VvSzPyObAJcBBO7YM2XHlRKOUvJpZXGclJ9oua+MmRKrRWhwi5n5VNiMYQN7rgw2M/eNl0eYXJsL7lWr0jwauZpKVPX4p8MuAAAhzfK59m773Kx+MqK6pcQBj3yBpdo26sdOr1usricTqcT1JPyU/p6WvAvZZgjJQodaF0Non7hwGh/uaff8ANHgnlB9x+aYyOaUtTnJyPpfgd4J6fgkNB3QpNKUgx1HRTkmI/A/9mPMtHuP7KTwtJiZP4KEMIuLJ1IXVZddmsMJ9E6CpadNSjDlYOSQ+q2x+BpOcQBck2X0xwJkAweFYzeo4B9R3V5H3fQbLwHhXCHx6ZiQHtJ9JX0FRz9gEn6Ln3amELUpdA1NNkoJRR5rxXgCaz7Rdx+qyVbAGYjstjnWO11iRuSVU4izlza7ZRfB1YLhZM/mk0aeph8wcJMA27yuIcV4hrrOAFtmM/GF08SEwGi5cevTlCyVR912NNTGyvM1kU1OocJYTL/MOJq9QEayAd4DRP5fKpH3k3J781D4p5FJ456pyFMYLEVgQs1O/sVw6prxCUYh3X8FG+oTutkmKykmEpJQT8JFYybFlJKQuQoDIupLqTEI4Jkno4jTyXXQxzechVqez0Wcq4s3r1FkeEzQYXEh2x+qsKeN081mKRAIcbFdzXzeUlbQjrU6htc9lrisZqXC6quWrVXJ4plGunC4K26jDOuviguZ1Rc5JKSUzGtIQnqJSZPrQoNaVW2GfujU79bJkoBV8GOR0qQOCiTkGi0ZNErHKelpke65Anj1WbiMwngt6QHZdtFgMKgpPjmuyhjyN4StlT8HRq1EX2bLKa4p7Qrk4zVeb9V56zNI5j4Tv9WINnfRc+ehlJ5GlfD5Ns58GZM/K5quI6rKnN39ZUVbNKvUKR0Mskd0EjvzrEscIcAYHW4nmPos++lRixdPSRb5F1HiKjjuSuQldemjZHGTj6jUqUvyivibbJiUNQWpkQbyIUJEFQAIRKSUSBKEiFACpEIUAKnNcUxOaVGFPkn9UCoW+iibHM/ITyR1J9vwVMG6l8Dy+U3Uo3GNj/ZBcptA7Gx7gmOBQHJ2pFFXhkcoSwhHJXAqEkJQFCCgoSJVAjg5K0poQFUsmO1p7So0qDRdSaZKH2295SOemIQwX3Ml1EIZWI2MKMOQhgO5+GOruLjJMnrzPqotA7p8pJ6qy4KSSbyQuQCnlqaWK6Zi4tDSkToSIlREJUQoAahOhEKEwNQnQiFAYGoToSwoHA1KHHlZLCIQCkAH6KAlISKBAlEpEKAyKChJCFCZFlLKbKJUJkcChIgqEyKgJEqgcgEqQIUCmOBQmyllAORdSWU0Jfqg0WTHF36hJJSSnMKhM8gEFISgEoByKkIS6UulEOBun9SkATiEihVoaQlTpRHRTJMDUIlARAEpJSolQA0lGpKiUQBqSSkJSKYA2LKRCIUAEoQhQAIQhQgqEIUINTwhChZdCpChChGK1OahChYRykdskQqsshpTShCJUaVI02/XRKhB9Br7Bx2RKEKpo+wcU0lCFZFZCFOchCjKeSMpSlQrFUMSkoQoRAUJEIgEKAhCgBE5CEACJEIUIf//Z"/>
          <p:cNvSpPr>
            <a:spLocks noChangeAspect="1" noChangeArrowheads="1"/>
          </p:cNvSpPr>
          <p:nvPr/>
        </p:nvSpPr>
        <p:spPr bwMode="auto">
          <a:xfrm>
            <a:off x="307975" y="-1379538"/>
            <a:ext cx="4267200" cy="320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14" descr="data:image/jpeg;base64,/9j/4AAQSkZJRgABAQAAAQABAAD/2wCEAAkGBxQTEhUUExQVFhUXGR4YFxgYFxwdHhwYGBgWHBgYGRwYHyggHhwnIBgXITEhJiorLi4uFx8zODMsNygtLiwBCgoKDg0OGxAQGiwkHyQsNCwsLCwsLCwsLCwsLCwsLCwsLCwsLCwsLCwsLCwsLCwsLCwsLCwsLCwsLCwsLCwsLP/AABEIALcBFAMBIgACEQEDEQH/xAAcAAABBQEBAQAAAAAAAAAAAAAGAAIDBAUBBwj/xABGEAACAQIEAwUEBwYFAgUFAAABAhEAAwQSITEFQVEGEyJhcTKBkaEUI0KxwdHwB1JicpLhM4KywvFDohVTVIPSNHOTw+L/xAAZAQADAQEBAAAAAAAAAAAAAAAAAQIDBAX/xAAsEQACAgEDAQYGAwEAAAAAAAAAAQIRAxIhMUEEEyJRYfBxgZGxwdEyoeEj/9oADAMBAAIRAxEAPwD2kCngVJFdoAjilFSRXIoAZSp2WuRQA01w06KUUAMpU6K5FADajv3AqkkgaGCSBrHnUsVV4ngEvIVcSNSCCQQYIkEag60AA2N7Z4m3iMlvDtdthZcyokmCBbI8JOuoJFEeE7V2WQM63LRiYZD94EUH4nsmkgtdvtOut1o+ANMTsdhdzaDHq0n76JMaQXYjtvg03uD3sg/1OKzr/wC0vBjZgf8AMP8AZmrMs9nMOu1m3/SKuWuG2xsij0AqbHSGN+020fYts3ot0/8A6x99QP8AtFuH2MLdb/2T/uurWiuHHICum1RbHSMzHdo3uNYRrRQ3wS2aFA1KgakyYWcoNaGCxbYdvDJt/u75R0HVfLcctNKg4rhFuBUcSpXUe86021YZVVQxaAZZvEfKTNNSFQa8PxQuIG0mNR0NWaE+BM63bYkeL2hsPZJkbxtRPgrha2jHdlBMdSAaqyKJaVdilFFhRylFPFOosKIYrlSNTaaYmhsV0Cu0qLCjhptdNcIpDGOaiIqQrTYqkIiKUqeRSp6hUatKlSrMsVKlSoAVKlSoAVciu0qAG5aWWnUqAGgVxhoafXCKAA6+PZ9PyqOpMR9n3/hUc0pclR4FXTXCa6WqCji1xgfL4f3pE1yaAIMSPrE/kP3isntNeZLIKEhs6wRlmTOgDFc0/uhgx5GdDr4n20/lP3isftV/geWYTqgBGuh7wFCD0MeoMU0I3+Elu+t5QDvuY/6bdAa0sVx63hMNYe8GhlVRlE65AecVQ4MYuoegY/8AY1ZvHLIxdm1auSq24groTC5dZmqJ6lu5+0rCDZbvvWPuJpmH/aJbuXFt2rD3HcwigwTCljuI2Un3UPDsfh+tz+of/GrnDOAWbF1L1vNntksstIkqV1HPQmhWN0ehcMxLXLYZ7TWmMyjEEiDoZXTUa++rRoSxPFLrjKSI8hG1UbfFLlm4ApHiXWRPOmSHNKKFBxy8ftD+kVw8Xvfv/wDav5UwCixdDqGXYiRt+GlPoV4Xi7ge1bDEICBlAER02oqJoEKmk12aaXFAHKbFPBppamBzJSqQMK5QBdqG/i0T22VZ6mKdhrmZFbqAfiKxO1KewfUfdUjN224YSCCDsRrSdwNyB6mqHAWmyvlI+Z/OqvahJVD0J/CgDaBrtY3BsTb7tELrmgwubXdtgNdqucLtKqtluvcDOT42zZf4BpIA6GgC7SqKzczSQZG3vEzUtACpVUwOILZ80aNAAGwgROupqzmoAdQ12g7ZWsOxtqpvXR7SqQAvk7HY+QBPlUvbfiL2cI7WpDMQmcfYDmC46HkDyJBrzu8hUG5cJaBOpkn1POY3qZSo6uzYFkdyey+pbtdrHZgHwxCifEtwHpyuBJ90nyrTscewrtlW+mb90ypPoGAmqHaHi1m1hLaoVyuoZmkDNpJBI2Ezr5aA0E376spDLK7gCCNdgCZJ9ZrPW3vR34exYcqbVr0tHqrCuEivM+FdoMVhgbhTvMMCFYQAU5AKd41G8jU7Ud8I47ZxKzabWNUMZh+Y8xQpJnn5sTxTcH0NCBJriEa0E9tO1DWLyrZeZBDARoQW5lSJ0AO+nKt7stx9MUp3zic0KY0iJYeFSZ9kmd4EVelmOpE3GgwdGW4U8GgyhgfENCInWeR5VXwHFA6nNq65lcKjRKkg6axtTuL4yZIEZLbx6qVHw1+VOtYdLc5QBIYnU6nNJOvm5PvoAui54WPWzcjlqbTAb+tQ8PM2rZ1EqND6VUfiNtoGpJUwATsUB1I8mGnKa0LaAADoBzPSqRLH0BXuM4n6YbYvEWxfyZYT2e8AyzE7aUewP0awzbwXef4lnvS+2a3m7zNtG+bN75piNpeVUcWPrV/l/E1e0/Rqhio74fyjn5mgC3bGlSgVDb/WtS/remI4cYtj61iAE8RJ220n3xV3sxiL2LY3sQVyKT3doGCpBIzXEEgt0ltImBvWH2hshsNeB/cO55jbfzir/Y/FWAxt2mYBSyBZKrIY6qM8NOmuU8/M0CDbSl3fnVdLwOxB9Kab4mJE+tAy0V86jKVRfiVsNlLiRv5etOuY9AubMIid+XUxQBay+dKhjgHaK21rNddczMT7SjSYHtMDypUxWX7PadbSrbZCTEA+LXU7eHoKg4nx0Xgq5GXXQw3TzURWLimGY5ugJnoDH+6o7N0BgEYN/CT9x/A/Ks7NKLPFO3C4G2bQXNeeTa1gZiIBbNplBjn5UMdr+1IvW2Fy7IDZF8Jys6gZjppBYEDy11rU7W31S0SUS4YyhG0nOQpIMGDBPwNeSY23aDP3TtAIiQBmExpA05b1SVom6YScN40xuqbaohUeEojMQwHtCNddZo47NdsbloxdPhIKAF08LIilIJI0ZZ1Y7rE7CvP+yOCw9y6q3CWJ3ksAPI6j9GvSeJ4S2qd3ItqAGVSpM5WDRCGQD4hM8zVqhO+WSWO2sHMM4EjwhfCNNRGbkYP+Y+VS4PtP3TWxkuG4xKXMqqc5yZ82+4aBP8R8qDOM8BL64VTczAlybqeDNGXMHYQYn+nyq/g7y4CzZ76yqq5Cm4t6WnMCzeFSuw0GaCYE0nON0LcNsL2hfvj9TcUMpIkLJIInnHPr0q83HLvK03vZB8dTFeYY3tqobOihoLBQ2oKnLqQIM+GdyKx8Z2tu3BqQNz4VAj4CmKz1XiHaIlCt1bQRtGV7iwVMgzAOleY9ouI5WFtboa0uq+KYn7BaBnjaf+SL8Q4/c7s2hqpMkneGB0Hvk8tetUbOO8IZhIDeJTzUyp/1D4VMo2jbBmlimpRL9rib2HJHilWVCSYGbTTkCPnrW/2S4I162GZyltQQuWCS/wBowdAo2j7qG8VhPADa+stndT7Sjy6wOXlVfA4x7bZsPdKHfIW5cp1199c2aE5wqDpnfHNT8Ozfv5/fpTe7JW7UrasXbBTvTcYrJOUEQF2ANbf7M8Kty610hJs2UtAKNJaSzk/vkAzHJ9eg81u23zCQOuhJ15cqPOCcVPDsJ4f+qQA5XQFQxuMBrJJYKOUg9KeHEo21yzPtzXeWl/o7tvwG3axEm5oym5DyYm4cwUAAQCw0EH11m/8As6x+Dt96sm1cYjW5cMOpGhAPgBG2mtCfGEuHNdvNnuXArKc0gWyFJJ55phSORtuOQrP4DYe+6W0Wc51I2UTqzHZYGvnpvtWraSt8HFZ6ni3Pc3S2pCXCdogtPhI3H5VbxgzZA2obMCPQ25HxB+FAy3Vwlx8Kl97pIZLiskAM1sOrJBMclYEg7nYQDHi4thEW6uYNmU6EgM0HM0DwrI3MRRFp7rqHJXxLJbe07EKoSDJAAgx9/wCFEVnEKyqwIIYSD1HrQHxTiti0qQEIVGUpAKkljuOa6qT1BHWgm7x66M9lLj20dg6qpIVW3Ok7b7zvOlVVibPdga88tcHufTDcNs5fpGfNIjL3kgxv51a4Lxm5h8iPdS+GUXGVdCqt9sEgSQYkaTnHPfUwXaa7cusgw0W1dkNw3YHhJE5Sg6bTpNJNPgAjDevwNUMQ313+UcvNq0JrOvn64/yj8aYFxDTw1MWnUCMXtpeK4RspgsVXnsTqD5RNDOHtvIDXHUgZiGYspBJMggrOpbwnfU0Sds8Ldu4cJZRncuNF6BXJLEiAvmY9aGLty2ttFxN0X2tgAWrMEKQCMr3tV30OTPMDY1W9bEsMeF8URZt53Z1IH1SaajaEML79asjGWW1Xz8RBI5DX3zrXnd/tJcgpaVbFv/y7Xhkcs7e03vMeQqzh+1VwoLN4l7YMjWGExJB2P+YH1FPQ62DUH13EW0H1jAHNElSNIPx1j48qGuO8QABFtht749dN/fV7gl3C37bp3snxEIwlipGgOfcrr7M8t6F8Zaw6sxR7jgDSHUGYJ2Zc0AxpE71K5pjfFkuBxRCDVR6pJ+aGlXOFpba2C6sSf3O8j/t0n86VJzSfAKDfUuHHvicyAQO7uL3guE7rIJgaQwXWp8N2fv4NfrHs3LubMua4fCIggyNt+fOn8FwGGsNrhMTbES7XBdVFWJYtnIBAiTv76t43tbgGLuoF8qM9y4bTNAJ3MrA1IApTyaeE38C1C+TA4p2muXHCKhNxD7VoSoMgAFm311kADnJpvBuA2MRdDYq+nezPdqGDNpOW4wAB5ezrpvUvEu2eCuWiFYrzyi2RvudBE+dCFnH/AF1u4h1DqQYImGHvrNTc4uk4v1QSjT5s9A7T8MtfR7vc2VtGwJAGsruwM/GgK5xW45AdywI+0Z25a8vKjftFjz3OIhtWssI90V5gb8kabflrU9lnKSbfo/qtyJIKuy3Gjh7roRmS4ANN1Pi2HMa7fCtzt+4fB2WUggXI8iCr0H9mbha+NJCgk/d+NbXam4FwwQHQ3swHTwvPzrPLXfKvNfaS+w1wCi3THkPl613vagOuu3nTc8bV3EiK5s++gn3DcnoNR8aqEkKJ2Mz79/wrbtWIM23txcs5bozDMMyC43hflICyvTqdcm+6hoQMFG2Yg9J2oAbY4k1vTcevKu8OCO4DZszNCwP3joP+B6VBet5pO2pP9qkt29JzBCCpXNOxYiZA0IgH0DdKmjTUzY4FxAWnV8qXQrnRllWWejco66ivSu0HGTcstcF0JZVsiWhbBDwqk96GMQZhQB12ryy/YW1de2rBlUwCNRqATHlJI91W0JuXFUEnOVJUE6iT056t6a1OSGpUSmS4nvMQSMPauMqqFOhMADQFuZ3M6TJPOpuGcM4jbK9xZuKWASNACesNpmBmDBO/WoTxDEYVmS0+8AnuwSYGg23g0XcM43dwhtNiLme7mDFZUQZHgAWPQnXXyrGayvbavXcDGucEbBOzYgC5iAwhS0gPcmJb7Ta6nbxaTqwWLxJYOzORlaC3U69STuIiijt3w8371jFWfrFbuwyg+0JizcA6iQrT+dZ/E+ygsYacXiEtl2OW2q5y5A11zATOY6TuNeVEO0Q037+gUAWMvBrlsuxCzBPRcyz8gTW9xPsphw1wWr1zvE1KNbgaETDTPmNNaFcaIZkVpEwDG4Ekfhp50Y9nMYr2jevIS6p3RPiIuKuUW2IXUlZIJ8tdjW7Y0VsDhL/eF2vlXAWHkgQnsQB0j46760UDiua1ke/c732TdFsvPVgeuvPptWN3+c+FQB0UE/MkmqXEeJNYZQEBzA7yDoRt8flVxdEyVhKuNxJEW+I4qQNAbIA02E8qp/TOK/8Aqn94X/41jcP4z3pyMqidQROkVpBzPtfM0SfkCXmTjiHFP/VN71t/ilXeE4viDvF7Gm1bgy4sWn15CMg3+VUxiSd2PuA/H86zeO8ae2yQZBkkHyI0++hMbQT8TwS31yXeLO6/u9wFU+q2yFPvFUbfZ/ChSn0lBrIuBWLRGxSY94NDdvtAP/KH9X9qnTtABvb+da0jK2bS9msMD/8AXD/8X/8Ada1m1lthE4ggC+z9Qug1kHxa+p1oR/8AHlO1ok+tTtxUAa2binzH506QrZpcesXCU+uF8bhgoUgjrHxGtVLWOxK6Mtq4DubttXMfzHxH3mucM4sHJDqAANCDr7wavHE2+TH4/lUtlpFi3x62AA2BwxI5gFR8NYpVTYJ1NdqKRVMZxe1dbC3TZd7oKkeEggiYYeEQeenuoJ4Txa7h3ypLSR3lrLOaJ8J0J5nlRD2W413eGVRZu3CHb2PZEkHUz59Kbxa+5c3O7S2xXU5gCYHLNDHQdKzTp0W1e5pvhsBxFC2RrGI5hcoM9WXZhpvofMUNtwa9ZbwqboQTmQEgAHcjcR+jTuFWzaa/dYq4CBFKkkNcW5avlQYEgKkN/MBrM1rdlu2VzDjO1vTYuOYnSf8AiNKdEmTh7VzE+EXFBc5TnbKD4S2p10gEfCtez2RFp1Qp32a33jEM+VMrHNJTUArEFhqZgGi/DXcBiXW+Lfd3WBGYSoIdYLZR4S2ujDzobsXcRw9Gs2MJqzFlYkMsSYO/1jARp8uVcOTPpy6INbdNv2uPfrShJ9Czg+FYaxZfEpn8bFSA8CAwjLK5gNdvIU25gcPfCt9HZ03E4m4vqSADruN6ucKxpfBd4zhj3kEBQsEhBlj15xzrHu9prtu4Ve2kCPYEchr4i1d6hHmtyJNsu4ns9ZvL3dvC27bnRH75zB5SCus7SetA17hjIG7wFGDlYPUEijax2rtyJVw0iJC76dD+oqXEYhHQXLVs3izw8AE5MwaArfvEW5jkzCpnLTJeQoo8/wAKCHMfYKjMCQfLWdPZJERtUPFsOUcggTzgg6iOY9a1PpYRrP1TNdN1S5IADG2WPdhI6XFBO2g01rvbbtJaxlxHt2+7CrljTUSSDoB1pxlY2jANyPfTLF0hyIDCBIYEjTWTB5U/uCyqdOu/KdKlt33W1ctpPjIzlSD4F2BynaZ+VNggl4X2MxN4C4xtqrnNLNJM6zCj5SK2DwK3hy633dDkAtXbZGUgsizGViDBcanT4TSwPb1LdtUNosVAWSco0Ecpq3xfjdvE27ThWRp8SzIBHi8POJHQVxp5nJp3XwS/LZSo1exvZrDDFITifpFvxZdAQLseGWDEMfaIGmoWhzt2tyzeNp9SDIiIZDEMCNf0axeFXwLx9rwk3EWDo4Ih4HMKDrRj2nwycUt27+FKrfWRcDGDy8LGNxLQdiCKtuWNrU7QclLsh2xFoC1db6picrfuN5/wHn0OvMmsztY2IuX2u4lmK7JyXKPZC8gPIRvQ5xLh96wwF5CjH4MBzBGh91aPDuIM6C1dW7ctDRcsSI+xLCMvOJG1LSoy7yG9+9v18+bs9Amu8bQ8JCaK2QARAzd1eE6HcncxzNU+FcVN20lveFO40ESYn8BVPi3B7T2vq8wdPZEmCNyoBJgnfTnV7sf2ffJ9IZgqR4V5sCYljOgiYGpNZzjGGNyb62XFtS2J8PZgeIiY+yd/SRp8TVbEcOVyJLSOeatTuEHX4f3rvdqOfyrrsWkycPwlUMjfrNX1Uj9A1Z7pf3h8DTgg5OPn+VOw0lKWPL4VXv4AOZZSem9awT+IfGPwp4X+U+8U1INJhrwhen307/wla3rds/w/EVKbBJ1+8VakS4GCMDBUjQpBBAAMgyCepr1nsl2uGIXu7pUXhy2zjqvUxuP0Ab6HG5FZbrlboRqD6cxQ6YqaPbMThs2qmD05H8qFeIcftWXyX7dxG87cgjqCJBHpVTsh2wJi1iWhj7Nw6BjyVujfxc+eupMcfgbWIQ27yBx0O4PUHcHzFRdDoFX7RYUbgjn/AIJ/AUqzeI/syY3CbN9Qh2DqSR5SNCPPSlTsKQM8E4KcMpBcINCykEsJ0EooLA8vFlqbjGAw75TfDAkFUa43dzzIVFIB/rMdKjGOxRBRFZUzEgtcI0OwFu1lRdI686s2cGxnMQCd4/OobSKW4N9pWs2iECQuUjwZdFIWSAsAk53E8/OKILHYGzctWTdxF9JUMVU2woLawDz6aztWfi+ya3LoY3DkAgp6cgen96GeIdm+6vlXhkbMyttIgkg9CD+FZZIzn/GVfL/UVk07aQx4l2VsYexdFnGspIzBXvWhLLqB4VzHbZYnTeqvCMfib7i3bYMEH2z4fTMAZbSgXDYJZBGp3/451t8D4diBL4clSPCWzZCdAY8xr6SKzXZ1F6pU3518urZC3VBDhuA94zMg7q5nDMjEjNDeLKduUjTUgaxNUuNYNu9YlGWY0eM2gAkx4fhIrTwYxRBN9bbuIykMA0cwcoidoOn41KOODOtm6hcGAA4ggkx4TUyy9oxzbS1R8ls18PP+ilCLW73Mzhdx8K3fHIFKSwzgt3eZB7KmVYlkjNGknbWo2xnd4prmGMK58SDYoSpPdyNDoDHw6Vt8WwHfWrgw5V2K5ApOVkMZSehgFjG8x01C8DmtsUuCCGyiQRMeR11j4VcO0Y+0XT+K6r4oahp2Zp9o8LavJevWXZSrKl1O7OZySeZMSo3ifaE8qyOJcIsiyTh5ZxEyDmg/f7qv4Xtn3OIuq697h2XIVESGURmWd9dInkOgqjheKI/EbLWUOQOMqnnruRroND7jVRhKKq78vh5bV/ZHUj4two4XRnJ8MwEKyJkakydfKsvhmLOdiAJIMgGAwkEjWY1AM+QrY41bu4/EXXkKA5Ch5DC3LZJESTvv6chWbcwBs30UDMSAI1GbNoCNjuPlXQrrcl1ZFZtA7rB5ii7s7w490YVSQr3AHYACEI31iRP9VZz9mnTEsrnQQxI2ZWmI8/DHlRZw1GfMqXAhVDBMgbgZQwBImenwrN5IuOpPYaQH8NYi6pYDMVK5hzMaacvZ+dVhfe2+a05Rxuw3Pkeo30Nb7cGupiLTu6PHMMWkQQNco5R8KwuO2FNwke+BOsmmnGa80DJ+KdpGvYd1vIrPoFYKInYkgnwsBJBG/SucN449wWLARFCaEge3uASBtpv1ImqeJwhGGBIiTK+g0n1P3T1p/ZdYvpIHP4ZTrUrHFcD6hYSvID51Txtq61y1GY2lObKDorDUMQd+Q8gNN62EtKeYHprT/o/mPKedKSUlTL0sp23Dy6gwSd/U6jypxtmrOGw2UQokSdByPlHKrHcEEeE/CKWOS0objuZ62zSg1pXcEdwRHp+VIYEjeeug0qtaFpMzIedPVJ61sYbBMROQx+uZq7a4WTyP69KXeIegwLdkjU1azuyAKdidBodQPiPWtXE8LmBmC+vSuYTAhToxPKctHeINDM6xg3J1YAcxvp7tAfjUnEeHQOsdPPrWw2A+Mzp+vKp7Vnw5TzqXl3K7sAHtESKLOzXa824t35KbK+uZB0MAll8tx57VDxfhfMDbfynb7qGMQuUwa2UlJGTi4nttviCEA5gQRIK6gjqCKVeI2MTcA8Lso6AkfdSp0yQmEClNRd90pFz+jWdFkoFYvavhbXrYKEZkBMRMggSB02GtapNZfabEgWCoMZjB03A1I+MU1yJ8HnKrdXZoHkdPjR32FVjYZmMy5+QH4k0IYxwF8PPmTRz2WtsmGRXttb1JGcRmBJIcDfKZj3VUmhR5NVzShQjXH0Vdz1bkq+Z68h80FnaPXWhrtTxdi4swFW2MywZDk7uT1BMRyjzrKV9DbHpvxcFZmxN+9eu2CQbfiaDGkhQsc9gI6LWtiLpvEJjMJd6JdCHMOsFRI+6sjh3FGwiLlG+V7gOgIYnJrBhgqlh/9xpBmtt+2+GKAs75gdVZSTs3MSImK48+HXulxw1d/Vfoh5Hbb6grxbsZcU5sO3fJO2gceRBgH3fCqXC7dzCXlvXrTBRmWcw0LqyzIPma17vbG0IyLczc2gDQaiJbqW+VK9xWxjbZW6rIQygEc2YNl0Xf2T8qI5O0w2mtUerrf6X78gqL3WzKN/HYtLlyD3ecgkJlI8IAWCZ5R61n4jA3C6tfLgMwBYkExvI1Jgb7afKiu92euJat+PMyxIK6gz7IIPsjaDJ03jQZfa3C90ysxL3HnUaKFEaKp1WCRprOpJJ1PVDtMJVGL5v+hSxtW2bmD4smIum0DOQZU8XtBd4nfWSOoqDtDbKJkFt2ZtsqZo85ynz2j1oPwmLNtg6mGQz8DNfQgVeXXn+HWnN93VFY467PGeB8LxFstce20BTEkwojUxy0/GsXFYqWbLoJ0Ne98Svm3ad1thyoMoea/aHPkTyPoa8qxXGLFxxk4eoLHXLbtkxzyplhjEmNJ8txMcsnxEMkFF0R8R4I9yzYa1lIZRoZG6rtIiPFvPSudn+zd/vfrAq6EAFlJJjlkJ086N+2PC2NhWw7XBctQFVGygrpOYCNokDYdNq8+4XxLEYe+Lt4XIEqQxI35AbedOEpyWzX5CUNMtwxt8BuqY26RqPuq/Y4Iw1YVo8C45av2wygjrI5j0/WtQdpuKpbtGTyke46fE6Vm5yujZQjVlWw0MwB2AIjaDIM9dqY4uEyZ/D4+dD/AA7tn480IvhynwmNSNwSef30R2+0bsoIFonpGk9JJqY3HZr3yOlLhklnCuTOUfH9RV21gzpIHuqjd7TlBJW2R9w90/rrUFrtsh+zbA/zflVby4FSXISpZmdN+vl1qQKddAPMa/I1hWe2Fk75f6+nqB99TDtdYgGfcHQx7s1NQl5D1I1DhwYkfIVJbtGZkjoNPy0+dUsLxJbq5kDRMakb+4ms/jbYhPHZLEfaXMoj+IFxEddfxgUW3QrQRADp+vWobgE6+oBoO+m4w+0t0/8AuWYHwNEHCsLcZQbzDXkoU++YmiUKGpWXcUM6x0oS4xw2ZYbjlRmBzj3aVl8ZwLXBpHp16UQnpYpxtAFkPpSrRxGGYHka7XVqOai0r8p1p3enlVRmFOmkBNnPOtG72ct4zCgC7luqWLADMIMAB0BDAaaHbXbSsgufP41l8TtXWebGj+ZA1G+Xz0Gmh03NRNNrZ0DIOI9jL1mWuNZ7tQWkM0gKJPhyg+7ar3Z7jBxKAsEDgxlSR4QBB8RJPPXy8qyscmMe0/f4lmkew7EyByMER6VjYLCMCD4AeWh/OogpPeTt+/RCSoO8RieQG3OsrFWrCt394M2Ug6sTAESFG0EAkjnrUWCvMBBadekfoVDxT625as8mOZ5/dUyR8o/zVrVqmMkxQJc3Jyq31jAiTnYQLaDnCqF8taGcfbUEwAPL1n9cqKOK2T3iuFDAESVElYMgiPeD7qFcVaj2jB6c6vHFRikuhEuSm1sUddgsOFsXGYf4jiPS3sR55p+FBbLR7w2z3VpEGpUa9JOp+ZpZOKHDk7xfjvcXPGGZSAQViecg7VkrxLB43w389lx/h3ZEQdgw9mNuh86n7S25tZ52Bnymgv1Ee6uRdix/yhcX5o0lllw90egcK7GWwWOI+ttwMj23IUzM5/tLy5x5mjBeKZRGaRsJ6ACBP515x2N4i6FlW6Qd1Un46dKJzcs3dXXun5so8J/mX7PqNKznLLB/9d15r8r9WXBqvCb1zihbSV10MzqD6UE8QwBS7ntqO8U+Fg4Ug9PFH/Bohu4bKPs5eRU6Hbpt8qa2KuKoW2UHKHWfmGBHqZrXHJVqhuhy3/kRcNxWKMNcB1E+0DrtoOtbowygeJJ9QpjrGYeVDV3HYu2e8OAtXhlgm08+ZIXKW2AnQ7Csm/25syA+GuWiD4wridDtELBpaW+EXaXLPQL+LRF8KyRyjbrNef8AafFd4xQ/ZMsT+9yX3T8Z6Cr9ntxgGEEYlf5tR8nM+8VXw2L4dektfKEs0hpH2jlaWGoIg6mdeVVDwu2mKXiVJowfoAVWjmpHvAzCPhVa3i2YKF8JEyV0kGND6UZYnBYS73VtcYmUzqLluVIGgjNOvLlodZIBlw3YJZJtYgOOQ0PuGXfSrjkjdyI0S6AhastEljUgzdfkKKl7L3SAVAg6DXeCd5iJGvvqniuzd5HVSurTlCkE6CSYBmB16keU7LNAyeKZiWQTOuoHz6VNaQkVrjgV1f8ApOF2nIxiOsDUfnUf0Jk0E5hoVysCNAdiPMVSyRfUlwkuhu9imOW4nMMG/qEH/SKI7lowR10Pp76G+ymKtpcc3GVAV3ZgBIO2p31osFxGEoVZeoMj4jSscj8RtjXhMzCcMt2QCiACdQBr5TNacnRk0EaqZ+VQFkj2T8TVm0h9ByH5maxnJ9TWCOgEGZmd/wANvh8KcTNNcHWPvqMGRrv+ulYtmqRXxGBBMgDz5a0qtB+pilRrYaEAkiud5UCt76kUx+Fd5wjpPxqriEnQ8/0an788qfh7QBljJ6D8TSAyPoindrjdQXMfCdquWSiAfVeckk7+R9OtWW38/SocpJ6+UUUh2yLMGOoVf5Zj5zXU4dN9bmZfZyAGI5akk/wxtVyzho5D4/nUow3i5Tvv7ppNhRDetL3b6qdNx5xO9YPEcMfExEidPKfOiTjKH6OycjppyMRPx+6hTEW5QKx1GozefkauHBE+TDxE66z5V6Dh7RNtRuQIPu0391eftGsV7RicAsADRR5nn9+tTllVF443YFcZUi0QRzA+f6FBRQKedeodoeH5cPcIB0AMb+zqSx9BXmV9fETO9PFK0TkVM1uzNlWvDQbNqfTl50YJh1A2225dPn+VB/ZJScUgALb5iJhRlMEx5xR2Ikggg6aHSZMdZ5H4VGWW5eNWhmHtwCQxXTUbg+o2PKsfjPHr2GKzYLWNmImCZ0IOuU6nRhRFaAY677wI06GCB+jV7wtppBHl8Dz/AArlqEZ6qNlFtGf2d7QYa/mNpiCq5jbbRgo3PQjzB51nvjbLYYd9bV8wznMAYe4zOQNJmXj3CqfFOA4ZA7LCM3hm0xUgxtAOXKRMiNaC8TxJs8Fs6qdNI9Dp+o9a2hBS4JlJx5KGMw4LMVECTA8pqL6L/EKcza6aVwuetdNHOdOAPUGl9Aca6fGu9/8AwqfdTvpPl8KW49idcZibajLeuqBtlusI8gAas4btXjUYOMRcLLMFiH3EGc8z76pC6T1qXvhEGfvpOK6oak+jNy3+0THDdrbetsfhFdwPb/F2yYSzq2bW2dCYmMrDfU+pNYyZIgH5H8qSkAb/AAFT3cfIfeS8wlxHbfFYle77q3mOgyZgfm0R1B0IJB0Jr03AX3Fpe8KByAWCTA02nyrx/s5cy316E/hXpGHxJipnBJ7GkJt8hC2JUc9Pfv69KkbEDmdawu/86Xfmdt+Xn8fOsZI1UjdZvOmNvy8/zqlavjLJgc9tP71MtwRyjlEwZ9fWsjQdkPKR8f71yqyXMsqUY5dJUE8gfON9q5SoeoCLZLbQPP8AW9P7vLux9I++ar2V1035VYCZm2/XPSvQOA4dN9f77fjSFTJYk/dVy3bHl5z8/upNhRTWx+vzpLaI/MVqW8OdRoOW3I9KeuHVROVYPInp5DnuYqNRaiZyWiRoCTyAHx1/W9XsPw59yIgaAsNYIkb+6r6WWufvBRrAMDzGnoD76nt4bbUSTt7jvznWs3MtQB7tAh+jPG4YBhtvzEH50AYi4w2LfH+1e2MLSK4vKrJlhi6hlOv2vlry35UGcV4Dgyc2UIDqFS/II8tKcO0KOzX2/LRlljUgC4TgmvYi1b3LuojynxT5RJ91e3XkePExEndRqJPmDpQvwDs6Ev2rluyLaqSczMWYypA3MAa8qMigO4E1MpvLTSpepriqKdmWloAEnM8T4s+aInYQBPUUHpg8JdYytjxRqrFSDETlkETG22tejtcEeGsziHC7N327Vt5J3tg/HSetJQ9a9/L7iyKwOfjVjDgWreQicsW4XU7FiCdjBJ9a2VwgDRlaJ8+XoAeRpmK7EYR/+myT+67behkRWpewVwwEcIgEQEBbQbFiT91U8WleH5k42lyPw9gCD056zGw+/nWLxXiClwEBOUyxkwY+zp89KfxThWIPsM79frmXTXTKIUDXkKG+NWcSif4FyNvCuafXJMDqamOJ3uavIuhldp+LDVVyydCQoGYqT74G2p1+MihGtOuoQxzAg8wRHyNP7uu2MNKo5ZSt2RpUoWkqVJFVRNkLCnJbp7GlFFCOnbSuoR+dRs0VYwC7g1L4Ghve+VSWEk1cFheYBp0BdqlSKodg5W4D0M0ZYLGrdIAcgruuXXUeeulCGHxeXZQSdieVa+HxagjMCNOk6+RXfr76jImzXG0gotc4ddDrJIiuOTMe0T0J1iTz9/uoWTFanUgkz4gT11MrPPn0rYwF1ntgnUiZnQnX2gOm/wAKyprk0tdDXw7XTOV4jkXj5dDpVzh9xhsF1JloJ+YGvv8AjWKmIjWAdNzJ9439Kv8ADMc5MFSQZhtdPIbxt5VEoui4y3NG5YVyTmYctF38/ZP6FKnJfKiMp+R/3Uqys0oEsGoEeny3q2jToBE8+nlSpV2M4kOzCNxppt+uQqaxdfYAEfu/cZ66mlSqWUWcymHg+IakHoQDOk7kaDoalwzqWJGmSQZEgAamNdOWwNKlUMtcmrZxKsAJiQSYHKJ6TtUP0ga92JiZLGdfeffSpVlSNdTJB4kKsACylTG2u5jbYAx51Q4X2cw1g5ktgv8Avv4m9x2HuApUq64RUVscs5OT3NeZ3py0qVNoSG768vzpKuwP6+FKlUMtIdl+ddbcE77f2+FKlSodjgY06D/j7/nTQ3y+/wA/lSpUktynwR4mwjiHVWHIMoO//NY+K7KYNxrh0AOxSU/0EUqVO2hUmjIxX7O8MT4GuoddMwYafzCfnWZiP2aP/wBPEKfJrZX5hmn4VylVd5Il44mXf7AYtRolt4/ccf7wtY2O4Zdtf4iZf8yn/STXKVbJmDKJSpLaUqVWIezt1qS0x1k0qVSkMiu3DPpRuuBVhMA8zI16zpp8OtcpVlndJG2HeywlvJ7QWByAnXXWT69K5cbeRvp66aTrJ25zsKVKskjSTFbufrbkOla3BFOpMZD11Mjy6fOlSpZNojx7s1DZQ+0Nf1vFcpUq5jej/9k="/>
          <p:cNvSpPr>
            <a:spLocks noChangeAspect="1" noChangeArrowheads="1"/>
          </p:cNvSpPr>
          <p:nvPr/>
        </p:nvSpPr>
        <p:spPr bwMode="auto">
          <a:xfrm>
            <a:off x="155575" y="-1630363"/>
            <a:ext cx="512445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5" name="Picture 14">
            <a:extLst>
              <a:ext uri="{FF2B5EF4-FFF2-40B4-BE49-F238E27FC236}">
                <a16:creationId xmlns:a16="http://schemas.microsoft.com/office/drawing/2014/main" id="{E89DEEAD-DA80-F04E-87B9-0BD5A45103D8}"/>
              </a:ext>
            </a:extLst>
          </p:cNvPr>
          <p:cNvPicPr>
            <a:picLocks noChangeAspect="1"/>
          </p:cNvPicPr>
          <p:nvPr/>
        </p:nvPicPr>
        <p:blipFill>
          <a:blip r:embed="rId8"/>
          <a:stretch>
            <a:fillRect/>
          </a:stretch>
        </p:blipFill>
        <p:spPr>
          <a:xfrm>
            <a:off x="8079177" y="5595196"/>
            <a:ext cx="1287132" cy="1327355"/>
          </a:xfrm>
          <a:prstGeom prst="rect">
            <a:avLst/>
          </a:prstGeom>
        </p:spPr>
      </p:pic>
    </p:spTree>
    <p:extLst>
      <p:ext uri="{BB962C8B-B14F-4D97-AF65-F5344CB8AC3E}">
        <p14:creationId xmlns:p14="http://schemas.microsoft.com/office/powerpoint/2010/main" val="1936181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1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23" name="Oval 2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1" name="Rectangle 25">
            <a:extLst>
              <a:ext uri="{FF2B5EF4-FFF2-40B4-BE49-F238E27FC236}">
                <a16:creationId xmlns:a16="http://schemas.microsoft.com/office/drawing/2014/main" id="{FF0965A7-524A-44F1-B044-48411EA4F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Rectangle 27">
            <a:extLst>
              <a:ext uri="{FF2B5EF4-FFF2-40B4-BE49-F238E27FC236}">
                <a16:creationId xmlns:a16="http://schemas.microsoft.com/office/drawing/2014/main" id="{58EE5433-7B78-4432-965F-8790C3F42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53241"/>
            <a:ext cx="818159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9">
            <a:extLst>
              <a:ext uri="{FF2B5EF4-FFF2-40B4-BE49-F238E27FC236}">
                <a16:creationId xmlns:a16="http://schemas.microsoft.com/office/drawing/2014/main" id="{8F7AAA96-ECD9-48EA-B942-1172BB519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0" y="822325"/>
            <a:ext cx="3862197" cy="4846228"/>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82579C6-7878-3D44-A3D1-6B6FA0B6975F}"/>
              </a:ext>
            </a:extLst>
          </p:cNvPr>
          <p:cNvSpPr>
            <a:spLocks noGrp="1"/>
          </p:cNvSpPr>
          <p:nvPr>
            <p:ph type="title"/>
          </p:nvPr>
        </p:nvSpPr>
        <p:spPr>
          <a:xfrm>
            <a:off x="5034915" y="1054100"/>
            <a:ext cx="3461385" cy="3736099"/>
          </a:xfrm>
        </p:spPr>
        <p:txBody>
          <a:bodyPr vert="horz" lIns="91440" tIns="45720" rIns="91440" bIns="45720" rtlCol="0" anchor="ctr">
            <a:normAutofit/>
          </a:bodyPr>
          <a:lstStyle/>
          <a:p>
            <a:pPr>
              <a:lnSpc>
                <a:spcPct val="80000"/>
              </a:lnSpc>
            </a:pPr>
            <a:r>
              <a:rPr lang="en-US" sz="5400">
                <a:blipFill dpi="0" rotWithShape="1">
                  <a:blip r:embed="rId5">
                    <a:extLst/>
                  </a:blip>
                  <a:srcRect/>
                  <a:tile tx="6350" ty="-127000" sx="65000" sy="64000" flip="none" algn="tl"/>
                </a:blipFill>
              </a:rPr>
              <a:t>Your chances of sudden cardiac death</a:t>
            </a:r>
          </a:p>
        </p:txBody>
      </p:sp>
      <p:sp>
        <p:nvSpPr>
          <p:cNvPr id="8" name="Text Placeholder 7">
            <a:extLst>
              <a:ext uri="{FF2B5EF4-FFF2-40B4-BE49-F238E27FC236}">
                <a16:creationId xmlns:a16="http://schemas.microsoft.com/office/drawing/2014/main" id="{DC62BD38-E39D-674F-97CD-51BBA154BE6B}"/>
              </a:ext>
            </a:extLst>
          </p:cNvPr>
          <p:cNvSpPr>
            <a:spLocks noGrp="1"/>
          </p:cNvSpPr>
          <p:nvPr>
            <p:ph type="body" sz="half" idx="2"/>
          </p:nvPr>
        </p:nvSpPr>
        <p:spPr>
          <a:xfrm>
            <a:off x="5034915" y="4690081"/>
            <a:ext cx="3461385" cy="668769"/>
          </a:xfrm>
        </p:spPr>
        <p:txBody>
          <a:bodyPr vert="horz" lIns="91440" tIns="45720" rIns="91440" bIns="45720" rtlCol="0">
            <a:noAutofit/>
          </a:bodyPr>
          <a:lstStyle/>
          <a:p>
            <a:pPr>
              <a:lnSpc>
                <a:spcPct val="90000"/>
              </a:lnSpc>
              <a:spcBef>
                <a:spcPts val="1200"/>
              </a:spcBef>
            </a:pPr>
            <a:r>
              <a:rPr lang="en-US" sz="2400" dirty="0">
                <a:solidFill>
                  <a:srgbClr val="000000"/>
                </a:solidFill>
              </a:rPr>
              <a:t>Increase with each of these factors</a:t>
            </a:r>
          </a:p>
        </p:txBody>
      </p:sp>
      <p:pic>
        <p:nvPicPr>
          <p:cNvPr id="3" name="Picture 2"/>
          <p:cNvPicPr>
            <a:picLocks noChangeAspect="1"/>
          </p:cNvPicPr>
          <p:nvPr/>
        </p:nvPicPr>
        <p:blipFill rotWithShape="1">
          <a:blip r:embed="rId7"/>
          <a:srcRect l="18630" t="28320" r="8949" b="10249"/>
          <a:stretch/>
        </p:blipFill>
        <p:spPr>
          <a:xfrm>
            <a:off x="528098" y="1054100"/>
            <a:ext cx="3991302" cy="4404868"/>
          </a:xfrm>
          <a:prstGeom prst="rect">
            <a:avLst/>
          </a:prstGeom>
        </p:spPr>
      </p:pic>
      <p:sp>
        <p:nvSpPr>
          <p:cNvPr id="32" name="Rectangle 31">
            <a:extLst>
              <a:ext uri="{FF2B5EF4-FFF2-40B4-BE49-F238E27FC236}">
                <a16:creationId xmlns:a16="http://schemas.microsoft.com/office/drawing/2014/main" id="{248BD5A8-902E-46F3-9C9F-F939987C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756954"/>
            <a:ext cx="818159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3800B863-FA71-4FFB-9F30-56E95B0D3D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35" name="Oval 34">
              <a:extLst>
                <a:ext uri="{FF2B5EF4-FFF2-40B4-BE49-F238E27FC236}">
                  <a16:creationId xmlns:a16="http://schemas.microsoft.com/office/drawing/2014/main" id="{F974AC77-F93C-4C47-8BA3-991BBA2EF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6" name="Oval 35">
              <a:extLst>
                <a:ext uri="{FF2B5EF4-FFF2-40B4-BE49-F238E27FC236}">
                  <a16:creationId xmlns:a16="http://schemas.microsoft.com/office/drawing/2014/main" id="{B170C1A4-4B9C-47A6-981D-0D71C5685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AutoShape 2" descr="data:image/jpeg;base64,/9j/4AAQSkZJRgABAQAAAQABAAD/2wCEAAkGBxMSEhQUExQUFRQXFBUUFhQUFBUVFxQUFBUWFhQUFRUYHCggGBolHBQUITEhJSkrLi4uFx8zODMsNygtLisBCgoKDg0OGxAQGzQkICQtLCwsLCwsLCwsLCwsLCwsLCwsLCwsLCwsLCwsLC8sLCwsLCwsLCwsLCwsLCwsLCwsLP/AABEIAMIBAwMBIgACEQEDEQH/xAAcAAABBQEBAQAAAAAAAAAAAAAAAQIDBQYEBwj/xAA6EAABAwIEBAUBBQcFAQEAAAABAAIRAyEEBRIxBkFRYRMicYGRoQcysdHwFCNCUrLB4RVicoKiYzP/xAAaAQACAwEBAAAAAAAAAAAAAAABBAACAwUG/8QAMBEAAgIBBAEDAgUCBwAAAAAAAAECAxEEEiExQQUTUSJhIzKBofBx8RQzQpGxwdH/2gAMAwEAAhEDEQA/APEkISqBBCUBO0oBSGtT2ppallAsuCQIaUgbN5TwOqqzaKYEynsSimnLNsYjB5yxzSF0UcPKgw7JK0uUYQFzQeZAS11igsnR01W/lkFHLHCCWmPRXmRZP4lRoc0kSD8EGD2W2ZgGOYBaG7q0yPANZLoXn7fUZSTS7HpSjXFsbhMsFDXVabvAa4RuGjy/B1fJWB4hxZ1vHdep13tLWuuWGDLRP3iADblfdeYcU4cA1Xtc10EzBB0kmIdG11jo25WZl/Qx09m7d8mLrU73NwfgHZc1dsGFs8Hw8GR4+sahq8VoDqMCRpLjzERG4KymZUNLyDYg3HXoQvQ1WqUsIpZHMcorntUGldRKiqEQm4sQnBPk500hSOamkLVMVlEbCVxEfr5QbJGiUSn2QzSkJUrm9UyB7IpmbiMISJSUisZsCkS6efJIoBioCQJwChAQlQoHBGhCFYoCcHIBSqpZAla1CUlAsl8jwAngc0wVCnU23uVRoYg/g6GVuUKRtKSoW0u6sMJSssJtLo6VEHJ4kPwWHutDk8se1wGxB+FxYPCytZw/lhqPa0Dcj/K5WqvWHk6kIqETZ8PZealNznc/N/hX2Dww8F7tOryny/zCLgd1aYLABjQ0bQAu2nhgBAsEjpvT7LXuwcDU63e3j5M34Jw1Kq+HvY1ri2nuYAsGkXAItHKF55neCLK7alElrKzWsJa0O8Nha7Wx/wDM7Ubl1+4hev5iAGxIDjOmev6K8wxOCqNqVGvcXO1nxIFocPI6NogAGO60lW9LNrJvoJe423/czmKzmrToPoUqZYA/T5RPmIDnvm+kE391jMcNRm5kmTP6leoZlgWeE5skSwNcQRdoEAXH13svO8ZhWsLpvE6RtbmLRzTOjuhLLj2dOUPp4RSVGQYH+fdR1B2Xa5nLmihhQ4kPdpEE7ST2C6iml2KSqzwivDCRtbrzTHUY6q2LWEaQDtZ085nbmkxYpBo0g6gIIOxkSTPqYjsrKwynp15KZlOT+vZS6Y5qU09O5n8+YTHCZtAWm7It7e1fcheet/RMczr8LrZTAHJRPF0VIzlXxycxamQp6jlDC1ixaaS6EhCVIiZ4AITmhBQCkISkTrIRCQpUIVjIVASJQEAjpQUBOhA0XIi6qLBEmygASgKkuUbVfS+snbRvsPdWODF4sq6jMCdlbYKlOw23mOfZJ3dHZ0xd4AdAvVfs/wAn8jq53u1gO213HssRwbhh4zdVM1BFmdTI3XuWHYA0CALCw2HYJDT0xvte7pGXqWpcI7F5OfL8WKhfAs2BqvDiRfTa4G0ruTGUwNhH+Nk9duqChHBwG8sgxOFa8Q4Aje/UbH1VHjcoJrPq1HtFHwwI2IIklxPO0ei0ao+MKgbhapLo8jh6yktdpqpQc5Lo2085b1GPng814xrluuk0MkOILwLRygHmAR9V57mbiX73iJ5Re60L6uthc5znVDd3Ynv/AJXDRysveOYib3v+iuXp9tWcnqduIqJQNIBI+Fp8oxFN1Knh2UpqPqMFV3Nw1k77wBpG4F9lLhcgfUqBjGgQHuLi06NLPvGRP0lej8HcI4dlOhU1F1Zrpe5pBh5u5jhFgI5hOLNv5RO++FS5KXL/ALNfHpE1A6g+THma97r7kfdbJHUyOi8z4myU4euaQDtTJ1B2k6bnSdTbGWwfdfRdRjWeKaZOpz9dTTqcTHJoJtYAGLb814t9oFANxVWKkwdMNEd3f+i75jktMqtpIV0ts7ptSfBhnsgRuVE9v8PyV21m2kRPT6LnNGTHRaxkMzh8EBE9goDzVi6kAJVe5sna260g8i10cHM4prgpxTlGhb7kJe22QkIDV0FsWUZCm4jqwREITy1IGo5KbeRsIToQoTaznQhC0FgCUJEoCgUPBT0jVKwdrKjZvCORA1SNCCLJ9BkrNvgbjDngnptDbm56K3wFN0amuiN99pG/aSufL8pq1T5Gk2kx0Fz+CmxdV1H90NJJY0u56dUPj12lKTe54XZ068RXJ619lDA9zqpGzPYSRNue269TYZC8E+zzP/CeGl4Zf707gxIPwveKFSWg9QD8qmg+mc4M5fqcH7in4Y4hPSBKujCCXJzWCyfHrdVINgOkgaS4ttzO1/RatxWV4laajmgLmesXba1FdtjehX4yb8HmlWlpJa51i4ls8geXRPfQboLr+WC1zT963bcLQOyQhzjJM27Wnb5+i56mB0zMm33RzvvHLbfuuD7nP3PSbovpmxbWBy4OZUa0spDVUEADwwDV3Fpgg+qtMsDPD1MYynrh7nCIJPOR971WMZjmGkyjUcaIbDg5gET/ABagfvk3kG11b0c2wzKIDXQZPlZaS1tzpkwII94XTh6hBTUvhYOFbpLFlYfLLD9rY2nVfTrNc8uDNXLxSAGMHKJd6CV4zxVgnjElrmvDiJveSRLj7krdZJVIDmS9zPKCXu1Aholum5hxmXfHdcueZi3UTpuBZxHK0x3/ADWVurTkti8DmjplXJpnnn+jum45E+/Ifj8LmxOEawSS0Eclc5jjHGwm9zufaR0sPZZfF1r+X55k9kzTvn2OyaSOGvWve4H65qHxTEAAdf1yUle++6heAAulFLBzrG85I6lTv/ZWWUZa58mDYSYExyH4hWvDPDD6r26xEkWI2B5nut9meSNoYd9NrILokkXgR/cJLVa+Fb9uPZvp9PypT/RHmOY4DRO1jEgzvcD1VWWLV4rD+Rzehme/NUlWhC2quyja+hN5RW6E0011OahMbxJ0o5dKVOeLoVsmWxFchODU4Uz0TGUcxRYxKApm4d3Q/CmbhH/yn4VXNLyaxpk/BExvZTtYT+Sno5dUP8JVpg8mqHdqWsvjHydCnTN9o4KOElaPhrh44isymA/Q5wBe2m54HrAt6q8yHhwkjW0OH8s27L2XIMsZRY2GgHSJAEAdgua9X7k9kRnUSjp4ZxyeZcVcNtwNDFeGXaW06N3HzVPFqkaCWwWsgGQN433WGyTLmPOt7RJvp/h3IiOll6v9qeKb+zYoWu/DU4vcgmpA+VlPs3y4VG1XOE6Q2J2E6j+Sl9nt1yafkmknuhvn/OjBPxMVnkQB4joAEAAOMABescD8ZQ0Mc50NAtuGjY94/NeOYx372py87/6itt9k9QHF6SGnUwtAeJbJIuRPQH5Wuor+jcnhotJxnFqSye84XMmVGFwO29ja03G6hzHGECWyO5BiOsriFdzH201Gghrjoggk8iNwn8Q4uGDS9n/EjUT6dFnZqJWVNOWMfzjn/g5EafxEkuxW5z5bifQ/VcT6mqXtabnd3NUXjHUAXdLDorIY4NFyBF7k/RcSy2c/zPODovTKvmKOrFvDWm3midPP2VM8FrrERztsfb8FyYvMnvcQ49YIbEDkCVR4vMuTS47S6Tpnlebz2BVY1yl0N00OK5Z2Z9h21Whuoh19t77n0XDhG06RhhJtdxkwLTpn7zlwVqxmS4meRJI+OfuuZ9cjzOdad3cuQA6Jqul7duRnpYNF/qMAsaIZGoPgu3cNQIHO5uTzXFm7jaIMHzTsbco5ggH9W4cPiKZ/iDSYJMkTEQSBfbquvGVqVNoLnsE2FwZ7xFvlXVW1rC5MnJIz+a4g/wAItzsSJkQQs3iH3N+quMyzCkRDXiN4H3fnYLM4qsCTH66rr6eppdC1tySCtW5DZargjhg1XCtUFt6bSN/95HToqThvLBXq+b7jYcR17L2HLaYmmBqGtzWDQB5CSSHeloKw1+pcF7Nfb7ZWiGU7Z9LouMhyQ62vLduosZ9uqsM7yo1g+JJkC8wIaNhtz5K/w2GLGNaXlzhEugDV7Cwt0UrgkJ6Fxr5fIhPWzlbv+DxzijKBQphgFyZKwGKpwSvZuOGtfaLheY5rg91NDdjhndrk7KlJmUqNhRkBd2IoQq+o1dyDyKWraIWhChQtcMV3fYjFfsPhSsxJXI1SALaUUJQskdzMYV00cW7qq1jV24dqWnGKH6ZzfbLShXd1KtsDUvzVdg8KXKywrI5XXNuaOlE12SY0Nc2ZjtEzy3W5wGcVHM1aTBDYJAAuSF5dhw6J6d/dXuCzXRT063TAgTYXNoPrK5bTjzEz1FCtX/pD9puILqTxO+JYTb+XDj+5Un2bgjDvIG7x9BCpONcSTThztRNVzpBmYaB+vRYlmcV6YLaVaqwdKdR7Z7w0hPVaeV9G3OOTKUVXDacePP72p18R/wDUVdcK4jwqrXnYESOvZUDWuJmDc791c4SjHMTG3+F1L8bNpnSsvJ6tjeMvGaWtBa07tBj5d0UWAxD6ojlYTyG22rdZPAiGHU4fCrq3E1ZhIa+OQ22HaFxvYlbJpDUYRrj9PB6bQpsbPnJ7s8xM76Zt7rkx9C7nUy5zuTnGSJ/hbNh6xZeaPz6qRBq1QP8A5kU/bULx7LnxGbl24c7u+rUcT6yVrHQS+SmJZzk9HL202fvKrdXVxbqvMBznui0m4hVOOz3B3bqa6NoaXieWnSCPeYXntfGEnZvxP4rmNY9foEzD0+Pcn/0ZyucejV4vPqJd5Q826NAk9y6Y9lVYvNnus2w5Wnp27KmNZ38x+U0vPU/JTkNNCPRjLUyfBYHH1IiTJ3O0/NvouCtVJkl1z3/sFGQmQmIwSFp2NkgLev0S+UXMmdlCU8jy+hVzFM1PClaGi3OV6XlT5LSJBH09F5rwy46RYct+Y5r07JiIby9F5j1P/Myd+vHs/oel4OrrY09vqnPdEqv4erF9PzN0w4wDeRyPayXNKpaPVO3alx00Z9vpnmvb/EcTB8TVpqvg81i8cd1rOI8KZLhJuspiKR0zIkkjTeQBsekb/C5mmWeT1EGlBIzmPCq67FdY2mqmsF26XwZWo4oQpCkTeRLaVTSuildQUhJhdVOkeTiPSyakjkVywdeFw7nGACfZbLLeFXhgfWLKLCJ11XtYCOUAmVh2B2+t4/7FFShqMuc5x6kyfkpWyhz/ANWB2Or2L6Y/7noYxuDptANWm5wtqafy3U2XcRZYyTUNR55BlOb/APYgQvNm4VvdLhKmmbDcpOXpsMZbb/YZjrZWPbjB6BmHFuHcYpUqmmOYaCT1N1V1M7LvusI9TdUVHFbWC78NV80Qsv8ADVwXC/cehJtdnRhxUr1Axzbn7oJNuq7sdw1TbScQw6wPvTz7J+HwDK1jNg42MGwPNeo5LlgdSouLGuGloILQQRpG6Vv1Lra2cfYrZKMFmfJ4nhMK47iIUtBgDrrTZ+wMq1AGgDU6A0QBc7dln6dKXiUxG7emzRRWEWrqBLbdFWYvJHuPlYb3sDN+S23DOD1Pb0kRK9WwmDbopnS3UGNuRewHNZaZzk24eBbVamNGE1nJ824fhzEuJa2jUJk7Mdy9lHnvD9bCtYazHUy8S0OiSJgkQT1G6+n20RJsJ6ryj7dKV8Of9lQf+mJ+PuLmXQrVrfdmoKODxtyicpnhQuTUS1o1bDLfs9xNelTrNfQayoNQ1vqDSP8AdDDCyDDceo/FfRXB4NXL6LW4eP3TQHg0rmPvQTN5PyVlqZ2Rj+H39xdtLlnivFHCxwTaZdWo1C8kRS1+XTEk6gLXWaJXpH2t5fUo+AHiP/0jzNM/dvANl5qStNNOc6059lbVFP6XlClJr37pqRxTOBds1XDlaAPZej5NVJ0kG3TovLMlraQ2FvMjzA2C856lU220eioea1/Q9XyWvsPZWePZraR9VksnzCNPqFqcfidNNxiLJSmzNEoNnG1VMoXLHkxebtuR7LHY7DxK1mYVpus8PNUANpO6WpbT4O7WsQWTM46jFiL7qjxdOFtszp03OeS64FhFjHIFZHGhdnTWZK2Lgpy1KhxulXSEikYU/wAV3UqNqF0Dz6JPFd1KTxD1PymoQLZHaz1Pyp6LrLmU1Aqs1wa0yxI72PuF34erBlVYcp2V0nOGTsVWY7Ndk+KcCSOhH09F7xkMfs1MdKbf6QvnPLcwDQZPb5C+iuHarH0WaHNeNAB0kG8dtlyrKmrVx3wZ6+ScEeTcSvBe6bkkys3TI1Dnb+6ueJHnxXg8iVnxXAI9FTTwew6eT0PhDEHxKc2aHAr1wL52wuZuaJBIMclbHiXFCn5TUNpABMnsFppbZadtYyn98Cmt0TvaknjB7jSqh0xBgke43C8q+3IXof8AF/8AU1YDNs9xRZqDa9ASSTqcNRPU2hZXHY+pUu97nd3OLj9V04ylbDDWP1yJw0q09m/Of0JK1MqHwiRI2XP4jiImyj1xstowZLL4t9HYzDkn037L1ThT7Qv2LB0qbqdF4aIllaKgaJu5jmwXW/mXjbjPNIEZ0buxZ2xfDj+56d9onE2FzGnTdSNQPbqnxGaQCS20iQbDqvPn4Q8r91ytcepjsVI3EnZCFLrW2HReNlbWJIR9IhM8M9FKKyHVitMyM3GD8ljlpLQDC0eV4oggrNYWrIuVY4PEwudqIbsnZoklFJM9Cy7H3b0kT7LZZ7n9OqyGE7c7XkW/FeR0Mw2VvSzPyObAJcBBO7YM2XHlRKOUvJpZXGclJ9oua+MmRKrRWhwi5n5VNiMYQN7rgw2M/eNl0eYXJsL7lWr0jwauZpKVPX4p8MuAAAhzfK59m773Kx+MqK6pcQBj3yBpdo26sdOr1usricTqcT1JPyU/p6WvAvZZgjJQodaF0Non7hwGh/uaff8ANHgnlB9x+aYyOaUtTnJyPpfgd4J6fgkNB3QpNKUgx1HRTkmI/A/9mPMtHuP7KTwtJiZP4KEMIuLJ1IXVZddmsMJ9E6CpadNSjDlYOSQ+q2x+BpOcQBck2X0xwJkAweFYzeo4B9R3V5H3fQbLwHhXCHx6ZiQHtJ9JX0FRz9gEn6Ln3amELUpdA1NNkoJRR5rxXgCaz7Rdx+qyVbAGYjstjnWO11iRuSVU4izlza7ZRfB1YLhZM/mk0aeph8wcJMA27yuIcV4hrrOAFtmM/GF08SEwGi5cevTlCyVR912NNTGyvM1kU1OocJYTL/MOJq9QEayAd4DRP5fKpH3k3J781D4p5FJ456pyFMYLEVgQs1O/sVw6prxCUYh3X8FG+oTutkmKykmEpJQT8JFYybFlJKQuQoDIupLqTEI4Jkno4jTyXXQxzechVqez0Wcq4s3r1FkeEzQYXEh2x+qsKeN081mKRAIcbFdzXzeUlbQjrU6htc9lrisZqXC6quWrVXJ4plGunC4K26jDOuviguZ1Rc5JKSUzGtIQnqJSZPrQoNaVW2GfujU79bJkoBV8GOR0qQOCiTkGi0ZNErHKelpke65Anj1WbiMwngt6QHZdtFgMKgpPjmuyhjyN4StlT8HRq1EX2bLKa4p7Qrk4zVeb9V56zNI5j4Tv9WINnfRc+ehlJ5GlfD5Ns58GZM/K5quI6rKnN39ZUVbNKvUKR0Mskd0EjvzrEscIcAYHW4nmPos++lRixdPSRb5F1HiKjjuSuQldemjZHGTj6jUqUvyivibbJiUNQWpkQbyIUJEFQAIRKSUSBKEiFACpEIUAKnNcUxOaVGFPkn9UCoW+iibHM/ITyR1J9vwVMG6l8Dy+U3Uo3GNj/ZBcptA7Gx7gmOBQHJ2pFFXhkcoSwhHJXAqEkJQFCCgoSJVAjg5K0poQFUsmO1p7So0qDRdSaZKH2295SOemIQwX3Ml1EIZWI2MKMOQhgO5+GOruLjJMnrzPqotA7p8pJ6qy4KSSbyQuQCnlqaWK6Zi4tDSkToSIlREJUQoAahOhEKEwNQnQiFAYGoToSwoHA1KHHlZLCIQCkAH6KAlISKBAlEpEKAyKChJCFCZFlLKbKJUJkcChIgqEyKgJEqgcgEqQIUCmOBQmyllAORdSWU0Jfqg0WTHF36hJJSSnMKhM8gEFISgEoByKkIS6UulEOBun9SkATiEihVoaQlTpRHRTJMDUIlARAEpJSolQA0lGpKiUQBqSSkJSKYA2LKRCIUAEoQhQAIQhQgqEIUINTwhChZdCpChChGK1OahChYRykdskQqsshpTShCJUaVI02/XRKhB9Br7Bx2RKEKpo+wcU0lCFZFZCFOchCjKeSMpSlQrFUMSkoQoRAUJEIgEKAhCgBE5CEACJEIUIf//Z"/>
          <p:cNvSpPr>
            <a:spLocks noChangeAspect="1" noChangeArrowheads="1"/>
          </p:cNvSpPr>
          <p:nvPr/>
        </p:nvSpPr>
        <p:spPr bwMode="auto">
          <a:xfrm>
            <a:off x="155575" y="-1531938"/>
            <a:ext cx="4267200" cy="320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AutoShape 4" descr="data:image/jpeg;base64,/9j/4AAQSkZJRgABAQAAAQABAAD/2wCEAAkGBxMSEhQUExQUFRQXFBUUFhQUFBUVFxQUFBUWFhQUFRUYHCggGBolHBQUITEhJSkrLi4uFx8zODMsNygtLisBCgoKDg0OGxAQGzQkICQtLCwsLCwsLCwsLCwsLCwsLCwsLCwsLCwsLCwsLC8sLCwsLCwsLCwsLCwsLCwsLCwsLP/AABEIAMIBAwMBIgACEQEDEQH/xAAcAAABBQEBAQAAAAAAAAAAAAAAAQIDBQYEBwj/xAA6EAABAwIEBAUBBQcFAQEAAAABAAIRAyEEBRIxBkFRYRMicYGRoQcysdHwFCNCUrLB4RVicoKiYzP/xAAaAQACAwEBAAAAAAAAAAAAAAABBAACAwUG/8QAMBEAAgIBBAEDAgUCBwAAAAAAAAECAxEEEiExQQUTUSJhIzKBofBx8RQzQpGxwdH/2gAMAwEAAhEDEQA/APEkISqBBCUBO0oBSGtT2ppallAsuCQIaUgbN5TwOqqzaKYEynsSimnLNsYjB5yxzSF0UcPKgw7JK0uUYQFzQeZAS11igsnR01W/lkFHLHCCWmPRXmRZP4lRoc0kSD8EGD2W2ZgGOYBaG7q0yPANZLoXn7fUZSTS7HpSjXFsbhMsFDXVabvAa4RuGjy/B1fJWB4hxZ1vHdep13tLWuuWGDLRP3iADblfdeYcU4cA1Xtc10EzBB0kmIdG11jo25WZl/Qx09m7d8mLrU73NwfgHZc1dsGFs8Hw8GR4+sahq8VoDqMCRpLjzERG4KymZUNLyDYg3HXoQvQ1WqUsIpZHMcorntUGldRKiqEQm4sQnBPk500hSOamkLVMVlEbCVxEfr5QbJGiUSn2QzSkJUrm9UyB7IpmbiMISJSUisZsCkS6efJIoBioCQJwChAQlQoHBGhCFYoCcHIBSqpZAla1CUlAsl8jwAngc0wVCnU23uVRoYg/g6GVuUKRtKSoW0u6sMJSssJtLo6VEHJ4kPwWHutDk8se1wGxB+FxYPCytZw/lhqPa0Dcj/K5WqvWHk6kIqETZ8PZealNznc/N/hX2Dww8F7tOryny/zCLgd1aYLABjQ0bQAu2nhgBAsEjpvT7LXuwcDU63e3j5M34Jw1Kq+HvY1ri2nuYAsGkXAItHKF55neCLK7alElrKzWsJa0O8Nha7Wx/wDM7Ubl1+4hev5iAGxIDjOmev6K8wxOCqNqVGvcXO1nxIFocPI6NogAGO60lW9LNrJvoJe423/czmKzmrToPoUqZYA/T5RPmIDnvm+kE391jMcNRm5kmTP6leoZlgWeE5skSwNcQRdoEAXH13svO8ZhWsLpvE6RtbmLRzTOjuhLLj2dOUPp4RSVGQYH+fdR1B2Xa5nLmihhQ4kPdpEE7ST2C6iml2KSqzwivDCRtbrzTHUY6q2LWEaQDtZ085nbmkxYpBo0g6gIIOxkSTPqYjsrKwynp15KZlOT+vZS6Y5qU09O5n8+YTHCZtAWm7It7e1fcheet/RMczr8LrZTAHJRPF0VIzlXxycxamQp6jlDC1ixaaS6EhCVIiZ4AITmhBQCkISkTrIRCQpUIVjIVASJQEAjpQUBOhA0XIi6qLBEmygASgKkuUbVfS+snbRvsPdWODF4sq6jMCdlbYKlOw23mOfZJ3dHZ0xd4AdAvVfs/wAn8jq53u1gO213HssRwbhh4zdVM1BFmdTI3XuWHYA0CALCw2HYJDT0xvte7pGXqWpcI7F5OfL8WKhfAs2BqvDiRfTa4G0ruTGUwNhH+Nk9duqChHBwG8sgxOFa8Q4Aje/UbH1VHjcoJrPq1HtFHwwI2IIklxPO0ei0ao+MKgbhapLo8jh6yktdpqpQc5Lo2085b1GPng814xrluuk0MkOILwLRygHmAR9V57mbiX73iJ5Re60L6uthc5znVDd3Ynv/AJXDRysveOYib3v+iuXp9tWcnqduIqJQNIBI+Fp8oxFN1Knh2UpqPqMFV3Nw1k77wBpG4F9lLhcgfUqBjGgQHuLi06NLPvGRP0lej8HcI4dlOhU1F1Zrpe5pBh5u5jhFgI5hOLNv5RO++FS5KXL/ALNfHpE1A6g+THma97r7kfdbJHUyOi8z4myU4euaQDtTJ1B2k6bnSdTbGWwfdfRdRjWeKaZOpz9dTTqcTHJoJtYAGLb814t9oFANxVWKkwdMNEd3f+i75jktMqtpIV0ts7ptSfBhnsgRuVE9v8PyV21m2kRPT6LnNGTHRaxkMzh8EBE9goDzVi6kAJVe5sna260g8i10cHM4prgpxTlGhb7kJe22QkIDV0FsWUZCm4jqwREITy1IGo5KbeRsIToQoTaznQhC0FgCUJEoCgUPBT0jVKwdrKjZvCORA1SNCCLJ9BkrNvgbjDngnptDbm56K3wFN0amuiN99pG/aSufL8pq1T5Gk2kx0Fz+CmxdV1H90NJJY0u56dUPj12lKTe54XZ068RXJ619lDA9zqpGzPYSRNue269TYZC8E+zzP/CeGl4Zf707gxIPwveKFSWg9QD8qmg+mc4M5fqcH7in4Y4hPSBKujCCXJzWCyfHrdVINgOkgaS4ttzO1/RatxWV4laajmgLmesXba1FdtjehX4yb8HmlWlpJa51i4ls8geXRPfQboLr+WC1zT963bcLQOyQhzjJM27Wnb5+i56mB0zMm33RzvvHLbfuuD7nP3PSbovpmxbWBy4OZUa0spDVUEADwwDV3Fpgg+qtMsDPD1MYynrh7nCIJPOR971WMZjmGkyjUcaIbDg5gET/ABagfvk3kG11b0c2wzKIDXQZPlZaS1tzpkwII94XTh6hBTUvhYOFbpLFlYfLLD9rY2nVfTrNc8uDNXLxSAGMHKJd6CV4zxVgnjElrmvDiJveSRLj7krdZJVIDmS9zPKCXu1Aholum5hxmXfHdcueZi3UTpuBZxHK0x3/ADWVurTkti8DmjplXJpnnn+jum45E+/Ifj8LmxOEawSS0Eclc5jjHGwm9zufaR0sPZZfF1r+X55k9kzTvn2OyaSOGvWve4H65qHxTEAAdf1yUle++6heAAulFLBzrG85I6lTv/ZWWUZa58mDYSYExyH4hWvDPDD6r26xEkWI2B5nut9meSNoYd9NrILokkXgR/cJLVa+Fb9uPZvp9PypT/RHmOY4DRO1jEgzvcD1VWWLV4rD+Rzehme/NUlWhC2quyja+hN5RW6E0011OahMbxJ0o5dKVOeLoVsmWxFchODU4Uz0TGUcxRYxKApm4d3Q/CmbhH/yn4VXNLyaxpk/BExvZTtYT+Sno5dUP8JVpg8mqHdqWsvjHydCnTN9o4KOElaPhrh44isymA/Q5wBe2m54HrAt6q8yHhwkjW0OH8s27L2XIMsZRY2GgHSJAEAdgua9X7k9kRnUSjp4ZxyeZcVcNtwNDFeGXaW06N3HzVPFqkaCWwWsgGQN433WGyTLmPOt7RJvp/h3IiOll6v9qeKb+zYoWu/DU4vcgmpA+VlPs3y4VG1XOE6Q2J2E6j+Sl9nt1yafkmknuhvn/OjBPxMVnkQB4joAEAAOMABescD8ZQ0Mc50NAtuGjY94/NeOYx372py87/6itt9k9QHF6SGnUwtAeJbJIuRPQH5Wuor+jcnhotJxnFqSye84XMmVGFwO29ja03G6hzHGECWyO5BiOsriFdzH201Gghrjoggk8iNwn8Q4uGDS9n/EjUT6dFnZqJWVNOWMfzjn/g5EafxEkuxW5z5bifQ/VcT6mqXtabnd3NUXjHUAXdLDorIY4NFyBF7k/RcSy2c/zPODovTKvmKOrFvDWm3midPP2VM8FrrERztsfb8FyYvMnvcQ49YIbEDkCVR4vMuTS47S6Tpnlebz2BVY1yl0N00OK5Z2Z9h21Whuoh19t77n0XDhG06RhhJtdxkwLTpn7zlwVqxmS4meRJI+OfuuZ9cjzOdad3cuQA6Jqul7duRnpYNF/qMAsaIZGoPgu3cNQIHO5uTzXFm7jaIMHzTsbco5ggH9W4cPiKZ/iDSYJMkTEQSBfbquvGVqVNoLnsE2FwZ7xFvlXVW1rC5MnJIz+a4g/wAItzsSJkQQs3iH3N+quMyzCkRDXiN4H3fnYLM4qsCTH66rr6eppdC1tySCtW5DZargjhg1XCtUFt6bSN/95HToqThvLBXq+b7jYcR17L2HLaYmmBqGtzWDQB5CSSHeloKw1+pcF7Nfb7ZWiGU7Z9LouMhyQ62vLduosZ9uqsM7yo1g+JJkC8wIaNhtz5K/w2GLGNaXlzhEugDV7Cwt0UrgkJ6Fxr5fIhPWzlbv+DxzijKBQphgFyZKwGKpwSvZuOGtfaLheY5rg91NDdjhndrk7KlJmUqNhRkBd2IoQq+o1dyDyKWraIWhChQtcMV3fYjFfsPhSsxJXI1SALaUUJQskdzMYV00cW7qq1jV24dqWnGKH6ZzfbLShXd1KtsDUvzVdg8KXKywrI5XXNuaOlE12SY0Nc2ZjtEzy3W5wGcVHM1aTBDYJAAuSF5dhw6J6d/dXuCzXRT063TAgTYXNoPrK5bTjzEz1FCtX/pD9puILqTxO+JYTb+XDj+5Un2bgjDvIG7x9BCpONcSTThztRNVzpBmYaB+vRYlmcV6YLaVaqwdKdR7Z7w0hPVaeV9G3OOTKUVXDacePP72p18R/wDUVdcK4jwqrXnYESOvZUDWuJmDc791c4SjHMTG3+F1L8bNpnSsvJ6tjeMvGaWtBa07tBj5d0UWAxD6ojlYTyG22rdZPAiGHU4fCrq3E1ZhIa+OQ22HaFxvYlbJpDUYRrj9PB6bQpsbPnJ7s8xM76Zt7rkx9C7nUy5zuTnGSJ/hbNh6xZeaPz6qRBq1QP8A5kU/bULx7LnxGbl24c7u+rUcT6yVrHQS+SmJZzk9HL202fvKrdXVxbqvMBznui0m4hVOOz3B3bqa6NoaXieWnSCPeYXntfGEnZvxP4rmNY9foEzD0+Pcn/0ZyucejV4vPqJd5Q826NAk9y6Y9lVYvNnus2w5Wnp27KmNZ38x+U0vPU/JTkNNCPRjLUyfBYHH1IiTJ3O0/NvouCtVJkl1z3/sFGQmQmIwSFp2NkgLev0S+UXMmdlCU8jy+hVzFM1PClaGi3OV6XlT5LSJBH09F5rwy46RYct+Y5r07JiIby9F5j1P/Myd+vHs/oel4OrrY09vqnPdEqv4erF9PzN0w4wDeRyPayXNKpaPVO3alx00Z9vpnmvb/EcTB8TVpqvg81i8cd1rOI8KZLhJuspiKR0zIkkjTeQBsekb/C5mmWeT1EGlBIzmPCq67FdY2mqmsF26XwZWo4oQpCkTeRLaVTSuildQUhJhdVOkeTiPSyakjkVywdeFw7nGACfZbLLeFXhgfWLKLCJ11XtYCOUAmVh2B2+t4/7FFShqMuc5x6kyfkpWyhz/ANWB2Or2L6Y/7noYxuDptANWm5wtqafy3U2XcRZYyTUNR55BlOb/APYgQvNm4VvdLhKmmbDcpOXpsMZbb/YZjrZWPbjB6BmHFuHcYpUqmmOYaCT1N1V1M7LvusI9TdUVHFbWC78NV80Qsv8ADVwXC/cehJtdnRhxUr1Axzbn7oJNuq7sdw1TbScQw6wPvTz7J+HwDK1jNg42MGwPNeo5LlgdSouLGuGloILQQRpG6Vv1Lra2cfYrZKMFmfJ4nhMK47iIUtBgDrrTZ+wMq1AGgDU6A0QBc7dln6dKXiUxG7emzRRWEWrqBLbdFWYvJHuPlYb3sDN+S23DOD1Pb0kRK9WwmDbopnS3UGNuRewHNZaZzk24eBbVamNGE1nJ824fhzEuJa2jUJk7Mdy9lHnvD9bCtYazHUy8S0OiSJgkQT1G6+n20RJsJ6ryj7dKV8Of9lQf+mJ+PuLmXQrVrfdmoKODxtyicpnhQuTUS1o1bDLfs9xNelTrNfQayoNQ1vqDSP8AdDDCyDDceo/FfRXB4NXL6LW4eP3TQHg0rmPvQTN5PyVlqZ2Rj+H39xdtLlnivFHCxwTaZdWo1C8kRS1+XTEk6gLXWaJXpH2t5fUo+AHiP/0jzNM/dvANl5qStNNOc6059lbVFP6XlClJr37pqRxTOBds1XDlaAPZej5NVJ0kG3TovLMlraQ2FvMjzA2C856lU220eioea1/Q9XyWvsPZWePZraR9VksnzCNPqFqcfidNNxiLJSmzNEoNnG1VMoXLHkxebtuR7LHY7DxK1mYVpus8PNUANpO6WpbT4O7WsQWTM46jFiL7qjxdOFtszp03OeS64FhFjHIFZHGhdnTWZK2Lgpy1KhxulXSEikYU/wAV3UqNqF0Dz6JPFd1KTxD1PymoQLZHaz1Pyp6LrLmU1Aqs1wa0yxI72PuF34erBlVYcp2V0nOGTsVWY7Ndk+KcCSOhH09F7xkMfs1MdKbf6QvnPLcwDQZPb5C+iuHarH0WaHNeNAB0kG8dtlyrKmrVx3wZ6+ScEeTcSvBe6bkkys3TI1Dnb+6ueJHnxXg8iVnxXAI9FTTwew6eT0PhDEHxKc2aHAr1wL52wuZuaJBIMclbHiXFCn5TUNpABMnsFppbZadtYyn98Cmt0TvaknjB7jSqh0xBgke43C8q+3IXof8AF/8AU1YDNs9xRZqDa9ASSTqcNRPU2hZXHY+pUu97nd3OLj9V04ylbDDWP1yJw0q09m/Of0JK1MqHwiRI2XP4jiImyj1xstowZLL4t9HYzDkn037L1ThT7Qv2LB0qbqdF4aIllaKgaJu5jmwXW/mXjbjPNIEZ0buxZ2xfDj+56d9onE2FzGnTdSNQPbqnxGaQCS20iQbDqvPn4Q8r91ytcepjsVI3EnZCFLrW2HReNlbWJIR9IhM8M9FKKyHVitMyM3GD8ljlpLQDC0eV4oggrNYWrIuVY4PEwudqIbsnZoklFJM9Cy7H3b0kT7LZZ7n9OqyGE7c7XkW/FeR0Mw2VvSzPyObAJcBBO7YM2XHlRKOUvJpZXGclJ9oua+MmRKrRWhwi5n5VNiMYQN7rgw2M/eNl0eYXJsL7lWr0jwauZpKVPX4p8MuAAAhzfK59m773Kx+MqK6pcQBj3yBpdo26sdOr1usricTqcT1JPyU/p6WvAvZZgjJQodaF0Non7hwGh/uaff8ANHgnlB9x+aYyOaUtTnJyPpfgd4J6fgkNB3QpNKUgx1HRTkmI/A/9mPMtHuP7KTwtJiZP4KEMIuLJ1IXVZddmsMJ9E6CpadNSjDlYOSQ+q2x+BpOcQBck2X0xwJkAweFYzeo4B9R3V5H3fQbLwHhXCHx6ZiQHtJ9JX0FRz9gEn6Ln3amELUpdA1NNkoJRR5rxXgCaz7Rdx+qyVbAGYjstjnWO11iRuSVU4izlza7ZRfB1YLhZM/mk0aeph8wcJMA27yuIcV4hrrOAFtmM/GF08SEwGi5cevTlCyVR912NNTGyvM1kU1OocJYTL/MOJq9QEayAd4DRP5fKpH3k3J781D4p5FJ456pyFMYLEVgQs1O/sVw6prxCUYh3X8FG+oTutkmKykmEpJQT8JFYybFlJKQuQoDIupLqTEI4Jkno4jTyXXQxzechVqez0Wcq4s3r1FkeEzQYXEh2x+qsKeN081mKRAIcbFdzXzeUlbQjrU6htc9lrisZqXC6quWrVXJ4plGunC4K26jDOuviguZ1Rc5JKSUzGtIQnqJSZPrQoNaVW2GfujU79bJkoBV8GOR0qQOCiTkGi0ZNErHKelpke65Anj1WbiMwngt6QHZdtFgMKgpPjmuyhjyN4StlT8HRq1EX2bLKa4p7Qrk4zVeb9V56zNI5j4Tv9WINnfRc+ehlJ5GlfD5Ns58GZM/K5quI6rKnN39ZUVbNKvUKR0Mskd0EjvzrEscIcAYHW4nmPos++lRixdPSRb5F1HiKjjuSuQldemjZHGTj6jUqUvyivibbJiUNQWpkQbyIUJEFQAIRKSUSBKEiFACpEIUAKnNcUxOaVGFPkn9UCoW+iibHM/ITyR1J9vwVMG6l8Dy+U3Uo3GNj/ZBcptA7Gx7gmOBQHJ2pFFXhkcoSwhHJXAqEkJQFCCgoSJVAjg5K0poQFUsmO1p7So0qDRdSaZKH2295SOemIQwX3Ml1EIZWI2MKMOQhgO5+GOruLjJMnrzPqotA7p8pJ6qy4KSSbyQuQCnlqaWK6Zi4tDSkToSIlREJUQoAahOhEKEwNQnQiFAYGoToSwoHA1KHHlZLCIQCkAH6KAlISKBAlEpEKAyKChJCFCZFlLKbKJUJkcChIgqEyKgJEqgcgEqQIUCmOBQmyllAORdSWU0Jfqg0WTHF36hJJSSnMKhM8gEFISgEoByKkIS6UulEOBun9SkATiEihVoaQlTpRHRTJMDUIlARAEpJSolQA0lGpKiUQBqSSkJSKYA2LKRCIUAEoQhQAIQhQgqEIUINTwhChZdCpChChGK1OahChYRykdskQqsshpTShCJUaVI02/XRKhB9Br7Bx2RKEKpo+wcU0lCFZFZCFOchCjKeSMpSlQrFUMSkoQoRAUJEIgEKAhCgBE5CEACJEIUIf//Z"/>
          <p:cNvSpPr>
            <a:spLocks noChangeAspect="1" noChangeArrowheads="1"/>
          </p:cNvSpPr>
          <p:nvPr/>
        </p:nvSpPr>
        <p:spPr bwMode="auto">
          <a:xfrm>
            <a:off x="307975" y="-1379538"/>
            <a:ext cx="4267200" cy="320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AutoShape 14" descr="data:image/jpeg;base64,/9j/4AAQSkZJRgABAQAAAQABAAD/2wCEAAkGBxQTEhUUExQVFhUXGR4YFxgYFxwdHhwYGBgWHBgYGRwYHyggHhwnIBgXITEhJiorLi4uFx8zODMsNygtLiwBCgoKDg0OGxAQGiwkHyQsNCwsLCwsLCwsLCwsLCwsLCwsLCwsLCwsLCwsLCwsLCwsLCwsLCwsLCwsLCwsLCwsLP/AABEIALcBFAMBIgACEQEDEQH/xAAcAAABBQEBAQAAAAAAAAAAAAAGAAIDBAUBBwj/xABGEAACAQIEAwUEBwYFAgUFAAABAhEAAwQSITEFQVEGEyJhcTKBkaEUI0KxwdHwB1JicpLhM4KywvFDohVTVIPSNHOTw+L/xAAZAQADAQEBAAAAAAAAAAAAAAAAAQIDBAX/xAAsEQACAgEDAQYGAwEAAAAAAAAAAQIRAxIhMUEEEyJRYfBxgZGxwdEyoeEj/9oADAMBAAIRAxEAPwD2kCngVJFdoAjilFSRXIoAZSp2WuRQA01w06KUUAMpU6K5FADajv3AqkkgaGCSBrHnUsVV4ngEvIVcSNSCCQQYIkEag60AA2N7Z4m3iMlvDtdthZcyokmCBbI8JOuoJFEeE7V2WQM63LRiYZD94EUH4nsmkgtdvtOut1o+ANMTsdhdzaDHq0n76JMaQXYjtvg03uD3sg/1OKzr/wC0vBjZgf8AMP8AZmrMs9nMOu1m3/SKuWuG2xsij0AqbHSGN+020fYts3ot0/8A6x99QP8AtFuH2MLdb/2T/uurWiuHHICum1RbHSMzHdo3uNYRrRQ3wS2aFA1KgakyYWcoNaGCxbYdvDJt/u75R0HVfLcctNKg4rhFuBUcSpXUe86021YZVVQxaAZZvEfKTNNSFQa8PxQuIG0mNR0NWaE+BM63bYkeL2hsPZJkbxtRPgrha2jHdlBMdSAaqyKJaVdilFFhRylFPFOosKIYrlSNTaaYmhsV0Cu0qLCjhptdNcIpDGOaiIqQrTYqkIiKUqeRSp6hUatKlSrMsVKlSoAVKlSoAVciu0qAG5aWWnUqAGgVxhoafXCKAA6+PZ9PyqOpMR9n3/hUc0pclR4FXTXCa6WqCji1xgfL4f3pE1yaAIMSPrE/kP3isntNeZLIKEhs6wRlmTOgDFc0/uhgx5GdDr4n20/lP3isftV/geWYTqgBGuh7wFCD0MeoMU0I3+Elu+t5QDvuY/6bdAa0sVx63hMNYe8GhlVRlE65AecVQ4MYuoegY/8AY1ZvHLIxdm1auSq24groTC5dZmqJ6lu5+0rCDZbvvWPuJpmH/aJbuXFt2rD3HcwigwTCljuI2Un3UPDsfh+tz+of/GrnDOAWbF1L1vNntksstIkqV1HPQmhWN0ehcMxLXLYZ7TWmMyjEEiDoZXTUa++rRoSxPFLrjKSI8hG1UbfFLlm4ApHiXWRPOmSHNKKFBxy8ftD+kVw8Xvfv/wDav5UwCixdDqGXYiRt+GlPoV4Xi7ge1bDEICBlAER02oqJoEKmk12aaXFAHKbFPBppamBzJSqQMK5QBdqG/i0T22VZ6mKdhrmZFbqAfiKxO1KewfUfdUjN224YSCCDsRrSdwNyB6mqHAWmyvlI+Z/OqvahJVD0J/CgDaBrtY3BsTb7tELrmgwubXdtgNdqucLtKqtluvcDOT42zZf4BpIA6GgC7SqKzczSQZG3vEzUtACpVUwOILZ80aNAAGwgROupqzmoAdQ12g7ZWsOxtqpvXR7SqQAvk7HY+QBPlUvbfiL2cI7WpDMQmcfYDmC46HkDyJBrzu8hUG5cJaBOpkn1POY3qZSo6uzYFkdyey+pbtdrHZgHwxCifEtwHpyuBJ90nyrTscewrtlW+mb90ypPoGAmqHaHi1m1hLaoVyuoZmkDNpJBI2Ezr5aA0E376spDLK7gCCNdgCZJ9ZrPW3vR34exYcqbVr0tHqrCuEivM+FdoMVhgbhTvMMCFYQAU5AKd41G8jU7Ud8I47ZxKzabWNUMZh+Y8xQpJnn5sTxTcH0NCBJriEa0E9tO1DWLyrZeZBDARoQW5lSJ0AO+nKt7stx9MUp3zic0KY0iJYeFSZ9kmd4EVelmOpE3GgwdGW4U8GgyhgfENCInWeR5VXwHFA6nNq65lcKjRKkg6axtTuL4yZIEZLbx6qVHw1+VOtYdLc5QBIYnU6nNJOvm5PvoAui54WPWzcjlqbTAb+tQ8PM2rZ1EqND6VUfiNtoGpJUwATsUB1I8mGnKa0LaAADoBzPSqRLH0BXuM4n6YbYvEWxfyZYT2e8AyzE7aUewP0awzbwXef4lnvS+2a3m7zNtG+bN75piNpeVUcWPrV/l/E1e0/Rqhio74fyjn5mgC3bGlSgVDb/WtS/remI4cYtj61iAE8RJ220n3xV3sxiL2LY3sQVyKT3doGCpBIzXEEgt0ltImBvWH2hshsNeB/cO55jbfzir/Y/FWAxt2mYBSyBZKrIY6qM8NOmuU8/M0CDbSl3fnVdLwOxB9Kab4mJE+tAy0V86jKVRfiVsNlLiRv5etOuY9AubMIid+XUxQBay+dKhjgHaK21rNddczMT7SjSYHtMDypUxWX7PadbSrbZCTEA+LXU7eHoKg4nx0Xgq5GXXQw3TzURWLimGY5ugJnoDH+6o7N0BgEYN/CT9x/A/Ks7NKLPFO3C4G2bQXNeeTa1gZiIBbNplBjn5UMdr+1IvW2Fy7IDZF8Jys6gZjppBYEDy11rU7W31S0SUS4YyhG0nOQpIMGDBPwNeSY23aDP3TtAIiQBmExpA05b1SVom6YScN40xuqbaohUeEojMQwHtCNddZo47NdsbloxdPhIKAF08LIilIJI0ZZ1Y7rE7CvP+yOCw9y6q3CWJ3ksAPI6j9GvSeJ4S2qd3ItqAGVSpM5WDRCGQD4hM8zVqhO+WSWO2sHMM4EjwhfCNNRGbkYP+Y+VS4PtP3TWxkuG4xKXMqqc5yZ82+4aBP8R8qDOM8BL64VTczAlybqeDNGXMHYQYn+nyq/g7y4CzZ76yqq5Cm4t6WnMCzeFSuw0GaCYE0nON0LcNsL2hfvj9TcUMpIkLJIInnHPr0q83HLvK03vZB8dTFeYY3tqobOihoLBQ2oKnLqQIM+GdyKx8Z2tu3BqQNz4VAj4CmKz1XiHaIlCt1bQRtGV7iwVMgzAOleY9ouI5WFtboa0uq+KYn7BaBnjaf+SL8Q4/c7s2hqpMkneGB0Hvk8tetUbOO8IZhIDeJTzUyp/1D4VMo2jbBmlimpRL9rib2HJHilWVCSYGbTTkCPnrW/2S4I162GZyltQQuWCS/wBowdAo2j7qG8VhPADa+stndT7Sjy6wOXlVfA4x7bZsPdKHfIW5cp1199c2aE5wqDpnfHNT8Ozfv5/fpTe7JW7UrasXbBTvTcYrJOUEQF2ANbf7M8Kty610hJs2UtAKNJaSzk/vkAzHJ9eg81u23zCQOuhJ15cqPOCcVPDsJ4f+qQA5XQFQxuMBrJJYKOUg9KeHEo21yzPtzXeWl/o7tvwG3axEm5oym5DyYm4cwUAAQCw0EH11m/8As6x+Dt96sm1cYjW5cMOpGhAPgBG2mtCfGEuHNdvNnuXArKc0gWyFJJ55phSORtuOQrP4DYe+6W0Wc51I2UTqzHZYGvnpvtWraSt8HFZ6ni3Pc3S2pCXCdogtPhI3H5VbxgzZA2obMCPQ25HxB+FAy3Vwlx8Kl97pIZLiskAM1sOrJBMclYEg7nYQDHi4thEW6uYNmU6EgM0HM0DwrI3MRRFp7rqHJXxLJbe07EKoSDJAAgx9/wCFEVnEKyqwIIYSD1HrQHxTiti0qQEIVGUpAKkljuOa6qT1BHWgm7x66M9lLj20dg6qpIVW3Ok7b7zvOlVVibPdga88tcHufTDcNs5fpGfNIjL3kgxv51a4Lxm5h8iPdS+GUXGVdCqt9sEgSQYkaTnHPfUwXaa7cusgw0W1dkNw3YHhJE5Sg6bTpNJNPgAjDevwNUMQ313+UcvNq0JrOvn64/yj8aYFxDTw1MWnUCMXtpeK4RspgsVXnsTqD5RNDOHtvIDXHUgZiGYspBJMggrOpbwnfU0Sds8Ldu4cJZRncuNF6BXJLEiAvmY9aGLty2ttFxN0X2tgAWrMEKQCMr3tV30OTPMDY1W9bEsMeF8URZt53Z1IH1SaajaEML79asjGWW1Xz8RBI5DX3zrXnd/tJcgpaVbFv/y7Xhkcs7e03vMeQqzh+1VwoLN4l7YMjWGExJB2P+YH1FPQ62DUH13EW0H1jAHNElSNIPx1j48qGuO8QABFtht749dN/fV7gl3C37bp3snxEIwlipGgOfcrr7M8t6F8Zaw6sxR7jgDSHUGYJ2Zc0AxpE71K5pjfFkuBxRCDVR6pJ+aGlXOFpba2C6sSf3O8j/t0n86VJzSfAKDfUuHHvicyAQO7uL3guE7rIJgaQwXWp8N2fv4NfrHs3LubMua4fCIggyNt+fOn8FwGGsNrhMTbES7XBdVFWJYtnIBAiTv76t43tbgGLuoF8qM9y4bTNAJ3MrA1IApTyaeE38C1C+TA4p2muXHCKhNxD7VoSoMgAFm311kADnJpvBuA2MRdDYq+nezPdqGDNpOW4wAB5ezrpvUvEu2eCuWiFYrzyi2RvudBE+dCFnH/AF1u4h1DqQYImGHvrNTc4uk4v1QSjT5s9A7T8MtfR7vc2VtGwJAGsruwM/GgK5xW45AdywI+0Z25a8vKjftFjz3OIhtWssI90V5gb8kabflrU9lnKSbfo/qtyJIKuy3Gjh7roRmS4ANN1Pi2HMa7fCtzt+4fB2WUggXI8iCr0H9mbha+NJCgk/d+NbXam4FwwQHQ3swHTwvPzrPLXfKvNfaS+w1wCi3THkPl613vagOuu3nTc8bV3EiK5s++gn3DcnoNR8aqEkKJ2Mz79/wrbtWIM23txcs5bozDMMyC43hflICyvTqdcm+6hoQMFG2Yg9J2oAbY4k1vTcevKu8OCO4DZszNCwP3joP+B6VBet5pO2pP9qkt29JzBCCpXNOxYiZA0IgH0DdKmjTUzY4FxAWnV8qXQrnRllWWejco66ivSu0HGTcstcF0JZVsiWhbBDwqk96GMQZhQB12ryy/YW1de2rBlUwCNRqATHlJI91W0JuXFUEnOVJUE6iT056t6a1OSGpUSmS4nvMQSMPauMqqFOhMADQFuZ3M6TJPOpuGcM4jbK9xZuKWASNACesNpmBmDBO/WoTxDEYVmS0+8AnuwSYGg23g0XcM43dwhtNiLme7mDFZUQZHgAWPQnXXyrGayvbavXcDGucEbBOzYgC5iAwhS0gPcmJb7Ta6nbxaTqwWLxJYOzORlaC3U69STuIiijt3w8371jFWfrFbuwyg+0JizcA6iQrT+dZ/E+ygsYacXiEtl2OW2q5y5A11zATOY6TuNeVEO0Q037+gUAWMvBrlsuxCzBPRcyz8gTW9xPsphw1wWr1zvE1KNbgaETDTPmNNaFcaIZkVpEwDG4Ekfhp50Y9nMYr2jevIS6p3RPiIuKuUW2IXUlZIJ8tdjW7Y0VsDhL/eF2vlXAWHkgQnsQB0j46760UDiua1ke/c732TdFsvPVgeuvPptWN3+c+FQB0UE/MkmqXEeJNYZQEBzA7yDoRt8flVxdEyVhKuNxJEW+I4qQNAbIA02E8qp/TOK/8Aqn94X/41jcP4z3pyMqidQROkVpBzPtfM0SfkCXmTjiHFP/VN71t/ilXeE4viDvF7Gm1bgy4sWn15CMg3+VUxiSd2PuA/H86zeO8ae2yQZBkkHyI0++hMbQT8TwS31yXeLO6/u9wFU+q2yFPvFUbfZ/ChSn0lBrIuBWLRGxSY94NDdvtAP/KH9X9qnTtABvb+da0jK2bS9msMD/8AXD/8X/8Ada1m1lthE4ggC+z9Qug1kHxa+p1oR/8AHlO1ok+tTtxUAa2binzH506QrZpcesXCU+uF8bhgoUgjrHxGtVLWOxK6Mtq4DubttXMfzHxH3mucM4sHJDqAANCDr7wavHE2+TH4/lUtlpFi3x62AA2BwxI5gFR8NYpVTYJ1NdqKRVMZxe1dbC3TZd7oKkeEggiYYeEQeenuoJ4Txa7h3ypLSR3lrLOaJ8J0J5nlRD2W413eGVRZu3CHb2PZEkHUz59Kbxa+5c3O7S2xXU5gCYHLNDHQdKzTp0W1e5pvhsBxFC2RrGI5hcoM9WXZhpvofMUNtwa9ZbwqboQTmQEgAHcjcR+jTuFWzaa/dYq4CBFKkkNcW5avlQYEgKkN/MBrM1rdlu2VzDjO1vTYuOYnSf8AiNKdEmTh7VzE+EXFBc5TnbKD4S2p10gEfCtez2RFp1Qp32a33jEM+VMrHNJTUArEFhqZgGi/DXcBiXW+Lfd3WBGYSoIdYLZR4S2ujDzobsXcRw9Gs2MJqzFlYkMsSYO/1jARp8uVcOTPpy6INbdNv2uPfrShJ9Czg+FYaxZfEpn8bFSA8CAwjLK5gNdvIU25gcPfCt9HZ03E4m4vqSADruN6ucKxpfBd4zhj3kEBQsEhBlj15xzrHu9prtu4Ve2kCPYEchr4i1d6hHmtyJNsu4ns9ZvL3dvC27bnRH75zB5SCus7SetA17hjIG7wFGDlYPUEijax2rtyJVw0iJC76dD+oqXEYhHQXLVs3izw8AE5MwaArfvEW5jkzCpnLTJeQoo8/wAKCHMfYKjMCQfLWdPZJERtUPFsOUcggTzgg6iOY9a1PpYRrP1TNdN1S5IADG2WPdhI6XFBO2g01rvbbtJaxlxHt2+7CrljTUSSDoB1pxlY2jANyPfTLF0hyIDCBIYEjTWTB5U/uCyqdOu/KdKlt33W1ctpPjIzlSD4F2BynaZ+VNggl4X2MxN4C4xtqrnNLNJM6zCj5SK2DwK3hy633dDkAtXbZGUgsizGViDBcanT4TSwPb1LdtUNosVAWSco0Ecpq3xfjdvE27ThWRp8SzIBHi8POJHQVxp5nJp3XwS/LZSo1exvZrDDFITifpFvxZdAQLseGWDEMfaIGmoWhzt2tyzeNp9SDIiIZDEMCNf0axeFXwLx9rwk3EWDo4Ih4HMKDrRj2nwycUt27+FKrfWRcDGDy8LGNxLQdiCKtuWNrU7QclLsh2xFoC1db6picrfuN5/wHn0OvMmsztY2IuX2u4lmK7JyXKPZC8gPIRvQ5xLh96wwF5CjH4MBzBGh91aPDuIM6C1dW7ctDRcsSI+xLCMvOJG1LSoy7yG9+9v18+bs9Amu8bQ8JCaK2QARAzd1eE6HcncxzNU+FcVN20lveFO40ESYn8BVPi3B7T2vq8wdPZEmCNyoBJgnfTnV7sf2ffJ9IZgqR4V5sCYljOgiYGpNZzjGGNyb62XFtS2J8PZgeIiY+yd/SRp8TVbEcOVyJLSOeatTuEHX4f3rvdqOfyrrsWkycPwlUMjfrNX1Uj9A1Z7pf3h8DTgg5OPn+VOw0lKWPL4VXv4AOZZSem9awT+IfGPwp4X+U+8U1INJhrwhen307/wla3rds/w/EVKbBJ1+8VakS4GCMDBUjQpBBAAMgyCepr1nsl2uGIXu7pUXhy2zjqvUxuP0Ab6HG5FZbrlboRqD6cxQ6YqaPbMThs2qmD05H8qFeIcftWXyX7dxG87cgjqCJBHpVTsh2wJi1iWhj7Nw6BjyVujfxc+eupMcfgbWIQ27yBx0O4PUHcHzFRdDoFX7RYUbgjn/AIJ/AUqzeI/syY3CbN9Qh2DqSR5SNCPPSlTsKQM8E4KcMpBcINCykEsJ0EooLA8vFlqbjGAw75TfDAkFUa43dzzIVFIB/rMdKjGOxRBRFZUzEgtcI0OwFu1lRdI686s2cGxnMQCd4/OobSKW4N9pWs2iECQuUjwZdFIWSAsAk53E8/OKILHYGzctWTdxF9JUMVU2woLawDz6aztWfi+ya3LoY3DkAgp6cgen96GeIdm+6vlXhkbMyttIgkg9CD+FZZIzn/GVfL/UVk07aQx4l2VsYexdFnGspIzBXvWhLLqB4VzHbZYnTeqvCMfib7i3bYMEH2z4fTMAZbSgXDYJZBGp3/451t8D4diBL4clSPCWzZCdAY8xr6SKzXZ1F6pU3518urZC3VBDhuA94zMg7q5nDMjEjNDeLKduUjTUgaxNUuNYNu9YlGWY0eM2gAkx4fhIrTwYxRBN9bbuIykMA0cwcoidoOn41KOODOtm6hcGAA4ggkx4TUyy9oxzbS1R8ls18PP+ilCLW73Mzhdx8K3fHIFKSwzgt3eZB7KmVYlkjNGknbWo2xnd4prmGMK58SDYoSpPdyNDoDHw6Vt8WwHfWrgw5V2K5ApOVkMZSehgFjG8x01C8DmtsUuCCGyiQRMeR11j4VcO0Y+0XT+K6r4oahp2Zp9o8LavJevWXZSrKl1O7OZySeZMSo3ifaE8qyOJcIsiyTh5ZxEyDmg/f7qv4Xtn3OIuq697h2XIVESGURmWd9dInkOgqjheKI/EbLWUOQOMqnnruRroND7jVRhKKq78vh5bV/ZHUj4two4XRnJ8MwEKyJkakydfKsvhmLOdiAJIMgGAwkEjWY1AM+QrY41bu4/EXXkKA5Ch5DC3LZJESTvv6chWbcwBs30UDMSAI1GbNoCNjuPlXQrrcl1ZFZtA7rB5ii7s7w490YVSQr3AHYACEI31iRP9VZz9mnTEsrnQQxI2ZWmI8/DHlRZw1GfMqXAhVDBMgbgZQwBImenwrN5IuOpPYaQH8NYi6pYDMVK5hzMaacvZ+dVhfe2+a05Rxuw3Pkeo30Nb7cGupiLTu6PHMMWkQQNco5R8KwuO2FNwke+BOsmmnGa80DJ+KdpGvYd1vIrPoFYKInYkgnwsBJBG/SucN449wWLARFCaEge3uASBtpv1ImqeJwhGGBIiTK+g0n1P3T1p/ZdYvpIHP4ZTrUrHFcD6hYSvID51Txtq61y1GY2lObKDorDUMQd+Q8gNN62EtKeYHprT/o/mPKedKSUlTL0sp23Dy6gwSd/U6jypxtmrOGw2UQokSdByPlHKrHcEEeE/CKWOS0objuZ62zSg1pXcEdwRHp+VIYEjeeug0qtaFpMzIedPVJ61sYbBMROQx+uZq7a4WTyP69KXeIegwLdkjU1azuyAKdidBodQPiPWtXE8LmBmC+vSuYTAhToxPKctHeINDM6xg3J1YAcxvp7tAfjUnEeHQOsdPPrWw2A+Mzp+vKp7Vnw5TzqXl3K7sAHtESKLOzXa824t35KbK+uZB0MAll8tx57VDxfhfMDbfynb7qGMQuUwa2UlJGTi4nttviCEA5gQRIK6gjqCKVeI2MTcA8Lso6AkfdSp0yQmEClNRd90pFz+jWdFkoFYvavhbXrYKEZkBMRMggSB02GtapNZfabEgWCoMZjB03A1I+MU1yJ8HnKrdXZoHkdPjR32FVjYZmMy5+QH4k0IYxwF8PPmTRz2WtsmGRXttb1JGcRmBJIcDfKZj3VUmhR5NVzShQjXH0Vdz1bkq+Z68h80FnaPXWhrtTxdi4swFW2MywZDk7uT1BMRyjzrKV9DbHpvxcFZmxN+9eu2CQbfiaDGkhQsc9gI6LWtiLpvEJjMJd6JdCHMOsFRI+6sjh3FGwiLlG+V7gOgIYnJrBhgqlh/9xpBmtt+2+GKAs75gdVZSTs3MSImK48+HXulxw1d/Vfoh5Hbb6grxbsZcU5sO3fJO2gceRBgH3fCqXC7dzCXlvXrTBRmWcw0LqyzIPma17vbG0IyLczc2gDQaiJbqW+VK9xWxjbZW6rIQygEc2YNl0Xf2T8qI5O0w2mtUerrf6X78gqL3WzKN/HYtLlyD3ecgkJlI8IAWCZ5R61n4jA3C6tfLgMwBYkExvI1Jgb7afKiu92euJat+PMyxIK6gz7IIPsjaDJ03jQZfa3C90ysxL3HnUaKFEaKp1WCRprOpJJ1PVDtMJVGL5v+hSxtW2bmD4smIum0DOQZU8XtBd4nfWSOoqDtDbKJkFt2ZtsqZo85ynz2j1oPwmLNtg6mGQz8DNfQgVeXXn+HWnN93VFY467PGeB8LxFstce20BTEkwojUxy0/GsXFYqWbLoJ0Ne98Svm3ad1thyoMoea/aHPkTyPoa8qxXGLFxxk4eoLHXLbtkxzyplhjEmNJ8txMcsnxEMkFF0R8R4I9yzYa1lIZRoZG6rtIiPFvPSudn+zd/vfrAq6EAFlJJjlkJ086N+2PC2NhWw7XBctQFVGygrpOYCNokDYdNq8+4XxLEYe+Lt4XIEqQxI35AbedOEpyWzX5CUNMtwxt8BuqY26RqPuq/Y4Iw1YVo8C45av2wygjrI5j0/WtQdpuKpbtGTyke46fE6Vm5yujZQjVlWw0MwB2AIjaDIM9dqY4uEyZ/D4+dD/AA7tn480IvhynwmNSNwSef30R2+0bsoIFonpGk9JJqY3HZr3yOlLhklnCuTOUfH9RV21gzpIHuqjd7TlBJW2R9w90/rrUFrtsh+zbA/zflVby4FSXISpZmdN+vl1qQKddAPMa/I1hWe2Fk75f6+nqB99TDtdYgGfcHQx7s1NQl5D1I1DhwYkfIVJbtGZkjoNPy0+dUsLxJbq5kDRMakb+4ms/jbYhPHZLEfaXMoj+IFxEddfxgUW3QrQRADp+vWobgE6+oBoO+m4w+0t0/8AuWYHwNEHCsLcZQbzDXkoU++YmiUKGpWXcUM6x0oS4xw2ZYbjlRmBzj3aVl8ZwLXBpHp16UQnpYpxtAFkPpSrRxGGYHka7XVqOai0r8p1p3enlVRmFOmkBNnPOtG72ct4zCgC7luqWLADMIMAB0BDAaaHbXbSsgufP41l8TtXWebGj+ZA1G+Xz0Gmh03NRNNrZ0DIOI9jL1mWuNZ7tQWkM0gKJPhyg+7ar3Z7jBxKAsEDgxlSR4QBB8RJPPXy8qyscmMe0/f4lmkew7EyByMER6VjYLCMCD4AeWh/OogpPeTt+/RCSoO8RieQG3OsrFWrCt394M2Ug6sTAESFG0EAkjnrUWCvMBBadekfoVDxT625as8mOZ5/dUyR8o/zVrVqmMkxQJc3Jyq31jAiTnYQLaDnCqF8taGcfbUEwAPL1n9cqKOK2T3iuFDAESVElYMgiPeD7qFcVaj2jB6c6vHFRikuhEuSm1sUddgsOFsXGYf4jiPS3sR55p+FBbLR7w2z3VpEGpUa9JOp+ZpZOKHDk7xfjvcXPGGZSAQViecg7VkrxLB43w389lx/h3ZEQdgw9mNuh86n7S25tZ52Bnymgv1Ee6uRdix/yhcX5o0lllw90egcK7GWwWOI+ttwMj23IUzM5/tLy5x5mjBeKZRGaRsJ6ACBP515x2N4i6FlW6Qd1Un46dKJzcs3dXXun5so8J/mX7PqNKznLLB/9d15r8r9WXBqvCb1zihbSV10MzqD6UE8QwBS7ntqO8U+Fg4Ug9PFH/Bohu4bKPs5eRU6Hbpt8qa2KuKoW2UHKHWfmGBHqZrXHJVqhuhy3/kRcNxWKMNcB1E+0DrtoOtbowygeJJ9QpjrGYeVDV3HYu2e8OAtXhlgm08+ZIXKW2AnQ7Csm/25syA+GuWiD4wridDtELBpaW+EXaXLPQL+LRF8KyRyjbrNef8AafFd4xQ/ZMsT+9yX3T8Z6Cr9ntxgGEEYlf5tR8nM+8VXw2L4dektfKEs0hpH2jlaWGoIg6mdeVVDwu2mKXiVJowfoAVWjmpHvAzCPhVa3i2YKF8JEyV0kGND6UZYnBYS73VtcYmUzqLluVIGgjNOvLlodZIBlw3YJZJtYgOOQ0PuGXfSrjkjdyI0S6AhastEljUgzdfkKKl7L3SAVAg6DXeCd5iJGvvqniuzd5HVSurTlCkE6CSYBmB16keU7LNAyeKZiWQTOuoHz6VNaQkVrjgV1f8ApOF2nIxiOsDUfnUf0Jk0E5hoVysCNAdiPMVSyRfUlwkuhu9imOW4nMMG/qEH/SKI7lowR10Pp76G+ymKtpcc3GVAV3ZgBIO2p31osFxGEoVZeoMj4jSscj8RtjXhMzCcMt2QCiACdQBr5TNacnRk0EaqZ+VQFkj2T8TVm0h9ByH5maxnJ9TWCOgEGZmd/wANvh8KcTNNcHWPvqMGRrv+ulYtmqRXxGBBMgDz5a0qtB+pilRrYaEAkiud5UCt76kUx+Fd5wjpPxqriEnQ8/0an788qfh7QBljJ6D8TSAyPoindrjdQXMfCdquWSiAfVeckk7+R9OtWW38/SocpJ6+UUUh2yLMGOoVf5Zj5zXU4dN9bmZfZyAGI5akk/wxtVyzho5D4/nUow3i5Tvv7ppNhRDetL3b6qdNx5xO9YPEcMfExEidPKfOiTjKH6OycjppyMRPx+6hTEW5QKx1GozefkauHBE+TDxE66z5V6Dh7RNtRuQIPu0391eftGsV7RicAsADRR5nn9+tTllVF443YFcZUi0QRzA+f6FBRQKedeodoeH5cPcIB0AMb+zqSx9BXmV9fETO9PFK0TkVM1uzNlWvDQbNqfTl50YJh1A2225dPn+VB/ZJScUgALb5iJhRlMEx5xR2Ikggg6aHSZMdZ5H4VGWW5eNWhmHtwCQxXTUbg+o2PKsfjPHr2GKzYLWNmImCZ0IOuU6nRhRFaAY677wI06GCB+jV7wtppBHl8Dz/AArlqEZ6qNlFtGf2d7QYa/mNpiCq5jbbRgo3PQjzB51nvjbLYYd9bV8wznMAYe4zOQNJmXj3CqfFOA4ZA7LCM3hm0xUgxtAOXKRMiNaC8TxJs8Fs6qdNI9Dp+o9a2hBS4JlJx5KGMw4LMVECTA8pqL6L/EKcza6aVwuetdNHOdOAPUGl9Aca6fGu9/8AwqfdTvpPl8KW49idcZibajLeuqBtlusI8gAas4btXjUYOMRcLLMFiH3EGc8z76pC6T1qXvhEGfvpOK6oak+jNy3+0THDdrbetsfhFdwPb/F2yYSzq2bW2dCYmMrDfU+pNYyZIgH5H8qSkAb/AAFT3cfIfeS8wlxHbfFYle77q3mOgyZgfm0R1B0IJB0Jr03AX3Fpe8KByAWCTA02nyrx/s5cy316E/hXpGHxJipnBJ7GkJt8hC2JUc9Pfv69KkbEDmdawu/86Xfmdt+Xn8fOsZI1UjdZvOmNvy8/zqlavjLJgc9tP71MtwRyjlEwZ9fWsjQdkPKR8f71yqyXMsqUY5dJUE8gfON9q5SoeoCLZLbQPP8AW9P7vLux9I++ar2V1035VYCZm2/XPSvQOA4dN9f77fjSFTJYk/dVy3bHl5z8/upNhRTWx+vzpLaI/MVqW8OdRoOW3I9KeuHVROVYPInp5DnuYqNRaiZyWiRoCTyAHx1/W9XsPw59yIgaAsNYIkb+6r6WWufvBRrAMDzGnoD76nt4bbUSTt7jvznWs3MtQB7tAh+jPG4YBhtvzEH50AYi4w2LfH+1e2MLSK4vKrJlhi6hlOv2vlry35UGcV4Dgyc2UIDqFS/II8tKcO0KOzX2/LRlljUgC4TgmvYi1b3LuojynxT5RJ91e3XkePExEndRqJPmDpQvwDs6Ev2rluyLaqSczMWYypA3MAa8qMigO4E1MpvLTSpepriqKdmWloAEnM8T4s+aInYQBPUUHpg8JdYytjxRqrFSDETlkETG22tejtcEeGsziHC7N327Vt5J3tg/HSetJQ9a9/L7iyKwOfjVjDgWreQicsW4XU7FiCdjBJ9a2VwgDRlaJ8+XoAeRpmK7EYR/+myT+67behkRWpewVwwEcIgEQEBbQbFiT91U8WleH5k42lyPw9gCD056zGw+/nWLxXiClwEBOUyxkwY+zp89KfxThWIPsM79frmXTXTKIUDXkKG+NWcSif4FyNvCuafXJMDqamOJ3uavIuhldp+LDVVyydCQoGYqT74G2p1+MihGtOuoQxzAg8wRHyNP7uu2MNKo5ZSt2RpUoWkqVJFVRNkLCnJbp7GlFFCOnbSuoR+dRs0VYwC7g1L4Ghve+VSWEk1cFheYBp0BdqlSKodg5W4D0M0ZYLGrdIAcgruuXXUeeulCGHxeXZQSdieVa+HxagjMCNOk6+RXfr76jImzXG0gotc4ddDrJIiuOTMe0T0J1iTz9/uoWTFanUgkz4gT11MrPPn0rYwF1ntgnUiZnQnX2gOm/wAKyprk0tdDXw7XTOV4jkXj5dDpVzh9xhsF1JloJ+YGvv8AjWKmIjWAdNzJ9439Kv8ADMc5MFSQZhtdPIbxt5VEoui4y3NG5YVyTmYctF38/ZP6FKnJfKiMp+R/3Uqys0oEsGoEeny3q2jToBE8+nlSpV2M4kOzCNxppt+uQqaxdfYAEfu/cZ66mlSqWUWcymHg+IakHoQDOk7kaDoalwzqWJGmSQZEgAamNdOWwNKlUMtcmrZxKsAJiQSYHKJ6TtUP0ga92JiZLGdfeffSpVlSNdTJB4kKsACylTG2u5jbYAx51Q4X2cw1g5ktgv8Avv4m9x2HuApUq64RUVscs5OT3NeZ3py0qVNoSG768vzpKuwP6+FKlUMtIdl+ddbcE77f2+FKlSodjgY06D/j7/nTQ3y+/wA/lSpUktynwR4mwjiHVWHIMoO//NY+K7KYNxrh0AOxSU/0EUqVO2hUmjIxX7O8MT4GuoddMwYafzCfnWZiP2aP/wBPEKfJrZX5hmn4VylVd5Il44mXf7AYtRolt4/ccf7wtY2O4Zdtf4iZf8yn/STXKVbJmDKJSpLaUqVWIezt1qS0x1k0qVSkMiu3DPpRuuBVhMA8zI16zpp8OtcpVlndJG2HeywlvJ7QWByAnXXWT69K5cbeRvp66aTrJ25zsKVKskjSTFbufrbkOla3BFOpMZD11Mjy6fOlSpZNojx7s1DZQ+0Nf1vFcpUq5jej/9k="/>
          <p:cNvSpPr>
            <a:spLocks noChangeAspect="1" noChangeArrowheads="1"/>
          </p:cNvSpPr>
          <p:nvPr/>
        </p:nvSpPr>
        <p:spPr bwMode="auto">
          <a:xfrm>
            <a:off x="155575" y="-1630363"/>
            <a:ext cx="512445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9" name="Picture 28">
            <a:extLst>
              <a:ext uri="{FF2B5EF4-FFF2-40B4-BE49-F238E27FC236}">
                <a16:creationId xmlns:a16="http://schemas.microsoft.com/office/drawing/2014/main" id="{43D4DDB0-D215-6142-AE9A-0C3448DCAE5D}"/>
              </a:ext>
            </a:extLst>
          </p:cNvPr>
          <p:cNvPicPr>
            <a:picLocks noChangeAspect="1"/>
          </p:cNvPicPr>
          <p:nvPr/>
        </p:nvPicPr>
        <p:blipFill>
          <a:blip r:embed="rId8"/>
          <a:stretch>
            <a:fillRect/>
          </a:stretch>
        </p:blipFill>
        <p:spPr>
          <a:xfrm>
            <a:off x="6807612" y="4938349"/>
            <a:ext cx="1665834" cy="1717891"/>
          </a:xfrm>
          <a:prstGeom prst="rect">
            <a:avLst/>
          </a:prstGeom>
        </p:spPr>
      </p:pic>
    </p:spTree>
    <p:extLst>
      <p:ext uri="{BB962C8B-B14F-4D97-AF65-F5344CB8AC3E}">
        <p14:creationId xmlns:p14="http://schemas.microsoft.com/office/powerpoint/2010/main" val="1177056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781" t="62629" r="56463" b="16127"/>
          <a:stretch/>
        </p:blipFill>
        <p:spPr>
          <a:xfrm>
            <a:off x="390416" y="4132778"/>
            <a:ext cx="2116476" cy="1582222"/>
          </a:xfrm>
          <a:prstGeom prst="rect">
            <a:avLst/>
          </a:prstGeom>
        </p:spPr>
      </p:pic>
      <p:sp>
        <p:nvSpPr>
          <p:cNvPr id="2" name="Title 1">
            <a:extLst>
              <a:ext uri="{FF2B5EF4-FFF2-40B4-BE49-F238E27FC236}">
                <a16:creationId xmlns:a16="http://schemas.microsoft.com/office/drawing/2014/main" id="{65D9EC7F-6C17-9645-BC9A-C06A04318DBD}"/>
              </a:ext>
            </a:extLst>
          </p:cNvPr>
          <p:cNvSpPr>
            <a:spLocks noGrp="1"/>
          </p:cNvSpPr>
          <p:nvPr>
            <p:ph type="title"/>
          </p:nvPr>
        </p:nvSpPr>
        <p:spPr/>
        <p:txBody>
          <a:bodyPr/>
          <a:lstStyle/>
          <a:p>
            <a:r>
              <a:rPr lang="en-US" dirty="0"/>
              <a:t>Know your Odds: Sudden Cardiac Death</a:t>
            </a:r>
          </a:p>
        </p:txBody>
      </p:sp>
      <p:sp>
        <p:nvSpPr>
          <p:cNvPr id="5" name="Text Placeholder 4">
            <a:extLst>
              <a:ext uri="{FF2B5EF4-FFF2-40B4-BE49-F238E27FC236}">
                <a16:creationId xmlns:a16="http://schemas.microsoft.com/office/drawing/2014/main" id="{E839489B-CA75-C44E-B041-8001792C2C19}"/>
              </a:ext>
            </a:extLst>
          </p:cNvPr>
          <p:cNvSpPr>
            <a:spLocks noGrp="1"/>
          </p:cNvSpPr>
          <p:nvPr>
            <p:ph type="body" sz="half" idx="2"/>
          </p:nvPr>
        </p:nvSpPr>
        <p:spPr/>
        <p:txBody>
          <a:bodyPr/>
          <a:lstStyle/>
          <a:p>
            <a:r>
              <a:rPr lang="en-US" dirty="0"/>
              <a:t>Your risk increases with each of these activities</a:t>
            </a:r>
          </a:p>
        </p:txBody>
      </p:sp>
      <p:pic>
        <p:nvPicPr>
          <p:cNvPr id="7" name="Picture 6">
            <a:extLst>
              <a:ext uri="{FF2B5EF4-FFF2-40B4-BE49-F238E27FC236}">
                <a16:creationId xmlns:a16="http://schemas.microsoft.com/office/drawing/2014/main" id="{D25429E6-C3A7-5A4B-98D1-4C2103DDAD81}"/>
              </a:ext>
            </a:extLst>
          </p:cNvPr>
          <p:cNvPicPr>
            <a:picLocks noChangeAspect="1"/>
          </p:cNvPicPr>
          <p:nvPr/>
        </p:nvPicPr>
        <p:blipFill rotWithShape="1">
          <a:blip r:embed="rId3"/>
          <a:srcRect l="6602" t="41822" r="60389" b="37486"/>
          <a:stretch/>
        </p:blipFill>
        <p:spPr>
          <a:xfrm>
            <a:off x="390416" y="1652598"/>
            <a:ext cx="1900719" cy="1541123"/>
          </a:xfrm>
          <a:prstGeom prst="rect">
            <a:avLst/>
          </a:prstGeom>
        </p:spPr>
      </p:pic>
      <p:pic>
        <p:nvPicPr>
          <p:cNvPr id="8" name="Picture 7">
            <a:extLst>
              <a:ext uri="{FF2B5EF4-FFF2-40B4-BE49-F238E27FC236}">
                <a16:creationId xmlns:a16="http://schemas.microsoft.com/office/drawing/2014/main" id="{1F95BFC0-39D5-B941-AD26-0087AD95ABCD}"/>
              </a:ext>
            </a:extLst>
          </p:cNvPr>
          <p:cNvPicPr>
            <a:picLocks noChangeAspect="1"/>
          </p:cNvPicPr>
          <p:nvPr/>
        </p:nvPicPr>
        <p:blipFill rotWithShape="1">
          <a:blip r:embed="rId3"/>
          <a:srcRect l="57333" t="63778" r="5294" b="15381"/>
          <a:stretch/>
        </p:blipFill>
        <p:spPr>
          <a:xfrm>
            <a:off x="3162015" y="4779296"/>
            <a:ext cx="2152029" cy="1552154"/>
          </a:xfrm>
          <a:prstGeom prst="rect">
            <a:avLst/>
          </a:prstGeom>
        </p:spPr>
      </p:pic>
      <p:pic>
        <p:nvPicPr>
          <p:cNvPr id="9" name="Picture 8">
            <a:extLst>
              <a:ext uri="{FF2B5EF4-FFF2-40B4-BE49-F238E27FC236}">
                <a16:creationId xmlns:a16="http://schemas.microsoft.com/office/drawing/2014/main" id="{2EC87155-7AA4-F242-8633-03FB4B87395F}"/>
              </a:ext>
            </a:extLst>
          </p:cNvPr>
          <p:cNvPicPr>
            <a:picLocks noChangeAspect="1"/>
          </p:cNvPicPr>
          <p:nvPr/>
        </p:nvPicPr>
        <p:blipFill rotWithShape="1">
          <a:blip r:embed="rId3"/>
          <a:srcRect l="58791" t="43523" r="5294" b="36475"/>
          <a:stretch/>
        </p:blipFill>
        <p:spPr>
          <a:xfrm>
            <a:off x="3317621" y="2712378"/>
            <a:ext cx="2068123" cy="1489752"/>
          </a:xfrm>
          <a:prstGeom prst="rect">
            <a:avLst/>
          </a:prstGeom>
        </p:spPr>
      </p:pic>
      <p:pic>
        <p:nvPicPr>
          <p:cNvPr id="10" name="Picture 9">
            <a:extLst>
              <a:ext uri="{FF2B5EF4-FFF2-40B4-BE49-F238E27FC236}">
                <a16:creationId xmlns:a16="http://schemas.microsoft.com/office/drawing/2014/main" id="{8E62F904-BDBC-6F48-8406-CC03EB24E553}"/>
              </a:ext>
            </a:extLst>
          </p:cNvPr>
          <p:cNvPicPr>
            <a:picLocks noChangeAspect="1"/>
          </p:cNvPicPr>
          <p:nvPr/>
        </p:nvPicPr>
        <p:blipFill rotWithShape="1">
          <a:blip r:embed="rId3"/>
          <a:srcRect l="61319" t="24350" r="7939" b="57282"/>
          <a:stretch/>
        </p:blipFill>
        <p:spPr>
          <a:xfrm>
            <a:off x="3352942" y="767208"/>
            <a:ext cx="1770173" cy="1368004"/>
          </a:xfrm>
          <a:prstGeom prst="rect">
            <a:avLst/>
          </a:prstGeom>
        </p:spPr>
      </p:pic>
      <p:pic>
        <p:nvPicPr>
          <p:cNvPr id="11" name="Picture 10">
            <a:extLst>
              <a:ext uri="{FF2B5EF4-FFF2-40B4-BE49-F238E27FC236}">
                <a16:creationId xmlns:a16="http://schemas.microsoft.com/office/drawing/2014/main" id="{3A8277C7-2D45-3840-AC2F-6B358174A78E}"/>
              </a:ext>
            </a:extLst>
          </p:cNvPr>
          <p:cNvPicPr>
            <a:picLocks noChangeAspect="1"/>
          </p:cNvPicPr>
          <p:nvPr/>
        </p:nvPicPr>
        <p:blipFill>
          <a:blip r:embed="rId4"/>
          <a:stretch>
            <a:fillRect/>
          </a:stretch>
        </p:blipFill>
        <p:spPr>
          <a:xfrm>
            <a:off x="7932250" y="5555373"/>
            <a:ext cx="1287132" cy="1327355"/>
          </a:xfrm>
          <a:prstGeom prst="rect">
            <a:avLst/>
          </a:prstGeom>
        </p:spPr>
      </p:pic>
    </p:spTree>
    <p:extLst>
      <p:ext uri="{BB962C8B-B14F-4D97-AF65-F5344CB8AC3E}">
        <p14:creationId xmlns:p14="http://schemas.microsoft.com/office/powerpoint/2010/main" val="193934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C1A8-D4F1-9E42-AC49-27D489408FB3}"/>
              </a:ext>
            </a:extLst>
          </p:cNvPr>
          <p:cNvSpPr>
            <a:spLocks noGrp="1"/>
          </p:cNvSpPr>
          <p:nvPr>
            <p:ph type="title"/>
          </p:nvPr>
        </p:nvSpPr>
        <p:spPr>
          <a:xfrm>
            <a:off x="6150076" y="1102023"/>
            <a:ext cx="2113813" cy="3357976"/>
          </a:xfrm>
        </p:spPr>
        <p:txBody>
          <a:bodyPr vert="horz" lIns="91440" tIns="45720" rIns="91440" bIns="45720" rtlCol="0" anchor="ctr">
            <a:normAutofit/>
          </a:bodyPr>
          <a:lstStyle/>
          <a:p>
            <a:pPr>
              <a:lnSpc>
                <a:spcPct val="80000"/>
              </a:lnSpc>
            </a:pPr>
            <a:r>
              <a:rPr lang="en-US" sz="5200" dirty="0">
                <a:blipFill dpi="0" rotWithShape="1">
                  <a:blip r:embed="rId5">
                    <a:extLst/>
                  </a:blip>
                  <a:srcRect/>
                  <a:tile tx="6350" ty="-127000" sx="65000" sy="64000" flip="none" algn="tl"/>
                </a:blipFill>
              </a:rPr>
              <a:t>Know your </a:t>
            </a:r>
            <a:r>
              <a:rPr lang="en-US" sz="5200" dirty="0" err="1">
                <a:blipFill dpi="0" rotWithShape="1">
                  <a:blip r:embed="rId5">
                    <a:extLst/>
                  </a:blip>
                  <a:srcRect/>
                  <a:tile tx="6350" ty="-127000" sx="65000" sy="64000" flip="none" algn="tl"/>
                </a:blipFill>
              </a:rPr>
              <a:t>mets</a:t>
            </a:r>
            <a:endParaRPr lang="en-US" sz="5200" dirty="0">
              <a:blipFill dpi="0" rotWithShape="1">
                <a:blip r:embed="rId5">
                  <a:extLst/>
                </a:blip>
                <a:srcRect/>
                <a:tile tx="6350" ty="-127000" sx="65000" sy="64000" flip="none" algn="tl"/>
              </a:blipFill>
            </a:endParaRPr>
          </a:p>
        </p:txBody>
      </p:sp>
      <p:sp>
        <p:nvSpPr>
          <p:cNvPr id="4" name="Text Placeholder 3">
            <a:extLst>
              <a:ext uri="{FF2B5EF4-FFF2-40B4-BE49-F238E27FC236}">
                <a16:creationId xmlns:a16="http://schemas.microsoft.com/office/drawing/2014/main" id="{B583BB61-6188-2E49-934B-BBBA02ED7DFF}"/>
              </a:ext>
            </a:extLst>
          </p:cNvPr>
          <p:cNvSpPr>
            <a:spLocks noGrp="1"/>
          </p:cNvSpPr>
          <p:nvPr>
            <p:ph type="body" sz="half" idx="2"/>
          </p:nvPr>
        </p:nvSpPr>
        <p:spPr>
          <a:xfrm>
            <a:off x="6150076" y="3901252"/>
            <a:ext cx="2113814" cy="687058"/>
          </a:xfrm>
        </p:spPr>
        <p:txBody>
          <a:bodyPr vert="horz" lIns="91440" tIns="45720" rIns="91440" bIns="45720" rtlCol="0">
            <a:noAutofit/>
          </a:bodyPr>
          <a:lstStyle/>
          <a:p>
            <a:pPr>
              <a:lnSpc>
                <a:spcPct val="90000"/>
              </a:lnSpc>
              <a:spcBef>
                <a:spcPts val="1200"/>
              </a:spcBef>
            </a:pPr>
            <a:r>
              <a:rPr lang="en-US" sz="2400" dirty="0">
                <a:solidFill>
                  <a:srgbClr val="000000"/>
                </a:solidFill>
              </a:rPr>
              <a:t>How does your exertion measure up?</a:t>
            </a:r>
          </a:p>
        </p:txBody>
      </p:sp>
      <p:pic>
        <p:nvPicPr>
          <p:cNvPr id="5" name="Picture 4"/>
          <p:cNvPicPr>
            <a:picLocks noChangeAspect="1"/>
          </p:cNvPicPr>
          <p:nvPr/>
        </p:nvPicPr>
        <p:blipFill rotWithShape="1">
          <a:blip r:embed="rId7"/>
          <a:srcRect l="2854" t="20637" r="2644" b="12036"/>
          <a:stretch/>
        </p:blipFill>
        <p:spPr>
          <a:xfrm>
            <a:off x="1002668" y="1388911"/>
            <a:ext cx="4349722" cy="4011543"/>
          </a:xfrm>
          <a:prstGeom prst="rect">
            <a:avLst/>
          </a:prstGeom>
        </p:spPr>
      </p:pic>
      <p:sp>
        <p:nvSpPr>
          <p:cNvPr id="26" name="Rectangle 25">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29" name="Oval 28">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9183F891-3749-7D44-90E4-009880F54BB4}"/>
              </a:ext>
            </a:extLst>
          </p:cNvPr>
          <p:cNvPicPr>
            <a:picLocks noChangeAspect="1"/>
          </p:cNvPicPr>
          <p:nvPr/>
        </p:nvPicPr>
        <p:blipFill>
          <a:blip r:embed="rId8"/>
          <a:stretch>
            <a:fillRect/>
          </a:stretch>
        </p:blipFill>
        <p:spPr>
          <a:xfrm>
            <a:off x="6862693" y="4952127"/>
            <a:ext cx="1555672" cy="1604287"/>
          </a:xfrm>
          <a:prstGeom prst="rect">
            <a:avLst/>
          </a:prstGeom>
        </p:spPr>
      </p:pic>
    </p:spTree>
    <p:extLst>
      <p:ext uri="{BB962C8B-B14F-4D97-AF65-F5344CB8AC3E}">
        <p14:creationId xmlns:p14="http://schemas.microsoft.com/office/powerpoint/2010/main" val="379440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E548C-8E48-BA4B-88D7-94FA37BCB68F}"/>
              </a:ext>
            </a:extLst>
          </p:cNvPr>
          <p:cNvSpPr>
            <a:spLocks noGrp="1"/>
          </p:cNvSpPr>
          <p:nvPr>
            <p:ph type="title"/>
          </p:nvPr>
        </p:nvSpPr>
        <p:spPr>
          <a:xfrm>
            <a:off x="5912709" y="484632"/>
            <a:ext cx="2862580" cy="1609344"/>
          </a:xfrm>
          <a:ln>
            <a:noFill/>
          </a:ln>
        </p:spPr>
        <p:txBody>
          <a:bodyPr>
            <a:normAutofit/>
          </a:bodyPr>
          <a:lstStyle/>
          <a:p>
            <a:r>
              <a:rPr lang="en-US" sz="3600" dirty="0"/>
              <a:t>What your doc should check</a:t>
            </a:r>
          </a:p>
        </p:txBody>
      </p:sp>
      <p:pic>
        <p:nvPicPr>
          <p:cNvPr id="6" name="Picture 5">
            <a:extLst>
              <a:ext uri="{FF2B5EF4-FFF2-40B4-BE49-F238E27FC236}">
                <a16:creationId xmlns:a16="http://schemas.microsoft.com/office/drawing/2014/main" id="{50B84709-6F9B-0042-9CA5-0D21E2298192}"/>
              </a:ext>
            </a:extLst>
          </p:cNvPr>
          <p:cNvPicPr>
            <a:picLocks noChangeAspect="1"/>
          </p:cNvPicPr>
          <p:nvPr/>
        </p:nvPicPr>
        <p:blipFill rotWithShape="1">
          <a:blip r:embed="rId5"/>
          <a:srcRect r="1" b="19147"/>
          <a:stretch/>
        </p:blipFill>
        <p:spPr>
          <a:xfrm>
            <a:off x="0" y="10"/>
            <a:ext cx="5661692" cy="6857990"/>
          </a:xfrm>
          <a:prstGeom prst="rect">
            <a:avLst/>
          </a:prstGeom>
        </p:spPr>
      </p:pic>
      <p:sp>
        <p:nvSpPr>
          <p:cNvPr id="3" name="Content Placeholder 2">
            <a:extLst>
              <a:ext uri="{FF2B5EF4-FFF2-40B4-BE49-F238E27FC236}">
                <a16:creationId xmlns:a16="http://schemas.microsoft.com/office/drawing/2014/main" id="{000F14FC-D660-A14E-9584-A5BF607E6EE3}"/>
              </a:ext>
            </a:extLst>
          </p:cNvPr>
          <p:cNvSpPr>
            <a:spLocks noGrp="1"/>
          </p:cNvSpPr>
          <p:nvPr>
            <p:ph idx="1"/>
          </p:nvPr>
        </p:nvSpPr>
        <p:spPr>
          <a:xfrm>
            <a:off x="5912708" y="2121408"/>
            <a:ext cx="2862580" cy="4050792"/>
          </a:xfrm>
        </p:spPr>
        <p:txBody>
          <a:bodyPr>
            <a:normAutofit/>
          </a:bodyPr>
          <a:lstStyle/>
          <a:p>
            <a:r>
              <a:rPr lang="en-US" dirty="0"/>
              <a:t>Vitals</a:t>
            </a:r>
          </a:p>
          <a:p>
            <a:r>
              <a:rPr lang="en-US" dirty="0"/>
              <a:t>Multi-System Physical Exams</a:t>
            </a:r>
          </a:p>
          <a:p>
            <a:r>
              <a:rPr lang="en-US" dirty="0"/>
              <a:t>Labs</a:t>
            </a:r>
          </a:p>
          <a:p>
            <a:r>
              <a:rPr lang="en-US" dirty="0"/>
              <a:t>Testing</a:t>
            </a:r>
          </a:p>
          <a:p>
            <a:r>
              <a:rPr lang="en-US" dirty="0"/>
              <a:t>Family History</a:t>
            </a:r>
          </a:p>
          <a:p>
            <a:r>
              <a:rPr lang="en-US" dirty="0"/>
              <a:t>Personal Health Behaviors</a:t>
            </a:r>
          </a:p>
        </p:txBody>
      </p:sp>
      <p:grpSp>
        <p:nvGrpSpPr>
          <p:cNvPr id="13" name="Group 1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4" name="Oval 1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9131E4ED-4A0A-EE41-B063-9EE972B2282B}"/>
              </a:ext>
            </a:extLst>
          </p:cNvPr>
          <p:cNvPicPr>
            <a:picLocks noChangeAspect="1"/>
          </p:cNvPicPr>
          <p:nvPr/>
        </p:nvPicPr>
        <p:blipFill>
          <a:blip r:embed="rId7"/>
          <a:stretch>
            <a:fillRect/>
          </a:stretch>
        </p:blipFill>
        <p:spPr>
          <a:xfrm>
            <a:off x="7926777" y="5595196"/>
            <a:ext cx="1287132" cy="1327355"/>
          </a:xfrm>
          <a:prstGeom prst="rect">
            <a:avLst/>
          </a:prstGeom>
        </p:spPr>
      </p:pic>
    </p:spTree>
    <p:extLst>
      <p:ext uri="{BB962C8B-B14F-4D97-AF65-F5344CB8AC3E}">
        <p14:creationId xmlns:p14="http://schemas.microsoft.com/office/powerpoint/2010/main" val="85186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F5E08A-C33F-A040-A0A4-EE28490A83A8}"/>
              </a:ext>
            </a:extLst>
          </p:cNvPr>
          <p:cNvPicPr>
            <a:picLocks noChangeAspect="1"/>
          </p:cNvPicPr>
          <p:nvPr/>
        </p:nvPicPr>
        <p:blipFill rotWithShape="1">
          <a:blip r:embed="rId3"/>
          <a:srcRect t="16840" b="8161"/>
          <a:stretch/>
        </p:blipFill>
        <p:spPr>
          <a:xfrm>
            <a:off x="20" y="10"/>
            <a:ext cx="9143980" cy="6857989"/>
          </a:xfrm>
          <a:prstGeom prst="rect">
            <a:avLst/>
          </a:prstGeom>
        </p:spPr>
      </p:pic>
      <p:sp>
        <p:nvSpPr>
          <p:cNvPr id="11" name="Rectangle 1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2F1A1-8999-B64D-9E66-0A4FB34FB8D6}"/>
              </a:ext>
            </a:extLst>
          </p:cNvPr>
          <p:cNvSpPr>
            <a:spLocks noGrp="1"/>
          </p:cNvSpPr>
          <p:nvPr>
            <p:ph type="title"/>
          </p:nvPr>
        </p:nvSpPr>
        <p:spPr>
          <a:xfrm>
            <a:off x="802386" y="484632"/>
            <a:ext cx="7543800" cy="1609344"/>
          </a:xfrm>
        </p:spPr>
        <p:txBody>
          <a:bodyPr anchor="ctr">
            <a:normAutofit/>
          </a:bodyPr>
          <a:lstStyle/>
          <a:p>
            <a:r>
              <a:rPr lang="en-US">
                <a:solidFill>
                  <a:schemeClr val="tx1"/>
                </a:solidFill>
              </a:rPr>
              <a:t>Cardiovascular health &amp; Fitness</a:t>
            </a:r>
          </a:p>
        </p:txBody>
      </p:sp>
      <p:sp>
        <p:nvSpPr>
          <p:cNvPr id="3" name="Content Placeholder 2">
            <a:extLst>
              <a:ext uri="{FF2B5EF4-FFF2-40B4-BE49-F238E27FC236}">
                <a16:creationId xmlns:a16="http://schemas.microsoft.com/office/drawing/2014/main" id="{00B90785-690A-034B-B6F7-C0A6E65242DD}"/>
              </a:ext>
            </a:extLst>
          </p:cNvPr>
          <p:cNvSpPr>
            <a:spLocks noGrp="1"/>
          </p:cNvSpPr>
          <p:nvPr>
            <p:ph idx="1"/>
          </p:nvPr>
        </p:nvSpPr>
        <p:spPr>
          <a:xfrm>
            <a:off x="802386" y="2121408"/>
            <a:ext cx="7543800" cy="4050792"/>
          </a:xfrm>
        </p:spPr>
        <p:txBody>
          <a:bodyPr>
            <a:normAutofit/>
          </a:bodyPr>
          <a:lstStyle/>
          <a:p>
            <a:pPr marL="0" indent="0">
              <a:buNone/>
            </a:pPr>
            <a:r>
              <a:rPr lang="en-US"/>
              <a:t>Significant cardiovascular demands of firefighting lead to </a:t>
            </a:r>
            <a:r>
              <a:rPr lang="en-US" b="1"/>
              <a:t>acute coronary events</a:t>
            </a:r>
            <a:r>
              <a:rPr lang="en-US"/>
              <a:t> that account for </a:t>
            </a:r>
            <a:r>
              <a:rPr lang="en-US" b="1"/>
              <a:t>45% of deaths </a:t>
            </a:r>
            <a:r>
              <a:rPr lang="en-US"/>
              <a:t>among on-duty firefighters, in contrast to 15% of all deaths occurring on </a:t>
            </a:r>
            <a:r>
              <a:rPr lang="en-US" i="1"/>
              <a:t>conventional</a:t>
            </a:r>
            <a:r>
              <a:rPr lang="en-US"/>
              <a:t> jobs.</a:t>
            </a:r>
          </a:p>
          <a:p>
            <a:pPr marL="0" indent="0">
              <a:buNone/>
            </a:pPr>
            <a:r>
              <a:rPr lang="en-US" b="1"/>
              <a:t>Myocardial infarction </a:t>
            </a:r>
            <a:r>
              <a:rPr lang="en-US"/>
              <a:t>is the </a:t>
            </a:r>
            <a:r>
              <a:rPr lang="en-US" b="1"/>
              <a:t>leading cause of death </a:t>
            </a:r>
            <a:r>
              <a:rPr lang="en-US"/>
              <a:t>of firefighters, and these events occur almost exclusively in susceptible firefighters with underlying cardiovascular disease (CVD).</a:t>
            </a:r>
          </a:p>
          <a:p>
            <a:pPr marL="0" indent="0">
              <a:buNone/>
            </a:pPr>
            <a:r>
              <a:rPr lang="en-US" b="1"/>
              <a:t>It is therefore prudent to thoroughly screen for, and aggressively treat, all CVD risk factors, including diabetes, in this very high risk group of patients.</a:t>
            </a:r>
          </a:p>
        </p:txBody>
      </p:sp>
      <p:grpSp>
        <p:nvGrpSpPr>
          <p:cNvPr id="15" name="Group 1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6" name="Oval 1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87F5DBEC-99C3-7445-9793-BA22A3CFDF8B}"/>
              </a:ext>
            </a:extLst>
          </p:cNvPr>
          <p:cNvPicPr>
            <a:picLocks noChangeAspect="1"/>
          </p:cNvPicPr>
          <p:nvPr/>
        </p:nvPicPr>
        <p:blipFill>
          <a:blip r:embed="rId7"/>
          <a:stretch>
            <a:fillRect/>
          </a:stretch>
        </p:blipFill>
        <p:spPr>
          <a:xfrm>
            <a:off x="7939477" y="5575426"/>
            <a:ext cx="1287132" cy="1327355"/>
          </a:xfrm>
          <a:prstGeom prst="rect">
            <a:avLst/>
          </a:prstGeom>
        </p:spPr>
      </p:pic>
    </p:spTree>
    <p:extLst>
      <p:ext uri="{BB962C8B-B14F-4D97-AF65-F5344CB8AC3E}">
        <p14:creationId xmlns:p14="http://schemas.microsoft.com/office/powerpoint/2010/main" val="227608430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18E96-BE23-2C40-8CFC-0A1D0D87DA99}"/>
              </a:ext>
            </a:extLst>
          </p:cNvPr>
          <p:cNvSpPr>
            <a:spLocks noGrp="1"/>
          </p:cNvSpPr>
          <p:nvPr>
            <p:ph type="title"/>
          </p:nvPr>
        </p:nvSpPr>
        <p:spPr>
          <a:xfrm>
            <a:off x="4800600" y="484632"/>
            <a:ext cx="3974689" cy="1609344"/>
          </a:xfrm>
          <a:ln>
            <a:noFill/>
          </a:ln>
        </p:spPr>
        <p:txBody>
          <a:bodyPr>
            <a:normAutofit/>
          </a:bodyPr>
          <a:lstStyle/>
          <a:p>
            <a:r>
              <a:rPr lang="en-US" sz="3500"/>
              <a:t>Cancer</a:t>
            </a:r>
          </a:p>
        </p:txBody>
      </p:sp>
      <p:pic>
        <p:nvPicPr>
          <p:cNvPr id="6" name="Picture 5">
            <a:extLst>
              <a:ext uri="{FF2B5EF4-FFF2-40B4-BE49-F238E27FC236}">
                <a16:creationId xmlns:a16="http://schemas.microsoft.com/office/drawing/2014/main" id="{B8423E0F-AC8A-0F4F-BCE5-95A541FCD023}"/>
              </a:ext>
            </a:extLst>
          </p:cNvPr>
          <p:cNvPicPr>
            <a:picLocks noChangeAspect="1"/>
          </p:cNvPicPr>
          <p:nvPr/>
        </p:nvPicPr>
        <p:blipFill rotWithShape="1">
          <a:blip r:embed="rId4"/>
          <a:srcRect l="31479" r="31203"/>
          <a:stretch/>
        </p:blipFill>
        <p:spPr>
          <a:xfrm>
            <a:off x="20" y="10"/>
            <a:ext cx="4549857" cy="6857989"/>
          </a:xfrm>
          <a:prstGeom prst="rect">
            <a:avLst/>
          </a:prstGeom>
        </p:spPr>
      </p:pic>
      <p:sp>
        <p:nvSpPr>
          <p:cNvPr id="3" name="Content Placeholder 2">
            <a:extLst>
              <a:ext uri="{FF2B5EF4-FFF2-40B4-BE49-F238E27FC236}">
                <a16:creationId xmlns:a16="http://schemas.microsoft.com/office/drawing/2014/main" id="{BFFD1FEC-7DE5-5E47-996D-AA920FA3ED12}"/>
              </a:ext>
            </a:extLst>
          </p:cNvPr>
          <p:cNvSpPr>
            <a:spLocks noGrp="1"/>
          </p:cNvSpPr>
          <p:nvPr>
            <p:ph idx="1"/>
          </p:nvPr>
        </p:nvSpPr>
        <p:spPr>
          <a:xfrm>
            <a:off x="4800599" y="2121408"/>
            <a:ext cx="3974689" cy="4050792"/>
          </a:xfrm>
        </p:spPr>
        <p:txBody>
          <a:bodyPr>
            <a:normAutofit/>
          </a:bodyPr>
          <a:lstStyle/>
          <a:p>
            <a:pPr marL="0" indent="0">
              <a:buNone/>
            </a:pPr>
            <a:r>
              <a:rPr lang="en-US" sz="1600"/>
              <a:t>Chronic exposures to heat, smoke, and toxic flame retardants through inhalation, ingestion, and skin absorption put firefighters at risk for many cancers.</a:t>
            </a:r>
          </a:p>
          <a:p>
            <a:pPr marL="0" indent="0">
              <a:buNone/>
            </a:pPr>
            <a:r>
              <a:rPr lang="en-US" sz="1600"/>
              <a:t>The National Institute for Occupational Safety and Health (NIOSH) performed a multi-year study of nearly 30,000 firefighters to better understand the potential link between firefighting and cancer. </a:t>
            </a:r>
            <a:r>
              <a:rPr lang="en-US" sz="1600" b="1"/>
              <a:t>The firefighters studied showed higher rates of certain types of cancer than the general U.S. population in digestive, oral, respiratory, and urinary cancers.</a:t>
            </a:r>
          </a:p>
        </p:txBody>
      </p:sp>
      <p:grpSp>
        <p:nvGrpSpPr>
          <p:cNvPr id="13" name="Group 12">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4" name="Oval 13">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E08FE385-D478-9E49-9FB8-3B8F3F8237E2}"/>
              </a:ext>
            </a:extLst>
          </p:cNvPr>
          <p:cNvPicPr>
            <a:picLocks noChangeAspect="1"/>
          </p:cNvPicPr>
          <p:nvPr/>
        </p:nvPicPr>
        <p:blipFill>
          <a:blip r:embed="rId6"/>
          <a:stretch>
            <a:fillRect/>
          </a:stretch>
        </p:blipFill>
        <p:spPr>
          <a:xfrm>
            <a:off x="7939477" y="5595196"/>
            <a:ext cx="1287132" cy="1327355"/>
          </a:xfrm>
          <a:prstGeom prst="rect">
            <a:avLst/>
          </a:prstGeom>
        </p:spPr>
      </p:pic>
    </p:spTree>
    <p:extLst>
      <p:ext uri="{BB962C8B-B14F-4D97-AF65-F5344CB8AC3E}">
        <p14:creationId xmlns:p14="http://schemas.microsoft.com/office/powerpoint/2010/main" val="553846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2"/>
            <a:ext cx="9144000" cy="1609344"/>
          </a:xfrm>
        </p:spPr>
        <p:txBody>
          <a:bodyPr/>
          <a:lstStyle/>
          <a:p>
            <a:pPr algn="ctr"/>
            <a:r>
              <a:rPr lang="en-US" dirty="0"/>
              <a:t>Take action to prevent cancer</a:t>
            </a:r>
          </a:p>
        </p:txBody>
      </p:sp>
      <p:pic>
        <p:nvPicPr>
          <p:cNvPr id="8" name="zvo8kjoy6HI"/>
          <p:cNvPicPr>
            <a:picLocks noGrp="1" noRot="1"/>
          </p:cNvPicPr>
          <p:nvPr>
            <p:ph idx="1"/>
            <a:videoFile r:link="rId1"/>
          </p:nvPr>
        </p:nvPicPr>
        <p:blipFill>
          <a:blip r:embed="rId3"/>
          <a:stretch>
            <a:fillRect/>
          </a:stretch>
        </p:blipFill>
        <p:spPr>
          <a:xfrm>
            <a:off x="598932" y="1760538"/>
            <a:ext cx="7946136" cy="4672584"/>
          </a:xfrm>
          <a:prstGeom prst="rect">
            <a:avLst/>
          </a:prstGeom>
        </p:spPr>
      </p:pic>
    </p:spTree>
    <p:extLst>
      <p:ext uri="{BB962C8B-B14F-4D97-AF65-F5344CB8AC3E}">
        <p14:creationId xmlns:p14="http://schemas.microsoft.com/office/powerpoint/2010/main" val="111453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2"/>
            <a:ext cx="9144000" cy="1609344"/>
          </a:xfrm>
        </p:spPr>
        <p:txBody>
          <a:bodyPr/>
          <a:lstStyle/>
          <a:p>
            <a:pPr algn="ctr"/>
            <a:r>
              <a:rPr lang="en-US" dirty="0">
                <a:solidFill>
                  <a:schemeClr val="tx1">
                    <a:lumMod val="50000"/>
                  </a:schemeClr>
                </a:solidFill>
              </a:rPr>
              <a:t>PREVENT CANCER AND SERVE STRONG </a:t>
            </a:r>
          </a:p>
        </p:txBody>
      </p:sp>
      <p:pic>
        <p:nvPicPr>
          <p:cNvPr id="8" name="BFbk0gaM1C4"/>
          <p:cNvPicPr>
            <a:picLocks noRot="1"/>
          </p:cNvPicPr>
          <p:nvPr>
            <a:videoFile r:link="rId1"/>
          </p:nvPr>
        </p:nvPicPr>
        <p:blipFill>
          <a:blip r:embed="rId3"/>
          <a:stretch>
            <a:fillRect/>
          </a:stretch>
        </p:blipFill>
        <p:spPr>
          <a:xfrm>
            <a:off x="598932" y="1827037"/>
            <a:ext cx="7946136" cy="4672584"/>
          </a:xfrm>
          <a:prstGeom prst="rect">
            <a:avLst/>
          </a:prstGeom>
        </p:spPr>
      </p:pic>
    </p:spTree>
    <p:extLst>
      <p:ext uri="{BB962C8B-B14F-4D97-AF65-F5344CB8AC3E}">
        <p14:creationId xmlns:p14="http://schemas.microsoft.com/office/powerpoint/2010/main" val="7781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F7FEC-50A3-7C4B-8166-80C07C2FD04C}"/>
              </a:ext>
            </a:extLst>
          </p:cNvPr>
          <p:cNvSpPr>
            <a:spLocks noGrp="1"/>
          </p:cNvSpPr>
          <p:nvPr>
            <p:ph type="title"/>
          </p:nvPr>
        </p:nvSpPr>
        <p:spPr>
          <a:xfrm>
            <a:off x="4800600" y="484632"/>
            <a:ext cx="3974689" cy="1609344"/>
          </a:xfrm>
          <a:ln>
            <a:noFill/>
          </a:ln>
        </p:spPr>
        <p:txBody>
          <a:bodyPr>
            <a:normAutofit/>
          </a:bodyPr>
          <a:lstStyle/>
          <a:p>
            <a:r>
              <a:rPr lang="en-US" sz="3500"/>
              <a:t>Musculoskeletal injuries</a:t>
            </a:r>
          </a:p>
        </p:txBody>
      </p:sp>
      <p:pic>
        <p:nvPicPr>
          <p:cNvPr id="6" name="Picture 5">
            <a:extLst>
              <a:ext uri="{FF2B5EF4-FFF2-40B4-BE49-F238E27FC236}">
                <a16:creationId xmlns:a16="http://schemas.microsoft.com/office/drawing/2014/main" id="{B2A17163-9C9A-EA41-B5E4-AA4BB960BC03}"/>
              </a:ext>
            </a:extLst>
          </p:cNvPr>
          <p:cNvPicPr>
            <a:picLocks noChangeAspect="1"/>
          </p:cNvPicPr>
          <p:nvPr/>
        </p:nvPicPr>
        <p:blipFill rotWithShape="1">
          <a:blip r:embed="rId4"/>
          <a:srcRect r="3500"/>
          <a:stretch/>
        </p:blipFill>
        <p:spPr>
          <a:xfrm>
            <a:off x="20" y="10"/>
            <a:ext cx="4549857" cy="6857989"/>
          </a:xfrm>
          <a:prstGeom prst="rect">
            <a:avLst/>
          </a:prstGeom>
        </p:spPr>
      </p:pic>
      <p:sp>
        <p:nvSpPr>
          <p:cNvPr id="3" name="Content Placeholder 2">
            <a:extLst>
              <a:ext uri="{FF2B5EF4-FFF2-40B4-BE49-F238E27FC236}">
                <a16:creationId xmlns:a16="http://schemas.microsoft.com/office/drawing/2014/main" id="{71104602-572E-DC43-9E2B-3C3DAAC04450}"/>
              </a:ext>
            </a:extLst>
          </p:cNvPr>
          <p:cNvSpPr>
            <a:spLocks noGrp="1"/>
          </p:cNvSpPr>
          <p:nvPr>
            <p:ph idx="1"/>
          </p:nvPr>
        </p:nvSpPr>
        <p:spPr>
          <a:xfrm>
            <a:off x="4800599" y="2121408"/>
            <a:ext cx="3974689" cy="4050792"/>
          </a:xfrm>
        </p:spPr>
        <p:txBody>
          <a:bodyPr>
            <a:noAutofit/>
          </a:bodyPr>
          <a:lstStyle/>
          <a:p>
            <a:pPr marL="0" indent="0">
              <a:buNone/>
            </a:pPr>
            <a:r>
              <a:rPr lang="en-US" sz="1800" dirty="0"/>
              <a:t>The high intensity and dynamic work environment of firefighting leads to a high incidence of musculoskeletal injuries. </a:t>
            </a:r>
            <a:r>
              <a:rPr lang="en-US" sz="1800" b="1" dirty="0"/>
              <a:t>Low back injuries </a:t>
            </a:r>
            <a:r>
              <a:rPr lang="en-US" sz="1800" dirty="0"/>
              <a:t>represent approximately </a:t>
            </a:r>
            <a:r>
              <a:rPr lang="en-US" sz="1800" b="1" dirty="0"/>
              <a:t>50%</a:t>
            </a:r>
            <a:r>
              <a:rPr lang="en-US" sz="1800" dirty="0"/>
              <a:t> of all job related </a:t>
            </a:r>
            <a:r>
              <a:rPr lang="en-US" sz="1800" b="1" dirty="0"/>
              <a:t>musculoskeletal injuries </a:t>
            </a:r>
            <a:r>
              <a:rPr lang="en-US" sz="1800" dirty="0"/>
              <a:t>among firefighters. </a:t>
            </a:r>
          </a:p>
          <a:p>
            <a:pPr marL="0" indent="0">
              <a:buNone/>
            </a:pPr>
            <a:r>
              <a:rPr lang="en-US" sz="1800" dirty="0"/>
              <a:t>These include strains, sprains, and intervertebral disc injuries, often leading to significant morbidity with the possibility of permanent disability. </a:t>
            </a:r>
            <a:r>
              <a:rPr lang="en-US" sz="1800" b="1" dirty="0"/>
              <a:t>Obesity and deconditioning are strong predictors of musculoskeletal injuries.</a:t>
            </a:r>
          </a:p>
        </p:txBody>
      </p:sp>
      <p:grpSp>
        <p:nvGrpSpPr>
          <p:cNvPr id="13" name="Group 12">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4" name="Oval 13">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0C81E932-33E4-0B4A-A415-22131A6B12F4}"/>
              </a:ext>
            </a:extLst>
          </p:cNvPr>
          <p:cNvPicPr>
            <a:picLocks noChangeAspect="1"/>
          </p:cNvPicPr>
          <p:nvPr/>
        </p:nvPicPr>
        <p:blipFill>
          <a:blip r:embed="rId6"/>
          <a:stretch>
            <a:fillRect/>
          </a:stretch>
        </p:blipFill>
        <p:spPr>
          <a:xfrm>
            <a:off x="8079177" y="5559384"/>
            <a:ext cx="1287132" cy="1327355"/>
          </a:xfrm>
          <a:prstGeom prst="rect">
            <a:avLst/>
          </a:prstGeom>
        </p:spPr>
      </p:pic>
    </p:spTree>
    <p:extLst>
      <p:ext uri="{BB962C8B-B14F-4D97-AF65-F5344CB8AC3E}">
        <p14:creationId xmlns:p14="http://schemas.microsoft.com/office/powerpoint/2010/main" val="260371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A8FB-63FA-7149-9DD6-DEF58EB520D3}"/>
              </a:ext>
            </a:extLst>
          </p:cNvPr>
          <p:cNvSpPr>
            <a:spLocks noGrp="1"/>
          </p:cNvSpPr>
          <p:nvPr>
            <p:ph type="title"/>
          </p:nvPr>
        </p:nvSpPr>
        <p:spPr/>
        <p:txBody>
          <a:bodyPr/>
          <a:lstStyle/>
          <a:p>
            <a:r>
              <a:rPr lang="en-US" dirty="0"/>
              <a:t>BEFORE YOU START!</a:t>
            </a:r>
            <a:br>
              <a:rPr lang="en-US" dirty="0"/>
            </a:br>
            <a:r>
              <a:rPr lang="en-US" dirty="0"/>
              <a:t>Be sure to enable content…</a:t>
            </a:r>
          </a:p>
        </p:txBody>
      </p:sp>
      <p:pic>
        <p:nvPicPr>
          <p:cNvPr id="5" name="Content Placeholder 4">
            <a:extLst>
              <a:ext uri="{FF2B5EF4-FFF2-40B4-BE49-F238E27FC236}">
                <a16:creationId xmlns:a16="http://schemas.microsoft.com/office/drawing/2014/main" id="{670259D6-2663-2941-9C2E-299AAC698CAD}"/>
              </a:ext>
            </a:extLst>
          </p:cNvPr>
          <p:cNvPicPr>
            <a:picLocks noGrp="1" noChangeAspect="1"/>
          </p:cNvPicPr>
          <p:nvPr>
            <p:ph idx="1"/>
          </p:nvPr>
        </p:nvPicPr>
        <p:blipFill>
          <a:blip r:embed="rId2"/>
          <a:stretch>
            <a:fillRect/>
          </a:stretch>
        </p:blipFill>
        <p:spPr>
          <a:xfrm>
            <a:off x="965575" y="2311400"/>
            <a:ext cx="7212849" cy="4051300"/>
          </a:xfrm>
          <a:solidFill>
            <a:srgbClr val="FF0000"/>
          </a:solidFill>
          <a:ln>
            <a:solidFill>
              <a:srgbClr val="FF0000"/>
            </a:solidFill>
          </a:ln>
        </p:spPr>
      </p:pic>
      <p:sp>
        <p:nvSpPr>
          <p:cNvPr id="6" name="Donut 5">
            <a:extLst>
              <a:ext uri="{FF2B5EF4-FFF2-40B4-BE49-F238E27FC236}">
                <a16:creationId xmlns:a16="http://schemas.microsoft.com/office/drawing/2014/main" id="{7ACA9154-8CB6-8F4D-A61C-5CD80E47BDF1}"/>
              </a:ext>
            </a:extLst>
          </p:cNvPr>
          <p:cNvSpPr/>
          <p:nvPr/>
        </p:nvSpPr>
        <p:spPr>
          <a:xfrm>
            <a:off x="7556500" y="2717800"/>
            <a:ext cx="711200" cy="393700"/>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1244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5EBBB0-06E8-C84C-8970-F29F466898E5}"/>
              </a:ext>
            </a:extLst>
          </p:cNvPr>
          <p:cNvPicPr>
            <a:picLocks noChangeAspect="1"/>
          </p:cNvPicPr>
          <p:nvPr/>
        </p:nvPicPr>
        <p:blipFill rotWithShape="1">
          <a:blip r:embed="rId3"/>
          <a:srcRect l="11000" r="-1" b="-1"/>
          <a:stretch/>
        </p:blipFill>
        <p:spPr>
          <a:xfrm>
            <a:off x="20" y="10"/>
            <a:ext cx="9143980" cy="6857989"/>
          </a:xfrm>
          <a:prstGeom prst="rect">
            <a:avLst/>
          </a:prstGeom>
        </p:spPr>
      </p:pic>
      <p:sp>
        <p:nvSpPr>
          <p:cNvPr id="2" name="Title 1">
            <a:extLst>
              <a:ext uri="{FF2B5EF4-FFF2-40B4-BE49-F238E27FC236}">
                <a16:creationId xmlns:a16="http://schemas.microsoft.com/office/drawing/2014/main" id="{E9542B6C-71C8-9A46-887A-96E21F11F0C4}"/>
              </a:ext>
            </a:extLst>
          </p:cNvPr>
          <p:cNvSpPr>
            <a:spLocks noGrp="1"/>
          </p:cNvSpPr>
          <p:nvPr>
            <p:ph type="title"/>
          </p:nvPr>
        </p:nvSpPr>
        <p:spPr>
          <a:xfrm>
            <a:off x="802386" y="484632"/>
            <a:ext cx="7543800" cy="1609344"/>
          </a:xfrm>
        </p:spPr>
        <p:txBody>
          <a:bodyPr anchor="ctr">
            <a:normAutofit/>
          </a:bodyPr>
          <a:lstStyle/>
          <a:p>
            <a:r>
              <a:rPr lang="en-US" sz="4800" dirty="0">
                <a:solidFill>
                  <a:schemeClr val="tx1"/>
                </a:solidFill>
              </a:rPr>
              <a:t>Behavioral Health</a:t>
            </a:r>
          </a:p>
        </p:txBody>
      </p:sp>
      <p:sp>
        <p:nvSpPr>
          <p:cNvPr id="3" name="Content Placeholder 2">
            <a:extLst>
              <a:ext uri="{FF2B5EF4-FFF2-40B4-BE49-F238E27FC236}">
                <a16:creationId xmlns:a16="http://schemas.microsoft.com/office/drawing/2014/main" id="{C1E2BDE9-C905-E941-997A-03B8C1F495CE}"/>
              </a:ext>
            </a:extLst>
          </p:cNvPr>
          <p:cNvSpPr>
            <a:spLocks noGrp="1"/>
          </p:cNvSpPr>
          <p:nvPr>
            <p:ph idx="1"/>
          </p:nvPr>
        </p:nvSpPr>
        <p:spPr>
          <a:xfrm>
            <a:off x="802386" y="2121408"/>
            <a:ext cx="7543800" cy="4050792"/>
          </a:xfrm>
        </p:spPr>
        <p:txBody>
          <a:bodyPr>
            <a:normAutofit/>
          </a:bodyPr>
          <a:lstStyle/>
          <a:p>
            <a:pPr marL="0" indent="0">
              <a:buNone/>
            </a:pPr>
            <a:r>
              <a:rPr lang="en-US" sz="2800" dirty="0"/>
              <a:t>The mental and physical stress of firefighting and repeated exposure to trauma can lead to </a:t>
            </a:r>
            <a:r>
              <a:rPr lang="en-US" sz="2800" b="1" dirty="0"/>
              <a:t>depression, anxiety, acute stress reactions, post-traumatic stress, and suicidal ideation</a:t>
            </a:r>
            <a:r>
              <a:rPr lang="en-US" sz="2800" dirty="0"/>
              <a:t>.</a:t>
            </a:r>
            <a:br>
              <a:rPr lang="en-US" sz="2800" dirty="0"/>
            </a:br>
            <a:endParaRPr lang="en-US" sz="2800" dirty="0"/>
          </a:p>
          <a:p>
            <a:pPr marL="0" indent="0">
              <a:buNone/>
            </a:pPr>
            <a:r>
              <a:rPr lang="en-US" sz="2800" dirty="0"/>
              <a:t>Self-medication with alcohol and drugs can result in </a:t>
            </a:r>
            <a:r>
              <a:rPr lang="en-US" sz="2800" b="1" dirty="0"/>
              <a:t>substance abuse disorders</a:t>
            </a:r>
            <a:r>
              <a:rPr lang="en-US" sz="2800" dirty="0"/>
              <a:t>.</a:t>
            </a:r>
          </a:p>
        </p:txBody>
      </p:sp>
      <p:pic>
        <p:nvPicPr>
          <p:cNvPr id="22" name="Picture 21">
            <a:extLst>
              <a:ext uri="{FF2B5EF4-FFF2-40B4-BE49-F238E27FC236}">
                <a16:creationId xmlns:a16="http://schemas.microsoft.com/office/drawing/2014/main" id="{EF897E33-68F2-0444-90CE-332C6F72574D}"/>
              </a:ext>
            </a:extLst>
          </p:cNvPr>
          <p:cNvPicPr>
            <a:picLocks noChangeAspect="1"/>
          </p:cNvPicPr>
          <p:nvPr/>
        </p:nvPicPr>
        <p:blipFill>
          <a:blip r:embed="rId4"/>
          <a:stretch>
            <a:fillRect/>
          </a:stretch>
        </p:blipFill>
        <p:spPr>
          <a:xfrm>
            <a:off x="7829620" y="5508522"/>
            <a:ext cx="1287132" cy="1327355"/>
          </a:xfrm>
          <a:prstGeom prst="rect">
            <a:avLst/>
          </a:prstGeom>
        </p:spPr>
      </p:pic>
    </p:spTree>
    <p:extLst>
      <p:ext uri="{BB962C8B-B14F-4D97-AF65-F5344CB8AC3E}">
        <p14:creationId xmlns:p14="http://schemas.microsoft.com/office/powerpoint/2010/main" val="372494489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2"/>
            <a:ext cx="9144000" cy="1609344"/>
          </a:xfrm>
        </p:spPr>
        <p:txBody>
          <a:bodyPr/>
          <a:lstStyle/>
          <a:p>
            <a:pPr algn="ctr"/>
            <a:r>
              <a:rPr lang="en-US" sz="4400" dirty="0">
                <a:solidFill>
                  <a:schemeClr val="tx1">
                    <a:lumMod val="50000"/>
                  </a:schemeClr>
                </a:solidFill>
              </a:rPr>
              <a:t>BEHAVIOR HEALTH: UNDERSTAND THE RISKS AND KNOW THE SIGNS</a:t>
            </a:r>
          </a:p>
        </p:txBody>
      </p:sp>
      <p:pic>
        <p:nvPicPr>
          <p:cNvPr id="6" name="wNQlDjykj-0"/>
          <p:cNvPicPr>
            <a:picLocks noRot="1"/>
          </p:cNvPicPr>
          <p:nvPr>
            <a:videoFile r:link="rId1"/>
          </p:nvPr>
        </p:nvPicPr>
        <p:blipFill>
          <a:blip r:embed="rId3"/>
          <a:stretch>
            <a:fillRect/>
          </a:stretch>
        </p:blipFill>
        <p:spPr>
          <a:xfrm>
            <a:off x="598932" y="1938514"/>
            <a:ext cx="7946136" cy="4672584"/>
          </a:xfrm>
          <a:prstGeom prst="rect">
            <a:avLst/>
          </a:prstGeom>
        </p:spPr>
      </p:pic>
    </p:spTree>
    <p:extLst>
      <p:ext uri="{BB962C8B-B14F-4D97-AF65-F5344CB8AC3E}">
        <p14:creationId xmlns:p14="http://schemas.microsoft.com/office/powerpoint/2010/main" val="1265227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2"/>
            <a:ext cx="9144000" cy="1609344"/>
          </a:xfrm>
        </p:spPr>
        <p:txBody>
          <a:bodyPr/>
          <a:lstStyle/>
          <a:p>
            <a:pPr algn="ctr"/>
            <a:r>
              <a:rPr lang="en-US" dirty="0"/>
              <a:t>The emotional toll of being a firefighter</a:t>
            </a:r>
          </a:p>
        </p:txBody>
      </p:sp>
      <p:pic>
        <p:nvPicPr>
          <p:cNvPr id="6" name="KAz3s_nMscQ"/>
          <p:cNvPicPr>
            <a:picLocks noRot="1"/>
          </p:cNvPicPr>
          <p:nvPr>
            <a:videoFile r:link="rId1"/>
          </p:nvPr>
        </p:nvPicPr>
        <p:blipFill>
          <a:blip r:embed="rId3"/>
          <a:stretch>
            <a:fillRect/>
          </a:stretch>
        </p:blipFill>
        <p:spPr>
          <a:xfrm>
            <a:off x="598932" y="1808692"/>
            <a:ext cx="7946136" cy="4672584"/>
          </a:xfrm>
          <a:prstGeom prst="rect">
            <a:avLst/>
          </a:prstGeom>
        </p:spPr>
      </p:pic>
    </p:spTree>
    <p:extLst>
      <p:ext uri="{BB962C8B-B14F-4D97-AF65-F5344CB8AC3E}">
        <p14:creationId xmlns:p14="http://schemas.microsoft.com/office/powerpoint/2010/main" val="394946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DD79A8-9383-284C-BE98-393BC163D0D9}"/>
              </a:ext>
            </a:extLst>
          </p:cNvPr>
          <p:cNvSpPr>
            <a:spLocks noGrp="1"/>
          </p:cNvSpPr>
          <p:nvPr>
            <p:ph type="title"/>
          </p:nvPr>
        </p:nvSpPr>
        <p:spPr>
          <a:xfrm>
            <a:off x="5912709" y="484632"/>
            <a:ext cx="2862580" cy="1609344"/>
          </a:xfrm>
          <a:ln>
            <a:noFill/>
          </a:ln>
        </p:spPr>
        <p:txBody>
          <a:bodyPr>
            <a:normAutofit/>
          </a:bodyPr>
          <a:lstStyle/>
          <a:p>
            <a:r>
              <a:rPr lang="en-US" sz="4400" dirty="0"/>
              <a:t>Lung Disease</a:t>
            </a:r>
          </a:p>
        </p:txBody>
      </p:sp>
      <p:pic>
        <p:nvPicPr>
          <p:cNvPr id="6" name="Picture 5">
            <a:extLst>
              <a:ext uri="{FF2B5EF4-FFF2-40B4-BE49-F238E27FC236}">
                <a16:creationId xmlns:a16="http://schemas.microsoft.com/office/drawing/2014/main" id="{8BF8B881-0BB4-AA45-9B4F-4AD0473B1AED}"/>
              </a:ext>
            </a:extLst>
          </p:cNvPr>
          <p:cNvPicPr>
            <a:picLocks noChangeAspect="1"/>
          </p:cNvPicPr>
          <p:nvPr/>
        </p:nvPicPr>
        <p:blipFill rotWithShape="1">
          <a:blip r:embed="rId5"/>
          <a:srcRect l="17863" r="27030" b="-1"/>
          <a:stretch/>
        </p:blipFill>
        <p:spPr>
          <a:xfrm>
            <a:off x="2507" y="10"/>
            <a:ext cx="5661692" cy="6857990"/>
          </a:xfrm>
          <a:prstGeom prst="rect">
            <a:avLst/>
          </a:prstGeom>
        </p:spPr>
      </p:pic>
      <p:sp>
        <p:nvSpPr>
          <p:cNvPr id="3" name="Content Placeholder 2">
            <a:extLst>
              <a:ext uri="{FF2B5EF4-FFF2-40B4-BE49-F238E27FC236}">
                <a16:creationId xmlns:a16="http://schemas.microsoft.com/office/drawing/2014/main" id="{DB6AC8E7-6239-574D-BB51-EA868150F36D}"/>
              </a:ext>
            </a:extLst>
          </p:cNvPr>
          <p:cNvSpPr>
            <a:spLocks noGrp="1"/>
          </p:cNvSpPr>
          <p:nvPr>
            <p:ph idx="1"/>
          </p:nvPr>
        </p:nvSpPr>
        <p:spPr>
          <a:xfrm>
            <a:off x="5912708" y="1867408"/>
            <a:ext cx="2862580" cy="4050792"/>
          </a:xfrm>
        </p:spPr>
        <p:txBody>
          <a:bodyPr>
            <a:noAutofit/>
          </a:bodyPr>
          <a:lstStyle/>
          <a:p>
            <a:pPr marL="0" indent="0">
              <a:buNone/>
            </a:pPr>
            <a:r>
              <a:rPr lang="en-US" sz="1600" dirty="0"/>
              <a:t>In the line of duty, firefighters are often exposed to carbon monoxide and other inhaled toxins, or irritants that may lead to acute respiratory issues such as hypoxemia or bronchoconstriction.</a:t>
            </a:r>
          </a:p>
          <a:p>
            <a:pPr marL="0" indent="0">
              <a:buNone/>
            </a:pPr>
            <a:r>
              <a:rPr lang="en-US" sz="1600" dirty="0"/>
              <a:t>Repeated exposure may cause chronic pulmonary disease and abnormal lung function. </a:t>
            </a:r>
          </a:p>
          <a:p>
            <a:pPr marL="0" indent="0">
              <a:buNone/>
            </a:pPr>
            <a:r>
              <a:rPr lang="en-US" sz="1600" dirty="0"/>
              <a:t>Changes in lung function and the development of lung disease may be detected with baseline and periodic assessment.</a:t>
            </a:r>
          </a:p>
        </p:txBody>
      </p:sp>
      <p:grpSp>
        <p:nvGrpSpPr>
          <p:cNvPr id="13" name="Group 1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4" name="Oval 1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8" name="Picture 17">
            <a:extLst>
              <a:ext uri="{FF2B5EF4-FFF2-40B4-BE49-F238E27FC236}">
                <a16:creationId xmlns:a16="http://schemas.microsoft.com/office/drawing/2014/main" id="{70CFD22B-D2A2-D347-8043-B015248C506F}"/>
              </a:ext>
            </a:extLst>
          </p:cNvPr>
          <p:cNvPicPr>
            <a:picLocks noChangeAspect="1"/>
          </p:cNvPicPr>
          <p:nvPr/>
        </p:nvPicPr>
        <p:blipFill>
          <a:blip r:embed="rId7"/>
          <a:stretch>
            <a:fillRect/>
          </a:stretch>
        </p:blipFill>
        <p:spPr>
          <a:xfrm>
            <a:off x="7926777" y="5595196"/>
            <a:ext cx="1287132" cy="1327355"/>
          </a:xfrm>
          <a:prstGeom prst="rect">
            <a:avLst/>
          </a:prstGeom>
        </p:spPr>
      </p:pic>
    </p:spTree>
    <p:extLst>
      <p:ext uri="{BB962C8B-B14F-4D97-AF65-F5344CB8AC3E}">
        <p14:creationId xmlns:p14="http://schemas.microsoft.com/office/powerpoint/2010/main" val="150999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AC18A2E8-3092-774E-8454-5A9FC5168596}"/>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Sleep Disorders</a:t>
            </a:r>
          </a:p>
        </p:txBody>
      </p:sp>
      <p:sp>
        <p:nvSpPr>
          <p:cNvPr id="3" name="Content Placeholder 2">
            <a:extLst>
              <a:ext uri="{FF2B5EF4-FFF2-40B4-BE49-F238E27FC236}">
                <a16:creationId xmlns:a16="http://schemas.microsoft.com/office/drawing/2014/main" id="{A1F702B9-6675-1843-8635-58658BF72D36}"/>
              </a:ext>
            </a:extLst>
          </p:cNvPr>
          <p:cNvSpPr>
            <a:spLocks noGrp="1"/>
          </p:cNvSpPr>
          <p:nvPr>
            <p:ph idx="1"/>
          </p:nvPr>
        </p:nvSpPr>
        <p:spPr>
          <a:xfrm>
            <a:off x="3790335" y="599768"/>
            <a:ext cx="4555850" cy="5572432"/>
          </a:xfrm>
        </p:spPr>
        <p:txBody>
          <a:bodyPr anchor="ctr">
            <a:normAutofit/>
          </a:bodyPr>
          <a:lstStyle/>
          <a:p>
            <a:pPr marL="0" indent="0">
              <a:buNone/>
            </a:pPr>
            <a:r>
              <a:rPr lang="en-US"/>
              <a:t>Sleep disorders are highly prevalent in firefighters and include sleep apnea, insomnia, shift-work disorder, and restless leg syndromes.</a:t>
            </a:r>
          </a:p>
          <a:p>
            <a:pPr marL="0" indent="0">
              <a:buNone/>
            </a:pPr>
            <a:r>
              <a:rPr lang="en-US"/>
              <a:t>It is imperative to screen firefighters for these disorders since they substantially increase the risks for motor vehicle accidents, cardiovascular disease, diabetes, depression, and anxiety in firefighters.</a:t>
            </a:r>
          </a:p>
        </p:txBody>
      </p:sp>
      <p:pic>
        <p:nvPicPr>
          <p:cNvPr id="6" name="Picture 5">
            <a:extLst>
              <a:ext uri="{FF2B5EF4-FFF2-40B4-BE49-F238E27FC236}">
                <a16:creationId xmlns:a16="http://schemas.microsoft.com/office/drawing/2014/main" id="{211DBBC8-04E9-2E46-AACC-7CF8FACE3E66}"/>
              </a:ext>
            </a:extLst>
          </p:cNvPr>
          <p:cNvPicPr>
            <a:picLocks noChangeAspect="1"/>
          </p:cNvPicPr>
          <p:nvPr/>
        </p:nvPicPr>
        <p:blipFill>
          <a:blip r:embed="rId5"/>
          <a:stretch>
            <a:fillRect/>
          </a:stretch>
        </p:blipFill>
        <p:spPr>
          <a:xfrm>
            <a:off x="7844168" y="5530645"/>
            <a:ext cx="1287132" cy="1327355"/>
          </a:xfrm>
          <a:prstGeom prst="rect">
            <a:avLst/>
          </a:prstGeom>
        </p:spPr>
      </p:pic>
    </p:spTree>
    <p:extLst>
      <p:ext uri="{BB962C8B-B14F-4D97-AF65-F5344CB8AC3E}">
        <p14:creationId xmlns:p14="http://schemas.microsoft.com/office/powerpoint/2010/main" val="1720528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3ED6-DC3D-5140-A262-FE1DD7E9A1B8}"/>
              </a:ext>
            </a:extLst>
          </p:cNvPr>
          <p:cNvSpPr>
            <a:spLocks noGrp="1"/>
          </p:cNvSpPr>
          <p:nvPr>
            <p:ph type="title"/>
          </p:nvPr>
        </p:nvSpPr>
        <p:spPr>
          <a:xfrm>
            <a:off x="5912708" y="751332"/>
            <a:ext cx="2862580" cy="1609344"/>
          </a:xfrm>
          <a:ln>
            <a:noFill/>
          </a:ln>
        </p:spPr>
        <p:txBody>
          <a:bodyPr>
            <a:normAutofit/>
          </a:bodyPr>
          <a:lstStyle/>
          <a:p>
            <a:pPr algn="ctr"/>
            <a:r>
              <a:rPr lang="en-US" sz="4000" dirty="0"/>
              <a:t>Infectious</a:t>
            </a:r>
            <a:br>
              <a:rPr lang="en-US" sz="4000" dirty="0"/>
            </a:br>
            <a:r>
              <a:rPr lang="en-US" sz="4000" dirty="0"/>
              <a:t>Diseases</a:t>
            </a:r>
          </a:p>
        </p:txBody>
      </p:sp>
      <p:sp>
        <p:nvSpPr>
          <p:cNvPr id="3" name="Content Placeholder 2">
            <a:extLst>
              <a:ext uri="{FF2B5EF4-FFF2-40B4-BE49-F238E27FC236}">
                <a16:creationId xmlns:a16="http://schemas.microsoft.com/office/drawing/2014/main" id="{36F216F0-9A2B-9942-9766-0B1466B44AD9}"/>
              </a:ext>
            </a:extLst>
          </p:cNvPr>
          <p:cNvSpPr>
            <a:spLocks noGrp="1"/>
          </p:cNvSpPr>
          <p:nvPr>
            <p:ph idx="1"/>
          </p:nvPr>
        </p:nvSpPr>
        <p:spPr>
          <a:xfrm>
            <a:off x="5912708" y="2616200"/>
            <a:ext cx="2862580" cy="3556000"/>
          </a:xfrm>
        </p:spPr>
        <p:txBody>
          <a:bodyPr>
            <a:normAutofit/>
          </a:bodyPr>
          <a:lstStyle/>
          <a:p>
            <a:pPr marL="0" indent="0" algn="ctr">
              <a:buNone/>
            </a:pPr>
            <a:r>
              <a:rPr lang="en-US" sz="1600" dirty="0"/>
              <a:t>Firefighters are often first on the scene of an emergency and may be exposed to HIV, hepatitis (A, B and C), TB and other infectious diseases.</a:t>
            </a:r>
          </a:p>
        </p:txBody>
      </p:sp>
      <p:pic>
        <p:nvPicPr>
          <p:cNvPr id="6" name="Picture 5">
            <a:extLst>
              <a:ext uri="{FF2B5EF4-FFF2-40B4-BE49-F238E27FC236}">
                <a16:creationId xmlns:a16="http://schemas.microsoft.com/office/drawing/2014/main" id="{C66DBEF5-716E-0C49-B1A7-D3A8E90AF92F}"/>
              </a:ext>
            </a:extLst>
          </p:cNvPr>
          <p:cNvPicPr>
            <a:picLocks noChangeAspect="1"/>
          </p:cNvPicPr>
          <p:nvPr/>
        </p:nvPicPr>
        <p:blipFill rotWithShape="1">
          <a:blip r:embed="rId3"/>
          <a:srcRect l="16941" r="27952" b="-1"/>
          <a:stretch/>
        </p:blipFill>
        <p:spPr>
          <a:xfrm>
            <a:off x="2507" y="10"/>
            <a:ext cx="5661692" cy="6857990"/>
          </a:xfrm>
          <a:prstGeom prst="rect">
            <a:avLst/>
          </a:prstGeom>
        </p:spPr>
      </p:pic>
      <p:pic>
        <p:nvPicPr>
          <p:cNvPr id="12" name="Picture 11">
            <a:extLst>
              <a:ext uri="{FF2B5EF4-FFF2-40B4-BE49-F238E27FC236}">
                <a16:creationId xmlns:a16="http://schemas.microsoft.com/office/drawing/2014/main" id="{EBED1B77-D3B9-5A4D-9D0A-E74FF580463B}"/>
              </a:ext>
            </a:extLst>
          </p:cNvPr>
          <p:cNvPicPr>
            <a:picLocks noChangeAspect="1"/>
          </p:cNvPicPr>
          <p:nvPr/>
        </p:nvPicPr>
        <p:blipFill>
          <a:blip r:embed="rId4"/>
          <a:stretch>
            <a:fillRect/>
          </a:stretch>
        </p:blipFill>
        <p:spPr>
          <a:xfrm>
            <a:off x="7856868" y="5521222"/>
            <a:ext cx="1287132" cy="1327355"/>
          </a:xfrm>
          <a:prstGeom prst="rect">
            <a:avLst/>
          </a:prstGeom>
        </p:spPr>
      </p:pic>
    </p:spTree>
    <p:extLst>
      <p:ext uri="{BB962C8B-B14F-4D97-AF65-F5344CB8AC3E}">
        <p14:creationId xmlns:p14="http://schemas.microsoft.com/office/powerpoint/2010/main" val="4253097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DAA883-BF17-DF47-BBE8-3A62DED31734}"/>
              </a:ext>
            </a:extLst>
          </p:cNvPr>
          <p:cNvPicPr>
            <a:picLocks noChangeAspect="1"/>
          </p:cNvPicPr>
          <p:nvPr/>
        </p:nvPicPr>
        <p:blipFill>
          <a:blip r:embed="rId3">
            <a:duotone>
              <a:schemeClr val="accent5">
                <a:shade val="45000"/>
                <a:satMod val="135000"/>
              </a:schemeClr>
              <a:prstClr val="white"/>
            </a:duotone>
            <a:alphaModFix amt="50000"/>
          </a:blip>
          <a:stretch>
            <a:fillRect/>
          </a:stretch>
        </p:blipFill>
        <p:spPr>
          <a:xfrm rot="1618003">
            <a:off x="2542225" y="-1059066"/>
            <a:ext cx="7752681" cy="7994952"/>
          </a:xfrm>
          <a:prstGeom prst="rect">
            <a:avLst/>
          </a:prstGeom>
        </p:spPr>
      </p:pic>
      <p:sp>
        <p:nvSpPr>
          <p:cNvPr id="10" name="Title 9">
            <a:extLst>
              <a:ext uri="{FF2B5EF4-FFF2-40B4-BE49-F238E27FC236}">
                <a16:creationId xmlns:a16="http://schemas.microsoft.com/office/drawing/2014/main" id="{4EA37D72-8B86-BE41-B74E-BB51A674DEA2}"/>
              </a:ext>
            </a:extLst>
          </p:cNvPr>
          <p:cNvSpPr>
            <a:spLocks noGrp="1"/>
          </p:cNvSpPr>
          <p:nvPr>
            <p:ph type="ctrTitle"/>
          </p:nvPr>
        </p:nvSpPr>
        <p:spPr/>
        <p:txBody>
          <a:bodyPr/>
          <a:lstStyle/>
          <a:p>
            <a:r>
              <a:rPr lang="en-US" dirty="0"/>
              <a:t>Start your personal journey today</a:t>
            </a:r>
          </a:p>
        </p:txBody>
      </p:sp>
      <p:sp>
        <p:nvSpPr>
          <p:cNvPr id="8" name="Subtitle 7">
            <a:extLst>
              <a:ext uri="{FF2B5EF4-FFF2-40B4-BE49-F238E27FC236}">
                <a16:creationId xmlns:a16="http://schemas.microsoft.com/office/drawing/2014/main" id="{CC31EA61-1D21-9C49-BDB3-C19DF75D89FD}"/>
              </a:ext>
            </a:extLst>
          </p:cNvPr>
          <p:cNvSpPr>
            <a:spLocks noGrp="1"/>
          </p:cNvSpPr>
          <p:nvPr>
            <p:ph type="subTitle" idx="1"/>
          </p:nvPr>
        </p:nvSpPr>
        <p:spPr>
          <a:xfrm>
            <a:off x="802385" y="4389120"/>
            <a:ext cx="7438365" cy="1069848"/>
          </a:xfrm>
        </p:spPr>
        <p:txBody>
          <a:bodyPr>
            <a:normAutofit/>
          </a:bodyPr>
          <a:lstStyle/>
          <a:p>
            <a:r>
              <a:rPr lang="en-US" sz="3200" b="1" dirty="0"/>
              <a:t>The Emergency Services Road Map to Health and Wellness</a:t>
            </a:r>
          </a:p>
        </p:txBody>
      </p:sp>
    </p:spTree>
    <p:extLst>
      <p:ext uri="{BB962C8B-B14F-4D97-AF65-F5344CB8AC3E}">
        <p14:creationId xmlns:p14="http://schemas.microsoft.com/office/powerpoint/2010/main" val="316835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22318" y="1799027"/>
            <a:ext cx="5299238" cy="5058973"/>
          </a:xfrm>
          <a:prstGeom prst="rect">
            <a:avLst/>
          </a:prstGeom>
          <a:blipFill>
            <a:blip r:embed="rId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 name="object 3"/>
          <p:cNvSpPr/>
          <p:nvPr/>
        </p:nvSpPr>
        <p:spPr>
          <a:xfrm>
            <a:off x="1922318" y="0"/>
            <a:ext cx="5299364" cy="1838325"/>
          </a:xfrm>
          <a:custGeom>
            <a:avLst/>
            <a:gdLst/>
            <a:ahLst/>
            <a:cxnLst/>
            <a:rect l="l" t="t" r="r" b="b"/>
            <a:pathLst>
              <a:path w="7772400" h="2696210">
                <a:moveTo>
                  <a:pt x="0" y="2695955"/>
                </a:moveTo>
                <a:lnTo>
                  <a:pt x="7772400" y="2695955"/>
                </a:lnTo>
                <a:lnTo>
                  <a:pt x="7772400" y="0"/>
                </a:lnTo>
                <a:lnTo>
                  <a:pt x="0" y="0"/>
                </a:lnTo>
                <a:lnTo>
                  <a:pt x="0" y="2695955"/>
                </a:lnTo>
                <a:close/>
              </a:path>
            </a:pathLst>
          </a:custGeom>
          <a:solidFill>
            <a:srgbClr val="F4F6F6"/>
          </a:solidFill>
        </p:spPr>
        <p:txBody>
          <a:bodyPr wrap="square" lIns="0" tIns="0" rIns="0" bIns="0" rtlCol="0"/>
          <a:lstStyle/>
          <a:p>
            <a:pPr defTabSz="623438"/>
            <a:endParaRPr sz="1227">
              <a:solidFill>
                <a:prstClr val="black"/>
              </a:solidFill>
              <a:latin typeface="Calibri"/>
            </a:endParaRPr>
          </a:p>
        </p:txBody>
      </p:sp>
      <p:sp>
        <p:nvSpPr>
          <p:cNvPr id="4" name="object 4"/>
          <p:cNvSpPr/>
          <p:nvPr/>
        </p:nvSpPr>
        <p:spPr>
          <a:xfrm>
            <a:off x="2234054" y="0"/>
            <a:ext cx="3258849" cy="913880"/>
          </a:xfrm>
          <a:prstGeom prst="rect">
            <a:avLst/>
          </a:prstGeom>
          <a:blipFill>
            <a:blip r:embed="rId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5" name="object 5"/>
          <p:cNvSpPr txBox="1"/>
          <p:nvPr/>
        </p:nvSpPr>
        <p:spPr>
          <a:xfrm>
            <a:off x="2379732" y="190591"/>
            <a:ext cx="2787794" cy="524567"/>
          </a:xfrm>
          <a:prstGeom prst="rect">
            <a:avLst/>
          </a:prstGeom>
        </p:spPr>
        <p:txBody>
          <a:bodyPr vert="horz" wrap="square" lIns="0" tIns="0" rIns="0" bIns="0" rtlCol="0">
            <a:spAutoFit/>
          </a:bodyPr>
          <a:lstStyle/>
          <a:p>
            <a:pPr marL="8659" marR="3464" defTabSz="623438">
              <a:lnSpc>
                <a:spcPct val="100600"/>
              </a:lnSpc>
            </a:pPr>
            <a:r>
              <a:rPr sz="1125" i="1" spc="14" dirty="0">
                <a:solidFill>
                  <a:srgbClr val="FFFFFF"/>
                </a:solidFill>
                <a:latin typeface="Calibri"/>
                <a:cs typeface="Calibri"/>
              </a:rPr>
              <a:t>I</a:t>
            </a:r>
            <a:r>
              <a:rPr sz="1125" i="1" spc="31" dirty="0">
                <a:solidFill>
                  <a:srgbClr val="FFFFFF"/>
                </a:solidFill>
                <a:latin typeface="Calibri"/>
                <a:cs typeface="Calibri"/>
              </a:rPr>
              <a:t>n</a:t>
            </a:r>
            <a:r>
              <a:rPr sz="1125" i="1" spc="20" dirty="0">
                <a:solidFill>
                  <a:srgbClr val="FFFFFF"/>
                </a:solidFill>
                <a:latin typeface="Calibri"/>
                <a:cs typeface="Calibri"/>
              </a:rPr>
              <a:t>f</a:t>
            </a:r>
            <a:r>
              <a:rPr sz="1125" i="1" spc="72" dirty="0">
                <a:solidFill>
                  <a:srgbClr val="FFFFFF"/>
                </a:solidFill>
                <a:latin typeface="Calibri"/>
                <a:cs typeface="Calibri"/>
              </a:rPr>
              <a:t>o</a:t>
            </a:r>
            <a:r>
              <a:rPr sz="1125" i="1" spc="14" dirty="0">
                <a:solidFill>
                  <a:srgbClr val="FFFFFF"/>
                </a:solidFill>
                <a:latin typeface="Calibri"/>
                <a:cs typeface="Calibri"/>
              </a:rPr>
              <a:t>rm</a:t>
            </a:r>
            <a:r>
              <a:rPr sz="1125" i="1" spc="-10" dirty="0">
                <a:solidFill>
                  <a:srgbClr val="FFFFFF"/>
                </a:solidFill>
                <a:latin typeface="Calibri"/>
                <a:cs typeface="Calibri"/>
              </a:rPr>
              <a:t>a</a:t>
            </a:r>
            <a:r>
              <a:rPr sz="1125" i="1" spc="24" dirty="0">
                <a:solidFill>
                  <a:srgbClr val="FFFFFF"/>
                </a:solidFill>
                <a:latin typeface="Calibri"/>
                <a:cs typeface="Calibri"/>
              </a:rPr>
              <a:t>t</a:t>
            </a:r>
            <a:r>
              <a:rPr sz="1125" i="1" spc="20" dirty="0">
                <a:solidFill>
                  <a:srgbClr val="FFFFFF"/>
                </a:solidFill>
                <a:latin typeface="Calibri"/>
                <a:cs typeface="Calibri"/>
              </a:rPr>
              <a:t>i</a:t>
            </a:r>
            <a:r>
              <a:rPr sz="1125" i="1" spc="37" dirty="0">
                <a:solidFill>
                  <a:srgbClr val="FFFFFF"/>
                </a:solidFill>
                <a:latin typeface="Calibri"/>
                <a:cs typeface="Calibri"/>
              </a:rPr>
              <a:t>o</a:t>
            </a:r>
            <a:r>
              <a:rPr sz="1125" i="1" spc="27" dirty="0">
                <a:solidFill>
                  <a:srgbClr val="FFFFFF"/>
                </a:solidFill>
                <a:latin typeface="Calibri"/>
                <a:cs typeface="Calibri"/>
              </a:rPr>
              <a:t>n</a:t>
            </a:r>
            <a:r>
              <a:rPr sz="1125" i="1" spc="51" dirty="0">
                <a:solidFill>
                  <a:srgbClr val="FFFFFF"/>
                </a:solidFill>
                <a:latin typeface="Calibri"/>
                <a:cs typeface="Calibri"/>
              </a:rPr>
              <a:t> </a:t>
            </a:r>
            <a:r>
              <a:rPr sz="1125" i="1" spc="-24" dirty="0">
                <a:solidFill>
                  <a:srgbClr val="FFFFFF"/>
                </a:solidFill>
                <a:latin typeface="Calibri"/>
                <a:cs typeface="Calibri"/>
              </a:rPr>
              <a:t>a</a:t>
            </a:r>
            <a:r>
              <a:rPr sz="1125" i="1" spc="31" dirty="0">
                <a:solidFill>
                  <a:srgbClr val="FFFFFF"/>
                </a:solidFill>
                <a:latin typeface="Calibri"/>
                <a:cs typeface="Calibri"/>
              </a:rPr>
              <a:t>n</a:t>
            </a:r>
            <a:r>
              <a:rPr sz="1125" i="1" spc="85" dirty="0">
                <a:solidFill>
                  <a:srgbClr val="FFFFFF"/>
                </a:solidFill>
                <a:latin typeface="Calibri"/>
                <a:cs typeface="Calibri"/>
              </a:rPr>
              <a:t>d</a:t>
            </a:r>
            <a:r>
              <a:rPr sz="1125" i="1" spc="48" dirty="0">
                <a:solidFill>
                  <a:srgbClr val="FFFFFF"/>
                </a:solidFill>
                <a:latin typeface="Calibri"/>
                <a:cs typeface="Calibri"/>
              </a:rPr>
              <a:t> </a:t>
            </a:r>
            <a:r>
              <a:rPr sz="1125" i="1" spc="10" dirty="0">
                <a:solidFill>
                  <a:srgbClr val="FFFFFF"/>
                </a:solidFill>
                <a:latin typeface="Calibri"/>
                <a:cs typeface="Calibri"/>
              </a:rPr>
              <a:t>s</a:t>
            </a:r>
            <a:r>
              <a:rPr sz="1125" i="1" spc="24" dirty="0">
                <a:solidFill>
                  <a:srgbClr val="FFFFFF"/>
                </a:solidFill>
                <a:latin typeface="Calibri"/>
                <a:cs typeface="Calibri"/>
              </a:rPr>
              <a:t>a</a:t>
            </a:r>
            <a:r>
              <a:rPr sz="1125" i="1" spc="31" dirty="0">
                <a:solidFill>
                  <a:srgbClr val="FFFFFF"/>
                </a:solidFill>
                <a:latin typeface="Calibri"/>
                <a:cs typeface="Calibri"/>
              </a:rPr>
              <a:t>m</a:t>
            </a:r>
            <a:r>
              <a:rPr sz="1125" i="1" spc="61" dirty="0">
                <a:solidFill>
                  <a:srgbClr val="FFFFFF"/>
                </a:solidFill>
                <a:latin typeface="Calibri"/>
                <a:cs typeface="Calibri"/>
              </a:rPr>
              <a:t>p</a:t>
            </a:r>
            <a:r>
              <a:rPr sz="1125" i="1" spc="10" dirty="0">
                <a:solidFill>
                  <a:srgbClr val="FFFFFF"/>
                </a:solidFill>
                <a:latin typeface="Calibri"/>
                <a:cs typeface="Calibri"/>
              </a:rPr>
              <a:t>l</a:t>
            </a:r>
            <a:r>
              <a:rPr sz="1125" i="1" spc="61" dirty="0">
                <a:solidFill>
                  <a:srgbClr val="FFFFFF"/>
                </a:solidFill>
                <a:latin typeface="Calibri"/>
                <a:cs typeface="Calibri"/>
              </a:rPr>
              <a:t>e</a:t>
            </a:r>
            <a:r>
              <a:rPr sz="1125" i="1" spc="51" dirty="0">
                <a:solidFill>
                  <a:srgbClr val="FFFFFF"/>
                </a:solidFill>
                <a:latin typeface="Calibri"/>
                <a:cs typeface="Calibri"/>
              </a:rPr>
              <a:t> </a:t>
            </a:r>
            <a:r>
              <a:rPr sz="1125" i="1" spc="75" dirty="0">
                <a:solidFill>
                  <a:srgbClr val="FFFFFF"/>
                </a:solidFill>
                <a:latin typeface="Calibri"/>
                <a:cs typeface="Calibri"/>
              </a:rPr>
              <a:t>d</a:t>
            </a:r>
            <a:r>
              <a:rPr sz="1125" i="1" spc="65" dirty="0">
                <a:solidFill>
                  <a:srgbClr val="FFFFFF"/>
                </a:solidFill>
                <a:latin typeface="Calibri"/>
                <a:cs typeface="Calibri"/>
              </a:rPr>
              <a:t>o</a:t>
            </a:r>
            <a:r>
              <a:rPr sz="1125" i="1" spc="44" dirty="0">
                <a:solidFill>
                  <a:srgbClr val="FFFFFF"/>
                </a:solidFill>
                <a:latin typeface="Calibri"/>
                <a:cs typeface="Calibri"/>
              </a:rPr>
              <a:t>c</a:t>
            </a:r>
            <a:r>
              <a:rPr sz="1125" i="1" spc="31" dirty="0">
                <a:solidFill>
                  <a:srgbClr val="FFFFFF"/>
                </a:solidFill>
                <a:latin typeface="Calibri"/>
                <a:cs typeface="Calibri"/>
              </a:rPr>
              <a:t>um</a:t>
            </a:r>
            <a:r>
              <a:rPr sz="1125" i="1" spc="65" dirty="0">
                <a:solidFill>
                  <a:srgbClr val="FFFFFF"/>
                </a:solidFill>
                <a:latin typeface="Calibri"/>
                <a:cs typeface="Calibri"/>
              </a:rPr>
              <a:t>e</a:t>
            </a:r>
            <a:r>
              <a:rPr sz="1125" i="1" spc="17" dirty="0">
                <a:solidFill>
                  <a:srgbClr val="FFFFFF"/>
                </a:solidFill>
                <a:latin typeface="Calibri"/>
                <a:cs typeface="Calibri"/>
              </a:rPr>
              <a:t>n</a:t>
            </a:r>
            <a:r>
              <a:rPr sz="1125" i="1" spc="24" dirty="0">
                <a:solidFill>
                  <a:srgbClr val="FFFFFF"/>
                </a:solidFill>
                <a:latin typeface="Calibri"/>
                <a:cs typeface="Calibri"/>
              </a:rPr>
              <a:t>t</a:t>
            </a:r>
            <a:r>
              <a:rPr sz="1125" i="1" spc="41" dirty="0">
                <a:solidFill>
                  <a:srgbClr val="FFFFFF"/>
                </a:solidFill>
                <a:latin typeface="Calibri"/>
                <a:cs typeface="Calibri"/>
              </a:rPr>
              <a:t>s</a:t>
            </a:r>
            <a:r>
              <a:rPr sz="1125" i="1" spc="48" dirty="0">
                <a:solidFill>
                  <a:srgbClr val="FFFFFF"/>
                </a:solidFill>
                <a:latin typeface="Calibri"/>
                <a:cs typeface="Calibri"/>
              </a:rPr>
              <a:t> </a:t>
            </a:r>
            <a:r>
              <a:rPr sz="1125" i="1" spc="14" dirty="0">
                <a:solidFill>
                  <a:srgbClr val="FFFFFF"/>
                </a:solidFill>
                <a:latin typeface="Calibri"/>
                <a:cs typeface="Calibri"/>
              </a:rPr>
              <a:t>t</a:t>
            </a:r>
            <a:r>
              <a:rPr sz="1125" i="1" spc="68" dirty="0">
                <a:solidFill>
                  <a:srgbClr val="FFFFFF"/>
                </a:solidFill>
                <a:latin typeface="Calibri"/>
                <a:cs typeface="Calibri"/>
              </a:rPr>
              <a:t>o</a:t>
            </a:r>
            <a:r>
              <a:rPr sz="1125" i="1" spc="48" dirty="0">
                <a:solidFill>
                  <a:srgbClr val="FFFFFF"/>
                </a:solidFill>
                <a:latin typeface="Calibri"/>
                <a:cs typeface="Calibri"/>
              </a:rPr>
              <a:t> </a:t>
            </a:r>
            <a:r>
              <a:rPr sz="1125" i="1" spc="-24" dirty="0">
                <a:solidFill>
                  <a:srgbClr val="FFFFFF"/>
                </a:solidFill>
                <a:latin typeface="Calibri"/>
                <a:cs typeface="Calibri"/>
              </a:rPr>
              <a:t>a</a:t>
            </a:r>
            <a:r>
              <a:rPr sz="1125" i="1" spc="44" dirty="0">
                <a:solidFill>
                  <a:srgbClr val="FFFFFF"/>
                </a:solidFill>
                <a:latin typeface="Calibri"/>
                <a:cs typeface="Calibri"/>
              </a:rPr>
              <a:t>ss</a:t>
            </a:r>
            <a:r>
              <a:rPr sz="1125" i="1" spc="17" dirty="0">
                <a:solidFill>
                  <a:srgbClr val="FFFFFF"/>
                </a:solidFill>
                <a:latin typeface="Calibri"/>
                <a:cs typeface="Calibri"/>
              </a:rPr>
              <a:t>is</a:t>
            </a:r>
            <a:r>
              <a:rPr sz="1125" i="1" spc="24" dirty="0">
                <a:solidFill>
                  <a:srgbClr val="FFFFFF"/>
                </a:solidFill>
                <a:latin typeface="Calibri"/>
                <a:cs typeface="Calibri"/>
              </a:rPr>
              <a:t>t</a:t>
            </a:r>
            <a:r>
              <a:rPr sz="1125" i="1" spc="17" dirty="0">
                <a:solidFill>
                  <a:srgbClr val="FFFFFF"/>
                </a:solidFill>
                <a:latin typeface="Calibri"/>
                <a:cs typeface="Calibri"/>
              </a:rPr>
              <a:t> </a:t>
            </a:r>
            <a:r>
              <a:rPr sz="1125" i="1" spc="14" dirty="0">
                <a:solidFill>
                  <a:srgbClr val="FFFFFF"/>
                </a:solidFill>
                <a:latin typeface="Calibri"/>
                <a:cs typeface="Calibri"/>
              </a:rPr>
              <a:t>with</a:t>
            </a:r>
            <a:r>
              <a:rPr sz="1125" i="1" spc="55" dirty="0">
                <a:solidFill>
                  <a:srgbClr val="FFFFFF"/>
                </a:solidFill>
                <a:latin typeface="Calibri"/>
                <a:cs typeface="Calibri"/>
              </a:rPr>
              <a:t> </a:t>
            </a:r>
            <a:r>
              <a:rPr sz="1125" i="1" spc="61" dirty="0">
                <a:solidFill>
                  <a:srgbClr val="FFFFFF"/>
                </a:solidFill>
                <a:latin typeface="Calibri"/>
                <a:cs typeface="Calibri"/>
              </a:rPr>
              <a:t>e</a:t>
            </a:r>
            <a:r>
              <a:rPr sz="1125" i="1" spc="72" dirty="0">
                <a:solidFill>
                  <a:srgbClr val="FFFFFF"/>
                </a:solidFill>
                <a:latin typeface="Calibri"/>
                <a:cs typeface="Calibri"/>
              </a:rPr>
              <a:t>d</a:t>
            </a:r>
            <a:r>
              <a:rPr sz="1125" i="1" spc="24" dirty="0">
                <a:solidFill>
                  <a:srgbClr val="FFFFFF"/>
                </a:solidFill>
                <a:latin typeface="Calibri"/>
                <a:cs typeface="Calibri"/>
              </a:rPr>
              <a:t>u</a:t>
            </a:r>
            <a:r>
              <a:rPr sz="1125" i="1" spc="44" dirty="0">
                <a:solidFill>
                  <a:srgbClr val="FFFFFF"/>
                </a:solidFill>
                <a:latin typeface="Calibri"/>
                <a:cs typeface="Calibri"/>
              </a:rPr>
              <a:t>c</a:t>
            </a:r>
            <a:r>
              <a:rPr sz="1125" i="1" spc="-17" dirty="0">
                <a:solidFill>
                  <a:srgbClr val="FFFFFF"/>
                </a:solidFill>
                <a:latin typeface="Calibri"/>
                <a:cs typeface="Calibri"/>
              </a:rPr>
              <a:t>a</a:t>
            </a:r>
            <a:r>
              <a:rPr sz="1125" i="1" spc="27" dirty="0">
                <a:solidFill>
                  <a:srgbClr val="FFFFFF"/>
                </a:solidFill>
                <a:latin typeface="Calibri"/>
                <a:cs typeface="Calibri"/>
              </a:rPr>
              <a:t>t</a:t>
            </a:r>
            <a:r>
              <a:rPr sz="1125" i="1" spc="20" dirty="0">
                <a:solidFill>
                  <a:srgbClr val="FFFFFF"/>
                </a:solidFill>
                <a:latin typeface="Calibri"/>
                <a:cs typeface="Calibri"/>
              </a:rPr>
              <a:t>i</a:t>
            </a:r>
            <a:r>
              <a:rPr sz="1125" i="1" spc="34" dirty="0">
                <a:solidFill>
                  <a:srgbClr val="FFFFFF"/>
                </a:solidFill>
                <a:latin typeface="Calibri"/>
                <a:cs typeface="Calibri"/>
              </a:rPr>
              <a:t>o</a:t>
            </a:r>
            <a:r>
              <a:rPr sz="1125" i="1" spc="20" dirty="0">
                <a:solidFill>
                  <a:srgbClr val="FFFFFF"/>
                </a:solidFill>
                <a:latin typeface="Calibri"/>
                <a:cs typeface="Calibri"/>
              </a:rPr>
              <a:t>n</a:t>
            </a:r>
            <a:r>
              <a:rPr sz="1125" i="1" spc="55" dirty="0">
                <a:solidFill>
                  <a:srgbClr val="FFFFFF"/>
                </a:solidFill>
                <a:latin typeface="Calibri"/>
                <a:cs typeface="Calibri"/>
              </a:rPr>
              <a:t> </a:t>
            </a:r>
            <a:r>
              <a:rPr sz="1125" i="1" spc="-31" dirty="0">
                <a:solidFill>
                  <a:srgbClr val="FFFFFF"/>
                </a:solidFill>
                <a:latin typeface="Calibri"/>
                <a:cs typeface="Calibri"/>
              </a:rPr>
              <a:t>a</a:t>
            </a:r>
            <a:r>
              <a:rPr sz="1125" i="1" spc="24" dirty="0">
                <a:solidFill>
                  <a:srgbClr val="FFFFFF"/>
                </a:solidFill>
                <a:latin typeface="Calibri"/>
                <a:cs typeface="Calibri"/>
              </a:rPr>
              <a:t>n</a:t>
            </a:r>
            <a:r>
              <a:rPr sz="1125" i="1" spc="85" dirty="0">
                <a:solidFill>
                  <a:srgbClr val="FFFFFF"/>
                </a:solidFill>
                <a:latin typeface="Calibri"/>
                <a:cs typeface="Calibri"/>
              </a:rPr>
              <a:t>d</a:t>
            </a:r>
            <a:r>
              <a:rPr sz="1125" i="1" spc="48" dirty="0">
                <a:solidFill>
                  <a:srgbClr val="FFFFFF"/>
                </a:solidFill>
                <a:latin typeface="Calibri"/>
                <a:cs typeface="Calibri"/>
              </a:rPr>
              <a:t> </a:t>
            </a:r>
            <a:r>
              <a:rPr sz="1125" i="1" spc="-7" dirty="0">
                <a:solidFill>
                  <a:srgbClr val="FFFFFF"/>
                </a:solidFill>
                <a:latin typeface="Calibri"/>
                <a:cs typeface="Calibri"/>
              </a:rPr>
              <a:t>i</a:t>
            </a:r>
            <a:r>
              <a:rPr sz="1125" i="1" spc="51" dirty="0">
                <a:solidFill>
                  <a:srgbClr val="FFFFFF"/>
                </a:solidFill>
                <a:latin typeface="Calibri"/>
                <a:cs typeface="Calibri"/>
              </a:rPr>
              <a:t>mp</a:t>
            </a:r>
            <a:r>
              <a:rPr sz="1125" i="1" spc="14" dirty="0">
                <a:solidFill>
                  <a:srgbClr val="FFFFFF"/>
                </a:solidFill>
                <a:latin typeface="Calibri"/>
                <a:cs typeface="Calibri"/>
              </a:rPr>
              <a:t>l</a:t>
            </a:r>
            <a:r>
              <a:rPr sz="1125" i="1" spc="65" dirty="0">
                <a:solidFill>
                  <a:srgbClr val="FFFFFF"/>
                </a:solidFill>
                <a:latin typeface="Calibri"/>
                <a:cs typeface="Calibri"/>
              </a:rPr>
              <a:t>e</a:t>
            </a:r>
            <a:r>
              <a:rPr sz="1125" i="1" spc="61" dirty="0">
                <a:solidFill>
                  <a:srgbClr val="FFFFFF"/>
                </a:solidFill>
                <a:latin typeface="Calibri"/>
                <a:cs typeface="Calibri"/>
              </a:rPr>
              <a:t>m</a:t>
            </a:r>
            <a:r>
              <a:rPr sz="1125" i="1" spc="41" dirty="0">
                <a:solidFill>
                  <a:srgbClr val="FFFFFF"/>
                </a:solidFill>
                <a:latin typeface="Calibri"/>
                <a:cs typeface="Calibri"/>
              </a:rPr>
              <a:t>e</a:t>
            </a:r>
            <a:r>
              <a:rPr sz="1125" i="1" spc="24" dirty="0">
                <a:solidFill>
                  <a:srgbClr val="FFFFFF"/>
                </a:solidFill>
                <a:latin typeface="Calibri"/>
                <a:cs typeface="Calibri"/>
              </a:rPr>
              <a:t>n</a:t>
            </a:r>
            <a:r>
              <a:rPr sz="1125" i="1" spc="14" dirty="0">
                <a:solidFill>
                  <a:srgbClr val="FFFFFF"/>
                </a:solidFill>
                <a:latin typeface="Calibri"/>
                <a:cs typeface="Calibri"/>
              </a:rPr>
              <a:t>t</a:t>
            </a:r>
            <a:r>
              <a:rPr sz="1125" i="1" spc="-17" dirty="0">
                <a:solidFill>
                  <a:srgbClr val="FFFFFF"/>
                </a:solidFill>
                <a:latin typeface="Calibri"/>
                <a:cs typeface="Calibri"/>
              </a:rPr>
              <a:t>a</a:t>
            </a:r>
            <a:r>
              <a:rPr sz="1125" i="1" spc="27" dirty="0">
                <a:solidFill>
                  <a:srgbClr val="FFFFFF"/>
                </a:solidFill>
                <a:latin typeface="Calibri"/>
                <a:cs typeface="Calibri"/>
              </a:rPr>
              <a:t>t</a:t>
            </a:r>
            <a:r>
              <a:rPr sz="1125" i="1" spc="20" dirty="0">
                <a:solidFill>
                  <a:srgbClr val="FFFFFF"/>
                </a:solidFill>
                <a:latin typeface="Calibri"/>
                <a:cs typeface="Calibri"/>
              </a:rPr>
              <a:t>i</a:t>
            </a:r>
            <a:r>
              <a:rPr sz="1125" i="1" spc="34" dirty="0">
                <a:solidFill>
                  <a:srgbClr val="FFFFFF"/>
                </a:solidFill>
                <a:latin typeface="Calibri"/>
                <a:cs typeface="Calibri"/>
              </a:rPr>
              <a:t>o</a:t>
            </a:r>
            <a:r>
              <a:rPr sz="1125" i="1" spc="20" dirty="0">
                <a:solidFill>
                  <a:srgbClr val="FFFFFF"/>
                </a:solidFill>
                <a:latin typeface="Calibri"/>
                <a:cs typeface="Calibri"/>
              </a:rPr>
              <a:t>n</a:t>
            </a:r>
            <a:r>
              <a:rPr sz="1125" i="1" spc="55" dirty="0">
                <a:solidFill>
                  <a:srgbClr val="FFFFFF"/>
                </a:solidFill>
                <a:latin typeface="Calibri"/>
                <a:cs typeface="Calibri"/>
              </a:rPr>
              <a:t> o</a:t>
            </a:r>
            <a:r>
              <a:rPr sz="1125" i="1" spc="17" dirty="0">
                <a:solidFill>
                  <a:srgbClr val="FFFFFF"/>
                </a:solidFill>
                <a:latin typeface="Calibri"/>
                <a:cs typeface="Calibri"/>
              </a:rPr>
              <a:t>f</a:t>
            </a:r>
            <a:r>
              <a:rPr sz="1125" i="1" spc="51" dirty="0">
                <a:solidFill>
                  <a:srgbClr val="FFFFFF"/>
                </a:solidFill>
                <a:latin typeface="Calibri"/>
                <a:cs typeface="Calibri"/>
              </a:rPr>
              <a:t> </a:t>
            </a:r>
            <a:r>
              <a:rPr sz="1125" i="1" spc="-20" dirty="0">
                <a:solidFill>
                  <a:srgbClr val="FFFFFF"/>
                </a:solidFill>
                <a:latin typeface="Calibri"/>
                <a:cs typeface="Calibri"/>
              </a:rPr>
              <a:t>a</a:t>
            </a:r>
            <a:r>
              <a:rPr sz="1125" i="1" spc="-10" dirty="0">
                <a:solidFill>
                  <a:srgbClr val="FFFFFF"/>
                </a:solidFill>
                <a:latin typeface="Calibri"/>
                <a:cs typeface="Calibri"/>
              </a:rPr>
              <a:t> </a:t>
            </a:r>
            <a:r>
              <a:rPr sz="1125" i="1" spc="65" dirty="0">
                <a:solidFill>
                  <a:srgbClr val="FFFFFF"/>
                </a:solidFill>
                <a:latin typeface="Calibri"/>
                <a:cs typeface="Calibri"/>
              </a:rPr>
              <a:t>co</a:t>
            </a:r>
            <a:r>
              <a:rPr sz="1125" i="1" spc="68" dirty="0">
                <a:solidFill>
                  <a:srgbClr val="FFFFFF"/>
                </a:solidFill>
                <a:latin typeface="Calibri"/>
                <a:cs typeface="Calibri"/>
              </a:rPr>
              <a:t>m</a:t>
            </a:r>
            <a:r>
              <a:rPr sz="1125" i="1" spc="27" dirty="0">
                <a:solidFill>
                  <a:srgbClr val="FFFFFF"/>
                </a:solidFill>
                <a:latin typeface="Calibri"/>
                <a:cs typeface="Calibri"/>
              </a:rPr>
              <a:t>p</a:t>
            </a:r>
            <a:r>
              <a:rPr sz="1125" i="1" spc="3" dirty="0">
                <a:solidFill>
                  <a:srgbClr val="FFFFFF"/>
                </a:solidFill>
                <a:latin typeface="Calibri"/>
                <a:cs typeface="Calibri"/>
              </a:rPr>
              <a:t>r</a:t>
            </a:r>
            <a:r>
              <a:rPr sz="1125" i="1" spc="55" dirty="0">
                <a:solidFill>
                  <a:srgbClr val="FFFFFF"/>
                </a:solidFill>
                <a:latin typeface="Calibri"/>
                <a:cs typeface="Calibri"/>
              </a:rPr>
              <a:t>e</a:t>
            </a:r>
            <a:r>
              <a:rPr sz="1125" i="1" spc="24" dirty="0">
                <a:solidFill>
                  <a:srgbClr val="FFFFFF"/>
                </a:solidFill>
                <a:latin typeface="Calibri"/>
                <a:cs typeface="Calibri"/>
              </a:rPr>
              <a:t>h</a:t>
            </a:r>
            <a:r>
              <a:rPr sz="1125" i="1" spc="55" dirty="0">
                <a:solidFill>
                  <a:srgbClr val="FFFFFF"/>
                </a:solidFill>
                <a:latin typeface="Calibri"/>
                <a:cs typeface="Calibri"/>
              </a:rPr>
              <a:t>e</a:t>
            </a:r>
            <a:r>
              <a:rPr sz="1125" i="1" spc="24" dirty="0">
                <a:solidFill>
                  <a:srgbClr val="FFFFFF"/>
                </a:solidFill>
                <a:latin typeface="Calibri"/>
                <a:cs typeface="Calibri"/>
              </a:rPr>
              <a:t>n</a:t>
            </a:r>
            <a:r>
              <a:rPr sz="1125" i="1" spc="44" dirty="0">
                <a:solidFill>
                  <a:srgbClr val="FFFFFF"/>
                </a:solidFill>
                <a:latin typeface="Calibri"/>
                <a:cs typeface="Calibri"/>
              </a:rPr>
              <a:t>s</a:t>
            </a:r>
            <a:r>
              <a:rPr sz="1125" i="1" spc="14" dirty="0">
                <a:solidFill>
                  <a:srgbClr val="FFFFFF"/>
                </a:solidFill>
                <a:latin typeface="Calibri"/>
                <a:cs typeface="Calibri"/>
              </a:rPr>
              <a:t>i</a:t>
            </a:r>
            <a:r>
              <a:rPr sz="1125" i="1" spc="10" dirty="0">
                <a:solidFill>
                  <a:srgbClr val="FFFFFF"/>
                </a:solidFill>
                <a:latin typeface="Calibri"/>
                <a:cs typeface="Calibri"/>
              </a:rPr>
              <a:t>v</a:t>
            </a:r>
            <a:r>
              <a:rPr sz="1125" i="1" spc="61" dirty="0">
                <a:solidFill>
                  <a:srgbClr val="FFFFFF"/>
                </a:solidFill>
                <a:latin typeface="Calibri"/>
                <a:cs typeface="Calibri"/>
              </a:rPr>
              <a:t>e</a:t>
            </a:r>
            <a:r>
              <a:rPr sz="1125" i="1" spc="55" dirty="0">
                <a:solidFill>
                  <a:srgbClr val="FFFFFF"/>
                </a:solidFill>
                <a:latin typeface="Calibri"/>
                <a:cs typeface="Calibri"/>
              </a:rPr>
              <a:t> </a:t>
            </a:r>
            <a:r>
              <a:rPr sz="1125" i="1" spc="48" dirty="0">
                <a:solidFill>
                  <a:srgbClr val="FFFFFF"/>
                </a:solidFill>
                <a:latin typeface="Calibri"/>
                <a:cs typeface="Calibri"/>
              </a:rPr>
              <a:t>w</a:t>
            </a:r>
            <a:r>
              <a:rPr sz="1125" i="1" spc="34" dirty="0">
                <a:solidFill>
                  <a:srgbClr val="FFFFFF"/>
                </a:solidFill>
                <a:latin typeface="Calibri"/>
                <a:cs typeface="Calibri"/>
              </a:rPr>
              <a:t>e</a:t>
            </a:r>
            <a:r>
              <a:rPr sz="1125" i="1" dirty="0">
                <a:solidFill>
                  <a:srgbClr val="FFFFFF"/>
                </a:solidFill>
                <a:latin typeface="Calibri"/>
                <a:cs typeface="Calibri"/>
              </a:rPr>
              <a:t>l</a:t>
            </a:r>
            <a:r>
              <a:rPr sz="1125" i="1" spc="-7" dirty="0">
                <a:solidFill>
                  <a:srgbClr val="FFFFFF"/>
                </a:solidFill>
                <a:latin typeface="Calibri"/>
                <a:cs typeface="Calibri"/>
              </a:rPr>
              <a:t>l</a:t>
            </a:r>
            <a:r>
              <a:rPr sz="1125" i="1" spc="14" dirty="0">
                <a:solidFill>
                  <a:srgbClr val="FFFFFF"/>
                </a:solidFill>
                <a:latin typeface="Calibri"/>
                <a:cs typeface="Calibri"/>
              </a:rPr>
              <a:t>n</a:t>
            </a:r>
            <a:r>
              <a:rPr sz="1125" i="1" spc="65" dirty="0">
                <a:solidFill>
                  <a:srgbClr val="FFFFFF"/>
                </a:solidFill>
                <a:latin typeface="Calibri"/>
                <a:cs typeface="Calibri"/>
              </a:rPr>
              <a:t>e</a:t>
            </a:r>
            <a:r>
              <a:rPr sz="1125" i="1" spc="31" dirty="0">
                <a:solidFill>
                  <a:srgbClr val="FFFFFF"/>
                </a:solidFill>
                <a:latin typeface="Calibri"/>
                <a:cs typeface="Calibri"/>
              </a:rPr>
              <a:t>s</a:t>
            </a:r>
            <a:r>
              <a:rPr sz="1125" i="1" spc="41" dirty="0">
                <a:solidFill>
                  <a:srgbClr val="FFFFFF"/>
                </a:solidFill>
                <a:latin typeface="Calibri"/>
                <a:cs typeface="Calibri"/>
              </a:rPr>
              <a:t>s</a:t>
            </a:r>
            <a:r>
              <a:rPr sz="1125" i="1" spc="55" dirty="0">
                <a:solidFill>
                  <a:srgbClr val="FFFFFF"/>
                </a:solidFill>
                <a:latin typeface="Calibri"/>
                <a:cs typeface="Calibri"/>
              </a:rPr>
              <a:t> </a:t>
            </a:r>
            <a:r>
              <a:rPr sz="1125" i="1" spc="61" dirty="0">
                <a:solidFill>
                  <a:srgbClr val="FFFFFF"/>
                </a:solidFill>
                <a:latin typeface="Calibri"/>
                <a:cs typeface="Calibri"/>
              </a:rPr>
              <a:t>p</a:t>
            </a:r>
            <a:r>
              <a:rPr sz="1125" i="1" spc="17" dirty="0">
                <a:solidFill>
                  <a:srgbClr val="FFFFFF"/>
                </a:solidFill>
                <a:latin typeface="Calibri"/>
                <a:cs typeface="Calibri"/>
              </a:rPr>
              <a:t>r</a:t>
            </a:r>
            <a:r>
              <a:rPr sz="1125" i="1" spc="58" dirty="0">
                <a:solidFill>
                  <a:srgbClr val="FFFFFF"/>
                </a:solidFill>
                <a:latin typeface="Calibri"/>
                <a:cs typeface="Calibri"/>
              </a:rPr>
              <a:t>o</a:t>
            </a:r>
            <a:r>
              <a:rPr sz="1125" i="1" spc="61" dirty="0">
                <a:solidFill>
                  <a:srgbClr val="FFFFFF"/>
                </a:solidFill>
                <a:latin typeface="Calibri"/>
                <a:cs typeface="Calibri"/>
              </a:rPr>
              <a:t>g</a:t>
            </a:r>
            <a:r>
              <a:rPr sz="1125" i="1" spc="44" dirty="0">
                <a:solidFill>
                  <a:srgbClr val="FFFFFF"/>
                </a:solidFill>
                <a:latin typeface="Calibri"/>
                <a:cs typeface="Calibri"/>
              </a:rPr>
              <a:t>r</a:t>
            </a:r>
            <a:r>
              <a:rPr sz="1125" i="1" spc="-17" dirty="0">
                <a:solidFill>
                  <a:srgbClr val="FFFFFF"/>
                </a:solidFill>
                <a:latin typeface="Calibri"/>
                <a:cs typeface="Calibri"/>
              </a:rPr>
              <a:t>a</a:t>
            </a:r>
            <a:r>
              <a:rPr sz="1125" i="1" spc="27" dirty="0">
                <a:solidFill>
                  <a:srgbClr val="FFFFFF"/>
                </a:solidFill>
                <a:latin typeface="Calibri"/>
                <a:cs typeface="Calibri"/>
              </a:rPr>
              <a:t>m.</a:t>
            </a:r>
            <a:endParaRPr sz="1125">
              <a:solidFill>
                <a:prstClr val="black"/>
              </a:solidFill>
              <a:latin typeface="Calibri"/>
              <a:cs typeface="Calibri"/>
            </a:endParaRPr>
          </a:p>
        </p:txBody>
      </p:sp>
      <p:sp>
        <p:nvSpPr>
          <p:cNvPr id="6" name="object 6"/>
          <p:cNvSpPr/>
          <p:nvPr/>
        </p:nvSpPr>
        <p:spPr>
          <a:xfrm>
            <a:off x="5722358" y="165686"/>
            <a:ext cx="615198" cy="618816"/>
          </a:xfrm>
          <a:prstGeom prst="rect">
            <a:avLst/>
          </a:prstGeom>
          <a:blipFill>
            <a:blip r:embed="rId5" cstate="print"/>
            <a:stretch>
              <a:fillRect/>
            </a:stretch>
          </a:blipFill>
        </p:spPr>
        <p:txBody>
          <a:bodyPr wrap="square" lIns="0" tIns="0" rIns="0" bIns="0" rtlCol="0"/>
          <a:lstStyle/>
          <a:p>
            <a:pPr defTabSz="623438"/>
            <a:endParaRPr sz="1227">
              <a:solidFill>
                <a:prstClr val="black"/>
              </a:solidFill>
              <a:latin typeface="Calibri"/>
            </a:endParaRPr>
          </a:p>
        </p:txBody>
      </p:sp>
      <p:sp>
        <p:nvSpPr>
          <p:cNvPr id="7" name="object 7"/>
          <p:cNvSpPr/>
          <p:nvPr/>
        </p:nvSpPr>
        <p:spPr>
          <a:xfrm>
            <a:off x="6419414" y="149331"/>
            <a:ext cx="627669" cy="622438"/>
          </a:xfrm>
          <a:prstGeom prst="rect">
            <a:avLst/>
          </a:prstGeom>
          <a:blipFill>
            <a:blip r:embed="rId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8" name="object 8"/>
          <p:cNvSpPr/>
          <p:nvPr/>
        </p:nvSpPr>
        <p:spPr>
          <a:xfrm>
            <a:off x="5782974" y="903489"/>
            <a:ext cx="1251152" cy="20781"/>
          </a:xfrm>
          <a:prstGeom prst="rect">
            <a:avLst/>
          </a:prstGeom>
          <a:blipFill>
            <a:blip r:embed="rId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9" name="object 9"/>
          <p:cNvSpPr/>
          <p:nvPr/>
        </p:nvSpPr>
        <p:spPr>
          <a:xfrm>
            <a:off x="5207577" y="3579668"/>
            <a:ext cx="278822" cy="358486"/>
          </a:xfrm>
          <a:prstGeom prst="rect">
            <a:avLst/>
          </a:prstGeom>
          <a:blipFill>
            <a:blip r:embed="rId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0" name="object 10"/>
          <p:cNvSpPr/>
          <p:nvPr/>
        </p:nvSpPr>
        <p:spPr>
          <a:xfrm>
            <a:off x="5217968" y="3574472"/>
            <a:ext cx="244186" cy="320386"/>
          </a:xfrm>
          <a:prstGeom prst="rect">
            <a:avLst/>
          </a:prstGeom>
          <a:blipFill>
            <a:blip r:embed="rId9"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1" name="object 11"/>
          <p:cNvSpPr/>
          <p:nvPr/>
        </p:nvSpPr>
        <p:spPr>
          <a:xfrm>
            <a:off x="2104159" y="2001982"/>
            <a:ext cx="329045" cy="370608"/>
          </a:xfrm>
          <a:prstGeom prst="rect">
            <a:avLst/>
          </a:prstGeom>
          <a:blipFill>
            <a:blip r:embed="rId10"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2" name="object 12"/>
          <p:cNvSpPr/>
          <p:nvPr/>
        </p:nvSpPr>
        <p:spPr>
          <a:xfrm>
            <a:off x="2130136" y="2007177"/>
            <a:ext cx="278823" cy="330777"/>
          </a:xfrm>
          <a:prstGeom prst="rect">
            <a:avLst/>
          </a:prstGeom>
          <a:blipFill>
            <a:blip r:embed="rId11"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3" name="object 13"/>
          <p:cNvSpPr/>
          <p:nvPr/>
        </p:nvSpPr>
        <p:spPr>
          <a:xfrm>
            <a:off x="6577445" y="5832763"/>
            <a:ext cx="329045" cy="372341"/>
          </a:xfrm>
          <a:prstGeom prst="rect">
            <a:avLst/>
          </a:prstGeom>
          <a:blipFill>
            <a:blip r:embed="rId12"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4" name="object 14"/>
          <p:cNvSpPr/>
          <p:nvPr/>
        </p:nvSpPr>
        <p:spPr>
          <a:xfrm>
            <a:off x="2254828" y="3957205"/>
            <a:ext cx="329045" cy="370609"/>
          </a:xfrm>
          <a:prstGeom prst="rect">
            <a:avLst/>
          </a:prstGeom>
          <a:blipFill>
            <a:blip r:embed="rId1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5" name="object 15"/>
          <p:cNvSpPr/>
          <p:nvPr/>
        </p:nvSpPr>
        <p:spPr>
          <a:xfrm>
            <a:off x="6601691" y="5858740"/>
            <a:ext cx="278823" cy="296141"/>
          </a:xfrm>
          <a:prstGeom prst="rect">
            <a:avLst/>
          </a:prstGeom>
          <a:blipFill>
            <a:blip r:embed="rId1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6" name="object 16"/>
          <p:cNvSpPr/>
          <p:nvPr/>
        </p:nvSpPr>
        <p:spPr>
          <a:xfrm>
            <a:off x="2290382" y="4004439"/>
            <a:ext cx="249381" cy="231847"/>
          </a:xfrm>
          <a:prstGeom prst="rect">
            <a:avLst/>
          </a:prstGeom>
          <a:blipFill>
            <a:blip r:embed="rId15"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7" name="object 17"/>
          <p:cNvSpPr/>
          <p:nvPr/>
        </p:nvSpPr>
        <p:spPr>
          <a:xfrm>
            <a:off x="3915640" y="5730586"/>
            <a:ext cx="329045" cy="372340"/>
          </a:xfrm>
          <a:prstGeom prst="rect">
            <a:avLst/>
          </a:prstGeom>
          <a:blipFill>
            <a:blip r:embed="rId1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8" name="object 18"/>
          <p:cNvSpPr/>
          <p:nvPr/>
        </p:nvSpPr>
        <p:spPr>
          <a:xfrm>
            <a:off x="3955473" y="5790100"/>
            <a:ext cx="249382" cy="247321"/>
          </a:xfrm>
          <a:prstGeom prst="rect">
            <a:avLst/>
          </a:prstGeom>
          <a:blipFill>
            <a:blip r:embed="rId1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9" name="object 19"/>
          <p:cNvSpPr/>
          <p:nvPr/>
        </p:nvSpPr>
        <p:spPr>
          <a:xfrm>
            <a:off x="4017558" y="5851977"/>
            <a:ext cx="124691" cy="122881"/>
          </a:xfrm>
          <a:prstGeom prst="rect">
            <a:avLst/>
          </a:prstGeom>
          <a:blipFill>
            <a:blip r:embed="rId1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0" name="object 20"/>
          <p:cNvSpPr/>
          <p:nvPr/>
        </p:nvSpPr>
        <p:spPr>
          <a:xfrm>
            <a:off x="6152631" y="1132782"/>
            <a:ext cx="717406" cy="271030"/>
          </a:xfrm>
          <a:custGeom>
            <a:avLst/>
            <a:gdLst/>
            <a:ahLst/>
            <a:cxnLst/>
            <a:rect l="l" t="t" r="r" b="b"/>
            <a:pathLst>
              <a:path w="1052195" h="397510">
                <a:moveTo>
                  <a:pt x="231775" y="96520"/>
                </a:moveTo>
                <a:lnTo>
                  <a:pt x="116967" y="96520"/>
                </a:lnTo>
                <a:lnTo>
                  <a:pt x="116967" y="390906"/>
                </a:lnTo>
                <a:lnTo>
                  <a:pt x="231775" y="390906"/>
                </a:lnTo>
                <a:lnTo>
                  <a:pt x="231775" y="96520"/>
                </a:lnTo>
                <a:close/>
              </a:path>
              <a:path w="1052195" h="397510">
                <a:moveTo>
                  <a:pt x="348742" y="0"/>
                </a:moveTo>
                <a:lnTo>
                  <a:pt x="0" y="0"/>
                </a:lnTo>
                <a:lnTo>
                  <a:pt x="0" y="96520"/>
                </a:lnTo>
                <a:lnTo>
                  <a:pt x="348742" y="96520"/>
                </a:lnTo>
                <a:lnTo>
                  <a:pt x="348742" y="0"/>
                </a:lnTo>
                <a:close/>
              </a:path>
              <a:path w="1052195" h="397510">
                <a:moveTo>
                  <a:pt x="510920" y="0"/>
                </a:moveTo>
                <a:lnTo>
                  <a:pt x="407797" y="0"/>
                </a:lnTo>
                <a:lnTo>
                  <a:pt x="407797" y="390906"/>
                </a:lnTo>
                <a:lnTo>
                  <a:pt x="510920" y="390906"/>
                </a:lnTo>
                <a:lnTo>
                  <a:pt x="510926" y="253199"/>
                </a:lnTo>
                <a:lnTo>
                  <a:pt x="511566" y="239109"/>
                </a:lnTo>
                <a:lnTo>
                  <a:pt x="531111" y="193179"/>
                </a:lnTo>
                <a:lnTo>
                  <a:pt x="557196" y="186619"/>
                </a:lnTo>
                <a:lnTo>
                  <a:pt x="690791" y="186619"/>
                </a:lnTo>
                <a:lnTo>
                  <a:pt x="689492" y="177389"/>
                </a:lnTo>
                <a:lnTo>
                  <a:pt x="686527" y="165009"/>
                </a:lnTo>
                <a:lnTo>
                  <a:pt x="682357" y="153357"/>
                </a:lnTo>
                <a:lnTo>
                  <a:pt x="677719" y="144018"/>
                </a:lnTo>
                <a:lnTo>
                  <a:pt x="510920" y="144018"/>
                </a:lnTo>
                <a:lnTo>
                  <a:pt x="510920" y="0"/>
                </a:lnTo>
                <a:close/>
              </a:path>
              <a:path w="1052195" h="397510">
                <a:moveTo>
                  <a:pt x="690791" y="186619"/>
                </a:moveTo>
                <a:lnTo>
                  <a:pt x="557196" y="186619"/>
                </a:lnTo>
                <a:lnTo>
                  <a:pt x="569806" y="190033"/>
                </a:lnTo>
                <a:lnTo>
                  <a:pt x="579741" y="197930"/>
                </a:lnTo>
                <a:lnTo>
                  <a:pt x="584740" y="207019"/>
                </a:lnTo>
                <a:lnTo>
                  <a:pt x="587759" y="219444"/>
                </a:lnTo>
                <a:lnTo>
                  <a:pt x="588772" y="235204"/>
                </a:lnTo>
                <a:lnTo>
                  <a:pt x="588772" y="390906"/>
                </a:lnTo>
                <a:lnTo>
                  <a:pt x="692277" y="390906"/>
                </a:lnTo>
                <a:lnTo>
                  <a:pt x="692198" y="204710"/>
                </a:lnTo>
                <a:lnTo>
                  <a:pt x="691350" y="190591"/>
                </a:lnTo>
                <a:lnTo>
                  <a:pt x="690791" y="186619"/>
                </a:lnTo>
                <a:close/>
              </a:path>
              <a:path w="1052195" h="397510">
                <a:moveTo>
                  <a:pt x="600469" y="101351"/>
                </a:moveTo>
                <a:lnTo>
                  <a:pt x="562508" y="107383"/>
                </a:lnTo>
                <a:lnTo>
                  <a:pt x="520996" y="133754"/>
                </a:lnTo>
                <a:lnTo>
                  <a:pt x="510920" y="144018"/>
                </a:lnTo>
                <a:lnTo>
                  <a:pt x="677719" y="144018"/>
                </a:lnTo>
                <a:lnTo>
                  <a:pt x="651829" y="114461"/>
                </a:lnTo>
                <a:lnTo>
                  <a:pt x="615211" y="102171"/>
                </a:lnTo>
                <a:lnTo>
                  <a:pt x="600469" y="101351"/>
                </a:lnTo>
                <a:close/>
              </a:path>
              <a:path w="1052195" h="397510">
                <a:moveTo>
                  <a:pt x="891336" y="101347"/>
                </a:moveTo>
                <a:lnTo>
                  <a:pt x="851632" y="105375"/>
                </a:lnTo>
                <a:lnTo>
                  <a:pt x="805241" y="124165"/>
                </a:lnTo>
                <a:lnTo>
                  <a:pt x="773981" y="149834"/>
                </a:lnTo>
                <a:lnTo>
                  <a:pt x="750806" y="190440"/>
                </a:lnTo>
                <a:lnTo>
                  <a:pt x="742202" y="229813"/>
                </a:lnTo>
                <a:lnTo>
                  <a:pt x="740704" y="260947"/>
                </a:lnTo>
                <a:lnTo>
                  <a:pt x="741864" y="273974"/>
                </a:lnTo>
                <a:lnTo>
                  <a:pt x="755997" y="322344"/>
                </a:lnTo>
                <a:lnTo>
                  <a:pt x="785305" y="362374"/>
                </a:lnTo>
                <a:lnTo>
                  <a:pt x="818747" y="384893"/>
                </a:lnTo>
                <a:lnTo>
                  <a:pt x="866145" y="395895"/>
                </a:lnTo>
                <a:lnTo>
                  <a:pt x="896071" y="397255"/>
                </a:lnTo>
                <a:lnTo>
                  <a:pt x="910892" y="396938"/>
                </a:lnTo>
                <a:lnTo>
                  <a:pt x="950697" y="392189"/>
                </a:lnTo>
                <a:lnTo>
                  <a:pt x="995208" y="375503"/>
                </a:lnTo>
                <a:lnTo>
                  <a:pt x="1030959" y="341451"/>
                </a:lnTo>
                <a:lnTo>
                  <a:pt x="1036678" y="333135"/>
                </a:lnTo>
                <a:lnTo>
                  <a:pt x="890121" y="333135"/>
                </a:lnTo>
                <a:lnTo>
                  <a:pt x="878101" y="329847"/>
                </a:lnTo>
                <a:lnTo>
                  <a:pt x="847670" y="291060"/>
                </a:lnTo>
                <a:lnTo>
                  <a:pt x="845185" y="276225"/>
                </a:lnTo>
                <a:lnTo>
                  <a:pt x="1051941" y="276225"/>
                </a:lnTo>
                <a:lnTo>
                  <a:pt x="1051888" y="257956"/>
                </a:lnTo>
                <a:lnTo>
                  <a:pt x="1051304" y="243515"/>
                </a:lnTo>
                <a:lnTo>
                  <a:pt x="1050040" y="229625"/>
                </a:lnTo>
                <a:lnTo>
                  <a:pt x="1049258" y="224282"/>
                </a:lnTo>
                <a:lnTo>
                  <a:pt x="947038" y="224282"/>
                </a:lnTo>
                <a:lnTo>
                  <a:pt x="847218" y="212621"/>
                </a:lnTo>
                <a:lnTo>
                  <a:pt x="864695" y="177828"/>
                </a:lnTo>
                <a:lnTo>
                  <a:pt x="902213" y="165870"/>
                </a:lnTo>
                <a:lnTo>
                  <a:pt x="1030382" y="165870"/>
                </a:lnTo>
                <a:lnTo>
                  <a:pt x="1027510" y="160838"/>
                </a:lnTo>
                <a:lnTo>
                  <a:pt x="991871" y="125051"/>
                </a:lnTo>
                <a:lnTo>
                  <a:pt x="947603" y="106710"/>
                </a:lnTo>
                <a:lnTo>
                  <a:pt x="906878" y="101681"/>
                </a:lnTo>
                <a:lnTo>
                  <a:pt x="891336" y="101347"/>
                </a:lnTo>
                <a:close/>
              </a:path>
              <a:path w="1052195" h="397510">
                <a:moveTo>
                  <a:pt x="939139" y="314270"/>
                </a:moveTo>
                <a:lnTo>
                  <a:pt x="930416" y="322020"/>
                </a:lnTo>
                <a:lnTo>
                  <a:pt x="917359" y="329931"/>
                </a:lnTo>
                <a:lnTo>
                  <a:pt x="905629" y="332566"/>
                </a:lnTo>
                <a:lnTo>
                  <a:pt x="890121" y="333135"/>
                </a:lnTo>
                <a:lnTo>
                  <a:pt x="1036678" y="333135"/>
                </a:lnTo>
                <a:lnTo>
                  <a:pt x="1038759" y="330108"/>
                </a:lnTo>
                <a:lnTo>
                  <a:pt x="1046099" y="317627"/>
                </a:lnTo>
                <a:lnTo>
                  <a:pt x="939139" y="314270"/>
                </a:lnTo>
                <a:close/>
              </a:path>
              <a:path w="1052195" h="397510">
                <a:moveTo>
                  <a:pt x="1030382" y="165870"/>
                </a:moveTo>
                <a:lnTo>
                  <a:pt x="902213" y="165870"/>
                </a:lnTo>
                <a:lnTo>
                  <a:pt x="913544" y="168525"/>
                </a:lnTo>
                <a:lnTo>
                  <a:pt x="924533" y="174760"/>
                </a:lnTo>
                <a:lnTo>
                  <a:pt x="935901" y="185460"/>
                </a:lnTo>
                <a:lnTo>
                  <a:pt x="941010" y="195883"/>
                </a:lnTo>
                <a:lnTo>
                  <a:pt x="944722" y="208833"/>
                </a:lnTo>
                <a:lnTo>
                  <a:pt x="947038" y="224282"/>
                </a:lnTo>
                <a:lnTo>
                  <a:pt x="1049258" y="224282"/>
                </a:lnTo>
                <a:lnTo>
                  <a:pt x="1038391" y="182033"/>
                </a:lnTo>
                <a:lnTo>
                  <a:pt x="1033740" y="171755"/>
                </a:lnTo>
                <a:lnTo>
                  <a:pt x="1030382" y="165870"/>
                </a:lnTo>
                <a:close/>
              </a:path>
            </a:pathLst>
          </a:custGeom>
          <a:solidFill>
            <a:srgbClr val="0F406B"/>
          </a:solidFill>
        </p:spPr>
        <p:txBody>
          <a:bodyPr wrap="square" lIns="0" tIns="0" rIns="0" bIns="0" rtlCol="0"/>
          <a:lstStyle/>
          <a:p>
            <a:pPr defTabSz="623438"/>
            <a:endParaRPr sz="1227">
              <a:solidFill>
                <a:prstClr val="black"/>
              </a:solidFill>
              <a:latin typeface="Calibri"/>
            </a:endParaRPr>
          </a:p>
        </p:txBody>
      </p:sp>
      <p:sp>
        <p:nvSpPr>
          <p:cNvPr id="21" name="object 21"/>
          <p:cNvSpPr/>
          <p:nvPr/>
        </p:nvSpPr>
        <p:spPr>
          <a:xfrm>
            <a:off x="4741458" y="1605568"/>
            <a:ext cx="2140008" cy="344821"/>
          </a:xfrm>
          <a:prstGeom prst="rect">
            <a:avLst/>
          </a:prstGeom>
          <a:blipFill>
            <a:blip r:embed="rId19"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2" name="object 22"/>
          <p:cNvSpPr/>
          <p:nvPr/>
        </p:nvSpPr>
        <p:spPr>
          <a:xfrm>
            <a:off x="3184987" y="2074000"/>
            <a:ext cx="3683474" cy="344311"/>
          </a:xfrm>
          <a:prstGeom prst="rect">
            <a:avLst/>
          </a:prstGeom>
          <a:blipFill>
            <a:blip r:embed="rId20"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3" name="object 23"/>
          <p:cNvSpPr txBox="1"/>
          <p:nvPr/>
        </p:nvSpPr>
        <p:spPr>
          <a:xfrm>
            <a:off x="4122421" y="2517113"/>
            <a:ext cx="2768744" cy="451214"/>
          </a:xfrm>
          <a:prstGeom prst="rect">
            <a:avLst/>
          </a:prstGeom>
        </p:spPr>
        <p:txBody>
          <a:bodyPr vert="horz" wrap="square" lIns="0" tIns="0" rIns="0" bIns="0" rtlCol="0">
            <a:spAutoFit/>
          </a:bodyPr>
          <a:lstStyle/>
          <a:p>
            <a:pPr marL="8659" defTabSz="623438"/>
            <a:r>
              <a:rPr sz="2932" b="1" dirty="0">
                <a:solidFill>
                  <a:srgbClr val="0F406B"/>
                </a:solidFill>
                <a:latin typeface="Arial Black"/>
                <a:cs typeface="Arial Black"/>
              </a:rPr>
              <a:t>to</a:t>
            </a:r>
            <a:r>
              <a:rPr sz="2932" b="1" spc="-14" dirty="0">
                <a:solidFill>
                  <a:srgbClr val="0F406B"/>
                </a:solidFill>
                <a:latin typeface="Arial Black"/>
                <a:cs typeface="Arial Black"/>
              </a:rPr>
              <a:t> </a:t>
            </a:r>
            <a:r>
              <a:rPr sz="2932" b="1" dirty="0">
                <a:solidFill>
                  <a:srgbClr val="0F406B"/>
                </a:solidFill>
                <a:latin typeface="Arial Black"/>
                <a:cs typeface="Arial Black"/>
              </a:rPr>
              <a:t>Health and</a:t>
            </a:r>
            <a:endParaRPr sz="2932">
              <a:solidFill>
                <a:prstClr val="black"/>
              </a:solidFill>
              <a:latin typeface="Arial Black"/>
              <a:cs typeface="Arial Black"/>
            </a:endParaRPr>
          </a:p>
        </p:txBody>
      </p:sp>
      <p:sp>
        <p:nvSpPr>
          <p:cNvPr id="24" name="object 24"/>
          <p:cNvSpPr/>
          <p:nvPr/>
        </p:nvSpPr>
        <p:spPr>
          <a:xfrm>
            <a:off x="5252431" y="3022195"/>
            <a:ext cx="1618384" cy="271030"/>
          </a:xfrm>
          <a:custGeom>
            <a:avLst/>
            <a:gdLst/>
            <a:ahLst/>
            <a:cxnLst/>
            <a:rect l="l" t="t" r="r" b="b"/>
            <a:pathLst>
              <a:path w="2373629" h="397510">
                <a:moveTo>
                  <a:pt x="103251" y="0"/>
                </a:moveTo>
                <a:lnTo>
                  <a:pt x="0" y="0"/>
                </a:lnTo>
                <a:lnTo>
                  <a:pt x="78232" y="390906"/>
                </a:lnTo>
                <a:lnTo>
                  <a:pt x="184912" y="390906"/>
                </a:lnTo>
                <a:lnTo>
                  <a:pt x="227888" y="218821"/>
                </a:lnTo>
                <a:lnTo>
                  <a:pt x="140462" y="218821"/>
                </a:lnTo>
                <a:lnTo>
                  <a:pt x="103251" y="0"/>
                </a:lnTo>
                <a:close/>
              </a:path>
              <a:path w="2373629" h="397510">
                <a:moveTo>
                  <a:pt x="333861" y="144780"/>
                </a:moveTo>
                <a:lnTo>
                  <a:pt x="246379" y="144780"/>
                </a:lnTo>
                <a:lnTo>
                  <a:pt x="308102" y="390906"/>
                </a:lnTo>
                <a:lnTo>
                  <a:pt x="414655" y="390906"/>
                </a:lnTo>
                <a:lnTo>
                  <a:pt x="448865" y="218566"/>
                </a:lnTo>
                <a:lnTo>
                  <a:pt x="352298" y="218567"/>
                </a:lnTo>
                <a:lnTo>
                  <a:pt x="333861" y="144780"/>
                </a:lnTo>
                <a:close/>
              </a:path>
              <a:path w="2373629" h="397510">
                <a:moveTo>
                  <a:pt x="297688" y="0"/>
                </a:moveTo>
                <a:lnTo>
                  <a:pt x="194818" y="0"/>
                </a:lnTo>
                <a:lnTo>
                  <a:pt x="140462" y="218821"/>
                </a:lnTo>
                <a:lnTo>
                  <a:pt x="227888" y="218821"/>
                </a:lnTo>
                <a:lnTo>
                  <a:pt x="246379" y="144780"/>
                </a:lnTo>
                <a:lnTo>
                  <a:pt x="333861" y="144780"/>
                </a:lnTo>
                <a:lnTo>
                  <a:pt x="297688" y="0"/>
                </a:lnTo>
                <a:close/>
              </a:path>
              <a:path w="2373629" h="397510">
                <a:moveTo>
                  <a:pt x="492252" y="0"/>
                </a:moveTo>
                <a:lnTo>
                  <a:pt x="389509" y="0"/>
                </a:lnTo>
                <a:lnTo>
                  <a:pt x="352298" y="218567"/>
                </a:lnTo>
                <a:lnTo>
                  <a:pt x="448865" y="218566"/>
                </a:lnTo>
                <a:lnTo>
                  <a:pt x="492252" y="0"/>
                </a:lnTo>
                <a:close/>
              </a:path>
              <a:path w="2373629" h="397510">
                <a:moveTo>
                  <a:pt x="641585" y="101346"/>
                </a:moveTo>
                <a:lnTo>
                  <a:pt x="599833" y="105941"/>
                </a:lnTo>
                <a:lnTo>
                  <a:pt x="553974" y="126507"/>
                </a:lnTo>
                <a:lnTo>
                  <a:pt x="520356" y="162527"/>
                </a:lnTo>
                <a:lnTo>
                  <a:pt x="501781" y="209125"/>
                </a:lnTo>
                <a:lnTo>
                  <a:pt x="497589" y="251115"/>
                </a:lnTo>
                <a:lnTo>
                  <a:pt x="498055" y="263996"/>
                </a:lnTo>
                <a:lnTo>
                  <a:pt x="508708" y="312846"/>
                </a:lnTo>
                <a:lnTo>
                  <a:pt x="527739" y="348442"/>
                </a:lnTo>
                <a:lnTo>
                  <a:pt x="564885" y="381444"/>
                </a:lnTo>
                <a:lnTo>
                  <a:pt x="606617" y="394362"/>
                </a:lnTo>
                <a:lnTo>
                  <a:pt x="652405" y="397168"/>
                </a:lnTo>
                <a:lnTo>
                  <a:pt x="666971" y="396490"/>
                </a:lnTo>
                <a:lnTo>
                  <a:pt x="705594" y="390095"/>
                </a:lnTo>
                <a:lnTo>
                  <a:pt x="747060" y="369563"/>
                </a:lnTo>
                <a:lnTo>
                  <a:pt x="778191" y="333346"/>
                </a:lnTo>
                <a:lnTo>
                  <a:pt x="641215" y="333346"/>
                </a:lnTo>
                <a:lnTo>
                  <a:pt x="629120" y="330296"/>
                </a:lnTo>
                <a:lnTo>
                  <a:pt x="599276" y="291127"/>
                </a:lnTo>
                <a:lnTo>
                  <a:pt x="596900" y="276225"/>
                </a:lnTo>
                <a:lnTo>
                  <a:pt x="792734" y="276225"/>
                </a:lnTo>
                <a:lnTo>
                  <a:pt x="792609" y="254465"/>
                </a:lnTo>
                <a:lnTo>
                  <a:pt x="791936" y="240640"/>
                </a:lnTo>
                <a:lnTo>
                  <a:pt x="790652" y="227430"/>
                </a:lnTo>
                <a:lnTo>
                  <a:pt x="790172" y="224282"/>
                </a:lnTo>
                <a:lnTo>
                  <a:pt x="693420" y="224282"/>
                </a:lnTo>
                <a:lnTo>
                  <a:pt x="598391" y="214825"/>
                </a:lnTo>
                <a:lnTo>
                  <a:pt x="623059" y="171940"/>
                </a:lnTo>
                <a:lnTo>
                  <a:pt x="649340" y="165730"/>
                </a:lnTo>
                <a:lnTo>
                  <a:pt x="772331" y="165730"/>
                </a:lnTo>
                <a:lnTo>
                  <a:pt x="768012" y="158307"/>
                </a:lnTo>
                <a:lnTo>
                  <a:pt x="731955" y="123015"/>
                </a:lnTo>
                <a:lnTo>
                  <a:pt x="696910" y="107420"/>
                </a:lnTo>
                <a:lnTo>
                  <a:pt x="656843" y="101724"/>
                </a:lnTo>
                <a:lnTo>
                  <a:pt x="641585" y="101346"/>
                </a:lnTo>
                <a:close/>
              </a:path>
              <a:path w="2373629" h="397510">
                <a:moveTo>
                  <a:pt x="687297" y="312621"/>
                </a:moveTo>
                <a:lnTo>
                  <a:pt x="679060" y="321077"/>
                </a:lnTo>
                <a:lnTo>
                  <a:pt x="667371" y="329107"/>
                </a:lnTo>
                <a:lnTo>
                  <a:pt x="655920" y="332430"/>
                </a:lnTo>
                <a:lnTo>
                  <a:pt x="641215" y="333346"/>
                </a:lnTo>
                <a:lnTo>
                  <a:pt x="778191" y="333346"/>
                </a:lnTo>
                <a:lnTo>
                  <a:pt x="780182" y="330296"/>
                </a:lnTo>
                <a:lnTo>
                  <a:pt x="787273" y="317627"/>
                </a:lnTo>
                <a:lnTo>
                  <a:pt x="687297" y="312621"/>
                </a:lnTo>
                <a:close/>
              </a:path>
              <a:path w="2373629" h="397510">
                <a:moveTo>
                  <a:pt x="772331" y="165730"/>
                </a:moveTo>
                <a:lnTo>
                  <a:pt x="649340" y="165730"/>
                </a:lnTo>
                <a:lnTo>
                  <a:pt x="660662" y="168117"/>
                </a:lnTo>
                <a:lnTo>
                  <a:pt x="671535" y="174315"/>
                </a:lnTo>
                <a:lnTo>
                  <a:pt x="682740" y="185317"/>
                </a:lnTo>
                <a:lnTo>
                  <a:pt x="687656" y="195761"/>
                </a:lnTo>
                <a:lnTo>
                  <a:pt x="691216" y="208758"/>
                </a:lnTo>
                <a:lnTo>
                  <a:pt x="693420" y="224282"/>
                </a:lnTo>
                <a:lnTo>
                  <a:pt x="790172" y="224282"/>
                </a:lnTo>
                <a:lnTo>
                  <a:pt x="778768" y="179543"/>
                </a:lnTo>
                <a:lnTo>
                  <a:pt x="773950" y="168512"/>
                </a:lnTo>
                <a:lnTo>
                  <a:pt x="772331" y="165730"/>
                </a:lnTo>
                <a:close/>
              </a:path>
              <a:path w="2373629" h="397510">
                <a:moveTo>
                  <a:pt x="938784" y="0"/>
                </a:moveTo>
                <a:lnTo>
                  <a:pt x="840866" y="0"/>
                </a:lnTo>
                <a:lnTo>
                  <a:pt x="840866" y="390906"/>
                </a:lnTo>
                <a:lnTo>
                  <a:pt x="938784" y="390906"/>
                </a:lnTo>
                <a:lnTo>
                  <a:pt x="938784" y="0"/>
                </a:lnTo>
                <a:close/>
              </a:path>
              <a:path w="2373629" h="397510">
                <a:moveTo>
                  <a:pt x="1101344" y="0"/>
                </a:moveTo>
                <a:lnTo>
                  <a:pt x="1003427" y="0"/>
                </a:lnTo>
                <a:lnTo>
                  <a:pt x="1003427" y="390906"/>
                </a:lnTo>
                <a:lnTo>
                  <a:pt x="1101344" y="390906"/>
                </a:lnTo>
                <a:lnTo>
                  <a:pt x="1101344" y="0"/>
                </a:lnTo>
                <a:close/>
              </a:path>
              <a:path w="2373629" h="397510">
                <a:moveTo>
                  <a:pt x="1256157" y="107696"/>
                </a:moveTo>
                <a:lnTo>
                  <a:pt x="1165098" y="107696"/>
                </a:lnTo>
                <a:lnTo>
                  <a:pt x="1165098" y="390906"/>
                </a:lnTo>
                <a:lnTo>
                  <a:pt x="1262888" y="390906"/>
                </a:lnTo>
                <a:lnTo>
                  <a:pt x="1263352" y="240709"/>
                </a:lnTo>
                <a:lnTo>
                  <a:pt x="1265018" y="227589"/>
                </a:lnTo>
                <a:lnTo>
                  <a:pt x="1291305" y="188424"/>
                </a:lnTo>
                <a:lnTo>
                  <a:pt x="1305348" y="186516"/>
                </a:lnTo>
                <a:lnTo>
                  <a:pt x="1433291" y="186516"/>
                </a:lnTo>
                <a:lnTo>
                  <a:pt x="1431781" y="176184"/>
                </a:lnTo>
                <a:lnTo>
                  <a:pt x="1428799" y="163951"/>
                </a:lnTo>
                <a:lnTo>
                  <a:pt x="1425145" y="153797"/>
                </a:lnTo>
                <a:lnTo>
                  <a:pt x="1256157" y="153797"/>
                </a:lnTo>
                <a:lnTo>
                  <a:pt x="1256157" y="107696"/>
                </a:lnTo>
                <a:close/>
              </a:path>
              <a:path w="2373629" h="397510">
                <a:moveTo>
                  <a:pt x="1433291" y="186516"/>
                </a:moveTo>
                <a:lnTo>
                  <a:pt x="1305348" y="186516"/>
                </a:lnTo>
                <a:lnTo>
                  <a:pt x="1318057" y="189750"/>
                </a:lnTo>
                <a:lnTo>
                  <a:pt x="1327950" y="197861"/>
                </a:lnTo>
                <a:lnTo>
                  <a:pt x="1332691" y="206953"/>
                </a:lnTo>
                <a:lnTo>
                  <a:pt x="1335574" y="219401"/>
                </a:lnTo>
                <a:lnTo>
                  <a:pt x="1336548" y="235204"/>
                </a:lnTo>
                <a:lnTo>
                  <a:pt x="1336548" y="390906"/>
                </a:lnTo>
                <a:lnTo>
                  <a:pt x="1434719" y="390906"/>
                </a:lnTo>
                <a:lnTo>
                  <a:pt x="1434594" y="202993"/>
                </a:lnTo>
                <a:lnTo>
                  <a:pt x="1433678" y="189160"/>
                </a:lnTo>
                <a:lnTo>
                  <a:pt x="1433291" y="186516"/>
                </a:lnTo>
                <a:close/>
              </a:path>
              <a:path w="2373629" h="397510">
                <a:moveTo>
                  <a:pt x="1341045" y="101533"/>
                </a:moveTo>
                <a:lnTo>
                  <a:pt x="1292401" y="116575"/>
                </a:lnTo>
                <a:lnTo>
                  <a:pt x="1256157" y="153797"/>
                </a:lnTo>
                <a:lnTo>
                  <a:pt x="1425145" y="153797"/>
                </a:lnTo>
                <a:lnTo>
                  <a:pt x="1403890" y="120207"/>
                </a:lnTo>
                <a:lnTo>
                  <a:pt x="1357218" y="102206"/>
                </a:lnTo>
                <a:lnTo>
                  <a:pt x="1341045" y="101533"/>
                </a:lnTo>
                <a:close/>
              </a:path>
              <a:path w="2373629" h="397510">
                <a:moveTo>
                  <a:pt x="1624565" y="101346"/>
                </a:moveTo>
                <a:lnTo>
                  <a:pt x="1582813" y="105941"/>
                </a:lnTo>
                <a:lnTo>
                  <a:pt x="1536954" y="126507"/>
                </a:lnTo>
                <a:lnTo>
                  <a:pt x="1503336" y="162527"/>
                </a:lnTo>
                <a:lnTo>
                  <a:pt x="1484761" y="209125"/>
                </a:lnTo>
                <a:lnTo>
                  <a:pt x="1480569" y="251115"/>
                </a:lnTo>
                <a:lnTo>
                  <a:pt x="1481035" y="263996"/>
                </a:lnTo>
                <a:lnTo>
                  <a:pt x="1491688" y="312846"/>
                </a:lnTo>
                <a:lnTo>
                  <a:pt x="1510719" y="348442"/>
                </a:lnTo>
                <a:lnTo>
                  <a:pt x="1547865" y="381444"/>
                </a:lnTo>
                <a:lnTo>
                  <a:pt x="1589597" y="394362"/>
                </a:lnTo>
                <a:lnTo>
                  <a:pt x="1635385" y="397168"/>
                </a:lnTo>
                <a:lnTo>
                  <a:pt x="1649951" y="396490"/>
                </a:lnTo>
                <a:lnTo>
                  <a:pt x="1688574" y="390095"/>
                </a:lnTo>
                <a:lnTo>
                  <a:pt x="1730040" y="369563"/>
                </a:lnTo>
                <a:lnTo>
                  <a:pt x="1761171" y="333346"/>
                </a:lnTo>
                <a:lnTo>
                  <a:pt x="1624195" y="333346"/>
                </a:lnTo>
                <a:lnTo>
                  <a:pt x="1612100" y="330296"/>
                </a:lnTo>
                <a:lnTo>
                  <a:pt x="1582256" y="291127"/>
                </a:lnTo>
                <a:lnTo>
                  <a:pt x="1579880" y="276225"/>
                </a:lnTo>
                <a:lnTo>
                  <a:pt x="1775714" y="276225"/>
                </a:lnTo>
                <a:lnTo>
                  <a:pt x="1775589" y="254465"/>
                </a:lnTo>
                <a:lnTo>
                  <a:pt x="1774916" y="240640"/>
                </a:lnTo>
                <a:lnTo>
                  <a:pt x="1773632" y="227430"/>
                </a:lnTo>
                <a:lnTo>
                  <a:pt x="1773152" y="224282"/>
                </a:lnTo>
                <a:lnTo>
                  <a:pt x="1676400" y="224282"/>
                </a:lnTo>
                <a:lnTo>
                  <a:pt x="1581371" y="214825"/>
                </a:lnTo>
                <a:lnTo>
                  <a:pt x="1606039" y="171940"/>
                </a:lnTo>
                <a:lnTo>
                  <a:pt x="1632320" y="165730"/>
                </a:lnTo>
                <a:lnTo>
                  <a:pt x="1755311" y="165730"/>
                </a:lnTo>
                <a:lnTo>
                  <a:pt x="1750992" y="158307"/>
                </a:lnTo>
                <a:lnTo>
                  <a:pt x="1714935" y="123015"/>
                </a:lnTo>
                <a:lnTo>
                  <a:pt x="1679890" y="107420"/>
                </a:lnTo>
                <a:lnTo>
                  <a:pt x="1639823" y="101724"/>
                </a:lnTo>
                <a:lnTo>
                  <a:pt x="1624565" y="101346"/>
                </a:lnTo>
                <a:close/>
              </a:path>
              <a:path w="2373629" h="397510">
                <a:moveTo>
                  <a:pt x="1670277" y="312621"/>
                </a:moveTo>
                <a:lnTo>
                  <a:pt x="1662040" y="321077"/>
                </a:lnTo>
                <a:lnTo>
                  <a:pt x="1650351" y="329107"/>
                </a:lnTo>
                <a:lnTo>
                  <a:pt x="1638900" y="332430"/>
                </a:lnTo>
                <a:lnTo>
                  <a:pt x="1624195" y="333346"/>
                </a:lnTo>
                <a:lnTo>
                  <a:pt x="1761171" y="333346"/>
                </a:lnTo>
                <a:lnTo>
                  <a:pt x="1763162" y="330296"/>
                </a:lnTo>
                <a:lnTo>
                  <a:pt x="1770252" y="317627"/>
                </a:lnTo>
                <a:lnTo>
                  <a:pt x="1670277" y="312621"/>
                </a:lnTo>
                <a:close/>
              </a:path>
              <a:path w="2373629" h="397510">
                <a:moveTo>
                  <a:pt x="1755311" y="165730"/>
                </a:moveTo>
                <a:lnTo>
                  <a:pt x="1632320" y="165730"/>
                </a:lnTo>
                <a:lnTo>
                  <a:pt x="1643642" y="168117"/>
                </a:lnTo>
                <a:lnTo>
                  <a:pt x="1654515" y="174315"/>
                </a:lnTo>
                <a:lnTo>
                  <a:pt x="1665720" y="185317"/>
                </a:lnTo>
                <a:lnTo>
                  <a:pt x="1670636" y="195761"/>
                </a:lnTo>
                <a:lnTo>
                  <a:pt x="1674196" y="208758"/>
                </a:lnTo>
                <a:lnTo>
                  <a:pt x="1676400" y="224282"/>
                </a:lnTo>
                <a:lnTo>
                  <a:pt x="1773152" y="224282"/>
                </a:lnTo>
                <a:lnTo>
                  <a:pt x="1761748" y="179543"/>
                </a:lnTo>
                <a:lnTo>
                  <a:pt x="1756930" y="168512"/>
                </a:lnTo>
                <a:lnTo>
                  <a:pt x="1755311" y="165730"/>
                </a:lnTo>
                <a:close/>
              </a:path>
              <a:path w="2373629" h="397510">
                <a:moveTo>
                  <a:pt x="1900174" y="302133"/>
                </a:moveTo>
                <a:lnTo>
                  <a:pt x="1803145" y="312293"/>
                </a:lnTo>
                <a:lnTo>
                  <a:pt x="1806104" y="323976"/>
                </a:lnTo>
                <a:lnTo>
                  <a:pt x="1810683" y="336399"/>
                </a:lnTo>
                <a:lnTo>
                  <a:pt x="1842158" y="375828"/>
                </a:lnTo>
                <a:lnTo>
                  <a:pt x="1881856" y="391898"/>
                </a:lnTo>
                <a:lnTo>
                  <a:pt x="1925028" y="396919"/>
                </a:lnTo>
                <a:lnTo>
                  <a:pt x="1942029" y="397253"/>
                </a:lnTo>
                <a:lnTo>
                  <a:pt x="1955528" y="396908"/>
                </a:lnTo>
                <a:lnTo>
                  <a:pt x="2004718" y="388204"/>
                </a:lnTo>
                <a:lnTo>
                  <a:pt x="2038887" y="371215"/>
                </a:lnTo>
                <a:lnTo>
                  <a:pt x="2063944" y="340882"/>
                </a:lnTo>
                <a:lnTo>
                  <a:pt x="2065532" y="337094"/>
                </a:lnTo>
                <a:lnTo>
                  <a:pt x="1936090" y="337094"/>
                </a:lnTo>
                <a:lnTo>
                  <a:pt x="1924499" y="333437"/>
                </a:lnTo>
                <a:lnTo>
                  <a:pt x="1912597" y="325638"/>
                </a:lnTo>
                <a:lnTo>
                  <a:pt x="1905612" y="315610"/>
                </a:lnTo>
                <a:lnTo>
                  <a:pt x="1900174" y="302133"/>
                </a:lnTo>
                <a:close/>
              </a:path>
              <a:path w="2373629" h="397510">
                <a:moveTo>
                  <a:pt x="1927481" y="101496"/>
                </a:moveTo>
                <a:lnTo>
                  <a:pt x="1888415" y="105843"/>
                </a:lnTo>
                <a:lnTo>
                  <a:pt x="1844710" y="125081"/>
                </a:lnTo>
                <a:lnTo>
                  <a:pt x="1817164" y="166051"/>
                </a:lnTo>
                <a:lnTo>
                  <a:pt x="1814046" y="194107"/>
                </a:lnTo>
                <a:lnTo>
                  <a:pt x="1815453" y="205484"/>
                </a:lnTo>
                <a:lnTo>
                  <a:pt x="1832588" y="242113"/>
                </a:lnTo>
                <a:lnTo>
                  <a:pt x="1863464" y="264680"/>
                </a:lnTo>
                <a:lnTo>
                  <a:pt x="1905371" y="276413"/>
                </a:lnTo>
                <a:lnTo>
                  <a:pt x="1939600" y="283559"/>
                </a:lnTo>
                <a:lnTo>
                  <a:pt x="1955376" y="287101"/>
                </a:lnTo>
                <a:lnTo>
                  <a:pt x="1966696" y="290280"/>
                </a:lnTo>
                <a:lnTo>
                  <a:pt x="1973580" y="293116"/>
                </a:lnTo>
                <a:lnTo>
                  <a:pt x="1980945" y="297434"/>
                </a:lnTo>
                <a:lnTo>
                  <a:pt x="1984629" y="303403"/>
                </a:lnTo>
                <a:lnTo>
                  <a:pt x="1984629" y="318135"/>
                </a:lnTo>
                <a:lnTo>
                  <a:pt x="1936090" y="337094"/>
                </a:lnTo>
                <a:lnTo>
                  <a:pt x="2065532" y="337094"/>
                </a:lnTo>
                <a:lnTo>
                  <a:pt x="2068399" y="330255"/>
                </a:lnTo>
                <a:lnTo>
                  <a:pt x="2071536" y="318654"/>
                </a:lnTo>
                <a:lnTo>
                  <a:pt x="2073328" y="305529"/>
                </a:lnTo>
                <a:lnTo>
                  <a:pt x="2073743" y="290280"/>
                </a:lnTo>
                <a:lnTo>
                  <a:pt x="2071556" y="277764"/>
                </a:lnTo>
                <a:lnTo>
                  <a:pt x="2045609" y="236333"/>
                </a:lnTo>
                <a:lnTo>
                  <a:pt x="2003475" y="215786"/>
                </a:lnTo>
                <a:lnTo>
                  <a:pt x="1963183" y="207798"/>
                </a:lnTo>
                <a:lnTo>
                  <a:pt x="1945849" y="205387"/>
                </a:lnTo>
                <a:lnTo>
                  <a:pt x="1930245" y="202667"/>
                </a:lnTo>
                <a:lnTo>
                  <a:pt x="1918612" y="199785"/>
                </a:lnTo>
                <a:lnTo>
                  <a:pt x="1910969" y="196723"/>
                </a:lnTo>
                <a:lnTo>
                  <a:pt x="1904492" y="193167"/>
                </a:lnTo>
                <a:lnTo>
                  <a:pt x="1901317" y="187960"/>
                </a:lnTo>
                <a:lnTo>
                  <a:pt x="1901317" y="174752"/>
                </a:lnTo>
                <a:lnTo>
                  <a:pt x="1903857" y="169545"/>
                </a:lnTo>
                <a:lnTo>
                  <a:pt x="1910912" y="163692"/>
                </a:lnTo>
                <a:lnTo>
                  <a:pt x="1920949" y="159904"/>
                </a:lnTo>
                <a:lnTo>
                  <a:pt x="1937097" y="158763"/>
                </a:lnTo>
                <a:lnTo>
                  <a:pt x="2057845" y="158763"/>
                </a:lnTo>
                <a:lnTo>
                  <a:pt x="2052760" y="149356"/>
                </a:lnTo>
                <a:lnTo>
                  <a:pt x="2027530" y="120602"/>
                </a:lnTo>
                <a:lnTo>
                  <a:pt x="1986637" y="104609"/>
                </a:lnTo>
                <a:lnTo>
                  <a:pt x="1945957" y="101636"/>
                </a:lnTo>
                <a:lnTo>
                  <a:pt x="1927481" y="101496"/>
                </a:lnTo>
                <a:close/>
              </a:path>
              <a:path w="2373629" h="397510">
                <a:moveTo>
                  <a:pt x="2057845" y="158763"/>
                </a:moveTo>
                <a:lnTo>
                  <a:pt x="1937097" y="158763"/>
                </a:lnTo>
                <a:lnTo>
                  <a:pt x="1949860" y="161358"/>
                </a:lnTo>
                <a:lnTo>
                  <a:pt x="1960880" y="167132"/>
                </a:lnTo>
                <a:lnTo>
                  <a:pt x="1966468" y="171450"/>
                </a:lnTo>
                <a:lnTo>
                  <a:pt x="1970405" y="178181"/>
                </a:lnTo>
                <a:lnTo>
                  <a:pt x="1972818" y="187198"/>
                </a:lnTo>
                <a:lnTo>
                  <a:pt x="2063601" y="171793"/>
                </a:lnTo>
                <a:lnTo>
                  <a:pt x="2058634" y="160223"/>
                </a:lnTo>
                <a:lnTo>
                  <a:pt x="2057845" y="158763"/>
                </a:lnTo>
                <a:close/>
              </a:path>
              <a:path w="2373629" h="397510">
                <a:moveTo>
                  <a:pt x="2199894" y="302133"/>
                </a:moveTo>
                <a:lnTo>
                  <a:pt x="2102866" y="312293"/>
                </a:lnTo>
                <a:lnTo>
                  <a:pt x="2105824" y="323976"/>
                </a:lnTo>
                <a:lnTo>
                  <a:pt x="2110403" y="336399"/>
                </a:lnTo>
                <a:lnTo>
                  <a:pt x="2141878" y="375828"/>
                </a:lnTo>
                <a:lnTo>
                  <a:pt x="2181576" y="391898"/>
                </a:lnTo>
                <a:lnTo>
                  <a:pt x="2224748" y="396919"/>
                </a:lnTo>
                <a:lnTo>
                  <a:pt x="2241749" y="397253"/>
                </a:lnTo>
                <a:lnTo>
                  <a:pt x="2255248" y="396908"/>
                </a:lnTo>
                <a:lnTo>
                  <a:pt x="2304438" y="388204"/>
                </a:lnTo>
                <a:lnTo>
                  <a:pt x="2338607" y="371215"/>
                </a:lnTo>
                <a:lnTo>
                  <a:pt x="2363664" y="340882"/>
                </a:lnTo>
                <a:lnTo>
                  <a:pt x="2365252" y="337094"/>
                </a:lnTo>
                <a:lnTo>
                  <a:pt x="2235810" y="337094"/>
                </a:lnTo>
                <a:lnTo>
                  <a:pt x="2224219" y="333437"/>
                </a:lnTo>
                <a:lnTo>
                  <a:pt x="2212317" y="325638"/>
                </a:lnTo>
                <a:lnTo>
                  <a:pt x="2205332" y="315610"/>
                </a:lnTo>
                <a:lnTo>
                  <a:pt x="2199894" y="302133"/>
                </a:lnTo>
                <a:close/>
              </a:path>
              <a:path w="2373629" h="397510">
                <a:moveTo>
                  <a:pt x="2227201" y="101496"/>
                </a:moveTo>
                <a:lnTo>
                  <a:pt x="2188135" y="105843"/>
                </a:lnTo>
                <a:lnTo>
                  <a:pt x="2144430" y="125081"/>
                </a:lnTo>
                <a:lnTo>
                  <a:pt x="2116884" y="166051"/>
                </a:lnTo>
                <a:lnTo>
                  <a:pt x="2113766" y="194107"/>
                </a:lnTo>
                <a:lnTo>
                  <a:pt x="2115173" y="205484"/>
                </a:lnTo>
                <a:lnTo>
                  <a:pt x="2132308" y="242113"/>
                </a:lnTo>
                <a:lnTo>
                  <a:pt x="2163184" y="264680"/>
                </a:lnTo>
                <a:lnTo>
                  <a:pt x="2205091" y="276413"/>
                </a:lnTo>
                <a:lnTo>
                  <a:pt x="2239320" y="283559"/>
                </a:lnTo>
                <a:lnTo>
                  <a:pt x="2255096" y="287101"/>
                </a:lnTo>
                <a:lnTo>
                  <a:pt x="2266416" y="290280"/>
                </a:lnTo>
                <a:lnTo>
                  <a:pt x="2273300" y="293116"/>
                </a:lnTo>
                <a:lnTo>
                  <a:pt x="2280666" y="297434"/>
                </a:lnTo>
                <a:lnTo>
                  <a:pt x="2284349" y="303403"/>
                </a:lnTo>
                <a:lnTo>
                  <a:pt x="2284349" y="318135"/>
                </a:lnTo>
                <a:lnTo>
                  <a:pt x="2235810" y="337094"/>
                </a:lnTo>
                <a:lnTo>
                  <a:pt x="2365252" y="337094"/>
                </a:lnTo>
                <a:lnTo>
                  <a:pt x="2368119" y="330255"/>
                </a:lnTo>
                <a:lnTo>
                  <a:pt x="2371256" y="318654"/>
                </a:lnTo>
                <a:lnTo>
                  <a:pt x="2373048" y="305529"/>
                </a:lnTo>
                <a:lnTo>
                  <a:pt x="2373463" y="290280"/>
                </a:lnTo>
                <a:lnTo>
                  <a:pt x="2371276" y="277764"/>
                </a:lnTo>
                <a:lnTo>
                  <a:pt x="2345329" y="236333"/>
                </a:lnTo>
                <a:lnTo>
                  <a:pt x="2303195" y="215786"/>
                </a:lnTo>
                <a:lnTo>
                  <a:pt x="2262903" y="207798"/>
                </a:lnTo>
                <a:lnTo>
                  <a:pt x="2245569" y="205387"/>
                </a:lnTo>
                <a:lnTo>
                  <a:pt x="2229965" y="202667"/>
                </a:lnTo>
                <a:lnTo>
                  <a:pt x="2218332" y="199785"/>
                </a:lnTo>
                <a:lnTo>
                  <a:pt x="2210689" y="196723"/>
                </a:lnTo>
                <a:lnTo>
                  <a:pt x="2204212" y="193167"/>
                </a:lnTo>
                <a:lnTo>
                  <a:pt x="2201037" y="187960"/>
                </a:lnTo>
                <a:lnTo>
                  <a:pt x="2201037" y="174752"/>
                </a:lnTo>
                <a:lnTo>
                  <a:pt x="2203577" y="169545"/>
                </a:lnTo>
                <a:lnTo>
                  <a:pt x="2210632" y="163692"/>
                </a:lnTo>
                <a:lnTo>
                  <a:pt x="2220669" y="159904"/>
                </a:lnTo>
                <a:lnTo>
                  <a:pt x="2236817" y="158763"/>
                </a:lnTo>
                <a:lnTo>
                  <a:pt x="2357565" y="158763"/>
                </a:lnTo>
                <a:lnTo>
                  <a:pt x="2352480" y="149356"/>
                </a:lnTo>
                <a:lnTo>
                  <a:pt x="2327250" y="120602"/>
                </a:lnTo>
                <a:lnTo>
                  <a:pt x="2286357" y="104609"/>
                </a:lnTo>
                <a:lnTo>
                  <a:pt x="2245677" y="101636"/>
                </a:lnTo>
                <a:lnTo>
                  <a:pt x="2227201" y="101496"/>
                </a:lnTo>
                <a:close/>
              </a:path>
              <a:path w="2373629" h="397510">
                <a:moveTo>
                  <a:pt x="2357565" y="158763"/>
                </a:moveTo>
                <a:lnTo>
                  <a:pt x="2236817" y="158763"/>
                </a:lnTo>
                <a:lnTo>
                  <a:pt x="2249580" y="161358"/>
                </a:lnTo>
                <a:lnTo>
                  <a:pt x="2260600" y="167132"/>
                </a:lnTo>
                <a:lnTo>
                  <a:pt x="2266188" y="171450"/>
                </a:lnTo>
                <a:lnTo>
                  <a:pt x="2270125" y="178181"/>
                </a:lnTo>
                <a:lnTo>
                  <a:pt x="2272538" y="187198"/>
                </a:lnTo>
                <a:lnTo>
                  <a:pt x="2363321" y="171793"/>
                </a:lnTo>
                <a:lnTo>
                  <a:pt x="2358354" y="160223"/>
                </a:lnTo>
                <a:lnTo>
                  <a:pt x="2357565" y="158763"/>
                </a:lnTo>
                <a:close/>
              </a:path>
            </a:pathLst>
          </a:custGeom>
          <a:solidFill>
            <a:srgbClr val="0F406B"/>
          </a:solidFill>
        </p:spPr>
        <p:txBody>
          <a:bodyPr wrap="square" lIns="0" tIns="0" rIns="0" bIns="0" rtlCol="0"/>
          <a:lstStyle/>
          <a:p>
            <a:pPr defTabSz="623438"/>
            <a:endParaRPr sz="1227">
              <a:solidFill>
                <a:prstClr val="black"/>
              </a:solidFill>
              <a:latin typeface="Calibri"/>
            </a:endParaRPr>
          </a:p>
        </p:txBody>
      </p:sp>
    </p:spTree>
    <p:extLst>
      <p:ext uri="{BB962C8B-B14F-4D97-AF65-F5344CB8AC3E}">
        <p14:creationId xmlns:p14="http://schemas.microsoft.com/office/powerpoint/2010/main" val="3916169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9141492"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50E1DF8F-7C6A-BF4A-91EC-A9B4799110BE}"/>
              </a:ext>
            </a:extLst>
          </p:cNvPr>
          <p:cNvSpPr>
            <a:spLocks noGrp="1"/>
          </p:cNvSpPr>
          <p:nvPr>
            <p:ph type="title"/>
          </p:nvPr>
        </p:nvSpPr>
        <p:spPr>
          <a:xfrm>
            <a:off x="802386" y="484632"/>
            <a:ext cx="7543800" cy="1609344"/>
          </a:xfrm>
        </p:spPr>
        <p:txBody>
          <a:bodyPr>
            <a:normAutofit/>
          </a:bodyPr>
          <a:lstStyle/>
          <a:p>
            <a:r>
              <a:rPr lang="en-US">
                <a:solidFill>
                  <a:srgbClr val="FFFFFF"/>
                </a:solidFill>
              </a:rPr>
              <a:t>Why a road map?</a:t>
            </a:r>
          </a:p>
        </p:txBody>
      </p:sp>
      <p:sp>
        <p:nvSpPr>
          <p:cNvPr id="3" name="Content Placeholder 2">
            <a:extLst>
              <a:ext uri="{FF2B5EF4-FFF2-40B4-BE49-F238E27FC236}">
                <a16:creationId xmlns:a16="http://schemas.microsoft.com/office/drawing/2014/main" id="{7B20DF47-E4A9-8B40-8EA5-3247A7640620}"/>
              </a:ext>
            </a:extLst>
          </p:cNvPr>
          <p:cNvSpPr>
            <a:spLocks noGrp="1"/>
          </p:cNvSpPr>
          <p:nvPr>
            <p:ph idx="1"/>
          </p:nvPr>
        </p:nvSpPr>
        <p:spPr>
          <a:xfrm>
            <a:off x="802386" y="2121408"/>
            <a:ext cx="7543800" cy="4050792"/>
          </a:xfrm>
        </p:spPr>
        <p:txBody>
          <a:bodyPr>
            <a:normAutofit/>
          </a:bodyPr>
          <a:lstStyle/>
          <a:p>
            <a:pPr marL="0" indent="0">
              <a:buNone/>
            </a:pPr>
            <a:r>
              <a:rPr lang="en-US">
                <a:solidFill>
                  <a:srgbClr val="FFFFFF"/>
                </a:solidFill>
              </a:rPr>
              <a:t>In 2013, "The Fire Department Guide to NFPA 1582" was deployed to provide fire departments with a tool to better understand and use the NFPA 1582 "Standard on Comprehensive Occupational Medical Program for Fire Departments". In 2015, the Safety, Health and Survival Section, with support from the IAFC, took on the challenge to gain a better understanding of the status of firefighter specific medicals in the U.S. Fire Service and to find a way to get every firefighter an annual medical.</a:t>
            </a:r>
          </a:p>
        </p:txBody>
      </p:sp>
      <p:sp>
        <p:nvSpPr>
          <p:cNvPr id="10" name="Oval 9">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7E03338-7057-9743-8321-25D1F2843ABC}"/>
              </a:ext>
            </a:extLst>
          </p:cNvPr>
          <p:cNvPicPr>
            <a:picLocks noChangeAspect="1"/>
          </p:cNvPicPr>
          <p:nvPr/>
        </p:nvPicPr>
        <p:blipFill>
          <a:blip r:embed="rId5"/>
          <a:stretch>
            <a:fillRect/>
          </a:stretch>
        </p:blipFill>
        <p:spPr>
          <a:xfrm>
            <a:off x="7945768" y="5544396"/>
            <a:ext cx="1287132" cy="1327355"/>
          </a:xfrm>
          <a:prstGeom prst="rect">
            <a:avLst/>
          </a:prstGeom>
        </p:spPr>
      </p:pic>
    </p:spTree>
    <p:extLst>
      <p:ext uri="{BB962C8B-B14F-4D97-AF65-F5344CB8AC3E}">
        <p14:creationId xmlns:p14="http://schemas.microsoft.com/office/powerpoint/2010/main" val="209597929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086B-345D-DD46-B77C-680BBAF4E732}"/>
              </a:ext>
            </a:extLst>
          </p:cNvPr>
          <p:cNvSpPr>
            <a:spLocks noGrp="1"/>
          </p:cNvSpPr>
          <p:nvPr>
            <p:ph type="title"/>
          </p:nvPr>
        </p:nvSpPr>
        <p:spPr/>
        <p:txBody>
          <a:bodyPr>
            <a:normAutofit/>
          </a:bodyPr>
          <a:lstStyle/>
          <a:p>
            <a:pPr algn="ctr"/>
            <a:r>
              <a:rPr lang="en-US" sz="4000" dirty="0"/>
              <a:t>What’s inside</a:t>
            </a:r>
          </a:p>
        </p:txBody>
      </p:sp>
      <p:sp>
        <p:nvSpPr>
          <p:cNvPr id="4" name="Text Placeholder 3">
            <a:extLst>
              <a:ext uri="{FF2B5EF4-FFF2-40B4-BE49-F238E27FC236}">
                <a16:creationId xmlns:a16="http://schemas.microsoft.com/office/drawing/2014/main" id="{90B2275F-9648-A648-B893-F00A1EF35FDD}"/>
              </a:ext>
            </a:extLst>
          </p:cNvPr>
          <p:cNvSpPr>
            <a:spLocks noGrp="1"/>
          </p:cNvSpPr>
          <p:nvPr>
            <p:ph type="body" sz="half" idx="2"/>
          </p:nvPr>
        </p:nvSpPr>
        <p:spPr>
          <a:xfrm>
            <a:off x="6412230" y="2813754"/>
            <a:ext cx="2400300" cy="3291840"/>
          </a:xfrm>
        </p:spPr>
        <p:txBody>
          <a:bodyPr>
            <a:noAutofit/>
          </a:bodyPr>
          <a:lstStyle/>
          <a:p>
            <a:pPr algn="ctr"/>
            <a:r>
              <a:rPr lang="en-US" sz="2400" dirty="0"/>
              <a:t>A comprehensive pathway to supporting firefighter health and wellness</a:t>
            </a:r>
          </a:p>
        </p:txBody>
      </p:sp>
      <p:grpSp>
        <p:nvGrpSpPr>
          <p:cNvPr id="28" name="Group 27">
            <a:extLst>
              <a:ext uri="{FF2B5EF4-FFF2-40B4-BE49-F238E27FC236}">
                <a16:creationId xmlns:a16="http://schemas.microsoft.com/office/drawing/2014/main" id="{CA9DA04F-F755-3F40-B530-92B7A5051E1C}"/>
              </a:ext>
            </a:extLst>
          </p:cNvPr>
          <p:cNvGrpSpPr/>
          <p:nvPr/>
        </p:nvGrpSpPr>
        <p:grpSpPr>
          <a:xfrm>
            <a:off x="583734" y="5936784"/>
            <a:ext cx="2889920" cy="434497"/>
            <a:chOff x="2109021" y="5613097"/>
            <a:chExt cx="2889920" cy="434497"/>
          </a:xfrm>
        </p:grpSpPr>
        <p:sp>
          <p:nvSpPr>
            <p:cNvPr id="9" name="object 11">
              <a:extLst>
                <a:ext uri="{FF2B5EF4-FFF2-40B4-BE49-F238E27FC236}">
                  <a16:creationId xmlns:a16="http://schemas.microsoft.com/office/drawing/2014/main" id="{366C4F7D-19BF-424F-8286-FEEC4A730E7F}"/>
                </a:ext>
              </a:extLst>
            </p:cNvPr>
            <p:cNvSpPr txBox="1"/>
            <p:nvPr/>
          </p:nvSpPr>
          <p:spPr>
            <a:xfrm>
              <a:off x="2642522" y="5730669"/>
              <a:ext cx="2356419" cy="246221"/>
            </a:xfrm>
            <a:prstGeom prst="rect">
              <a:avLst/>
            </a:prstGeom>
          </p:spPr>
          <p:txBody>
            <a:bodyPr vert="horz" wrap="square" lIns="0" tIns="0" rIns="0" bIns="0" rtlCol="0">
              <a:spAutoFit/>
            </a:bodyPr>
            <a:lstStyle/>
            <a:p>
              <a:pPr marL="10391" defTabSz="623438"/>
              <a:r>
                <a:rPr sz="1600" b="1" spc="95" dirty="0">
                  <a:cs typeface="Calibri"/>
                </a:rPr>
                <a:t>F</a:t>
              </a:r>
              <a:r>
                <a:rPr sz="1600" b="1" spc="14" dirty="0">
                  <a:cs typeface="Calibri"/>
                </a:rPr>
                <a:t>a</a:t>
              </a:r>
              <a:r>
                <a:rPr sz="1600" b="1" spc="17" dirty="0">
                  <a:cs typeface="Calibri"/>
                </a:rPr>
                <a:t>m</a:t>
              </a:r>
              <a:r>
                <a:rPr sz="1600" b="1" spc="-10" dirty="0">
                  <a:cs typeface="Calibri"/>
                </a:rPr>
                <a:t>i</a:t>
              </a:r>
              <a:r>
                <a:rPr sz="1600" b="1" spc="-17" dirty="0">
                  <a:cs typeface="Calibri"/>
                </a:rPr>
                <a:t>l</a:t>
              </a:r>
              <a:r>
                <a:rPr sz="1600" b="1" spc="3" dirty="0">
                  <a:cs typeface="Calibri"/>
                </a:rPr>
                <a:t>y</a:t>
              </a:r>
              <a:r>
                <a:rPr sz="1600" b="1" dirty="0">
                  <a:cs typeface="Calibri"/>
                </a:rPr>
                <a:t> </a:t>
              </a:r>
              <a:r>
                <a:rPr sz="1600" b="1" spc="-24" dirty="0">
                  <a:cs typeface="Calibri"/>
                </a:rPr>
                <a:t> </a:t>
              </a:r>
              <a:r>
                <a:rPr sz="1600" b="1" spc="14" dirty="0">
                  <a:cs typeface="Calibri"/>
                </a:rPr>
                <a:t>&amp;</a:t>
              </a:r>
              <a:r>
                <a:rPr sz="1600" b="1" dirty="0">
                  <a:cs typeface="Calibri"/>
                </a:rPr>
                <a:t>  </a:t>
              </a:r>
              <a:r>
                <a:rPr sz="1600" b="1" spc="-82" dirty="0">
                  <a:cs typeface="Calibri"/>
                </a:rPr>
                <a:t> </a:t>
              </a:r>
              <a:r>
                <a:rPr sz="1600" b="1" spc="95" dirty="0">
                  <a:cs typeface="Calibri"/>
                </a:rPr>
                <a:t>F</a:t>
              </a:r>
              <a:r>
                <a:rPr sz="1600" b="1" spc="-10" dirty="0">
                  <a:cs typeface="Calibri"/>
                </a:rPr>
                <a:t>r</a:t>
              </a:r>
              <a:r>
                <a:rPr sz="1600" b="1" spc="-27" dirty="0">
                  <a:cs typeface="Calibri"/>
                </a:rPr>
                <a:t>i</a:t>
              </a:r>
              <a:r>
                <a:rPr sz="1600" b="1" spc="48" dirty="0">
                  <a:cs typeface="Calibri"/>
                </a:rPr>
                <a:t>e</a:t>
              </a:r>
              <a:r>
                <a:rPr sz="1600" b="1" spc="10" dirty="0">
                  <a:cs typeface="Calibri"/>
                </a:rPr>
                <a:t>n</a:t>
              </a:r>
              <a:r>
                <a:rPr sz="1600" b="1" spc="48" dirty="0">
                  <a:cs typeface="Calibri"/>
                </a:rPr>
                <a:t>d</a:t>
              </a:r>
              <a:r>
                <a:rPr sz="1600" b="1" spc="24" dirty="0">
                  <a:cs typeface="Calibri"/>
                </a:rPr>
                <a:t>s</a:t>
              </a:r>
              <a:endParaRPr sz="1600" dirty="0">
                <a:cs typeface="Calibri"/>
              </a:endParaRPr>
            </a:p>
          </p:txBody>
        </p:sp>
        <p:sp>
          <p:nvSpPr>
            <p:cNvPr id="10" name="object 12">
              <a:extLst>
                <a:ext uri="{FF2B5EF4-FFF2-40B4-BE49-F238E27FC236}">
                  <a16:creationId xmlns:a16="http://schemas.microsoft.com/office/drawing/2014/main" id="{06195ADD-9DDC-8C48-B8E7-1FBB72EBB0C7}"/>
                </a:ext>
              </a:extLst>
            </p:cNvPr>
            <p:cNvSpPr/>
            <p:nvPr/>
          </p:nvSpPr>
          <p:spPr>
            <a:xfrm>
              <a:off x="2109021" y="5613097"/>
              <a:ext cx="472412" cy="434497"/>
            </a:xfrm>
            <a:prstGeom prst="rect">
              <a:avLst/>
            </a:prstGeom>
            <a:blipFill>
              <a:blip r:embed="rId2" cstate="print"/>
              <a:stretch>
                <a:fillRect/>
              </a:stretch>
            </a:blipFill>
          </p:spPr>
          <p:txBody>
            <a:bodyPr wrap="square" lIns="0" tIns="0" rIns="0" bIns="0" rtlCol="0"/>
            <a:lstStyle/>
            <a:p>
              <a:pPr defTabSz="623438"/>
              <a:endParaRPr sz="1227">
                <a:solidFill>
                  <a:prstClr val="black"/>
                </a:solidFill>
                <a:latin typeface="Calibri"/>
              </a:endParaRPr>
            </a:p>
          </p:txBody>
        </p:sp>
      </p:grpSp>
      <p:grpSp>
        <p:nvGrpSpPr>
          <p:cNvPr id="32" name="Group 31">
            <a:extLst>
              <a:ext uri="{FF2B5EF4-FFF2-40B4-BE49-F238E27FC236}">
                <a16:creationId xmlns:a16="http://schemas.microsoft.com/office/drawing/2014/main" id="{25178CF6-D76C-2946-84C9-325B7D58F9EA}"/>
              </a:ext>
            </a:extLst>
          </p:cNvPr>
          <p:cNvGrpSpPr/>
          <p:nvPr/>
        </p:nvGrpSpPr>
        <p:grpSpPr>
          <a:xfrm>
            <a:off x="578310" y="2361611"/>
            <a:ext cx="4381528" cy="494842"/>
            <a:chOff x="2109020" y="2720980"/>
            <a:chExt cx="4381528" cy="494842"/>
          </a:xfrm>
        </p:grpSpPr>
        <p:sp>
          <p:nvSpPr>
            <p:cNvPr id="7" name="object 9">
              <a:extLst>
                <a:ext uri="{FF2B5EF4-FFF2-40B4-BE49-F238E27FC236}">
                  <a16:creationId xmlns:a16="http://schemas.microsoft.com/office/drawing/2014/main" id="{6CBF195C-15C4-A84D-A2DD-03BB27D1B842}"/>
                </a:ext>
              </a:extLst>
            </p:cNvPr>
            <p:cNvSpPr txBox="1"/>
            <p:nvPr/>
          </p:nvSpPr>
          <p:spPr>
            <a:xfrm>
              <a:off x="2624362" y="2878463"/>
              <a:ext cx="3866186" cy="246221"/>
            </a:xfrm>
            <a:prstGeom prst="rect">
              <a:avLst/>
            </a:prstGeom>
          </p:spPr>
          <p:txBody>
            <a:bodyPr vert="horz" wrap="square" lIns="0" tIns="0" rIns="0" bIns="0" rtlCol="0">
              <a:spAutoFit/>
            </a:bodyPr>
            <a:lstStyle/>
            <a:p>
              <a:pPr marL="8659" defTabSz="623438"/>
              <a:r>
                <a:rPr sz="1600" b="1" spc="55" dirty="0">
                  <a:cs typeface="Calibri"/>
                </a:rPr>
                <a:t>H</a:t>
              </a:r>
              <a:r>
                <a:rPr sz="1600" b="1" spc="20" dirty="0">
                  <a:cs typeface="Calibri"/>
                </a:rPr>
                <a:t>e</a:t>
              </a:r>
              <a:r>
                <a:rPr sz="1600" b="1" spc="-27" dirty="0">
                  <a:cs typeface="Calibri"/>
                </a:rPr>
                <a:t>a</a:t>
              </a:r>
              <a:r>
                <a:rPr sz="1600" b="1" spc="-41" dirty="0">
                  <a:cs typeface="Calibri"/>
                </a:rPr>
                <a:t>lt</a:t>
              </a:r>
              <a:r>
                <a:rPr sz="1600" b="1" spc="-17" dirty="0">
                  <a:cs typeface="Calibri"/>
                </a:rPr>
                <a:t>h</a:t>
              </a:r>
              <a:r>
                <a:rPr sz="1600" b="1" spc="31" dirty="0">
                  <a:cs typeface="Calibri"/>
                </a:rPr>
                <a:t>c</a:t>
              </a:r>
              <a:r>
                <a:rPr sz="1600" b="1" spc="-27" dirty="0">
                  <a:cs typeface="Calibri"/>
                </a:rPr>
                <a:t>a</a:t>
              </a:r>
              <a:r>
                <a:rPr sz="1600" b="1" spc="-65" dirty="0">
                  <a:cs typeface="Calibri"/>
                </a:rPr>
                <a:t>r</a:t>
              </a:r>
              <a:r>
                <a:rPr sz="1600" b="1" spc="55" dirty="0">
                  <a:cs typeface="Calibri"/>
                </a:rPr>
                <a:t>e</a:t>
              </a:r>
              <a:r>
                <a:rPr sz="1600" b="1" dirty="0">
                  <a:cs typeface="Calibri"/>
                </a:rPr>
                <a:t> </a:t>
              </a:r>
              <a:r>
                <a:rPr sz="1600" b="1" spc="-89" dirty="0">
                  <a:cs typeface="Calibri"/>
                </a:rPr>
                <a:t> </a:t>
              </a:r>
              <a:r>
                <a:rPr sz="1600" b="1" spc="14" dirty="0">
                  <a:cs typeface="Calibri"/>
                </a:rPr>
                <a:t>P</a:t>
              </a:r>
              <a:r>
                <a:rPr sz="1600" b="1" spc="-65" dirty="0">
                  <a:cs typeface="Calibri"/>
                </a:rPr>
                <a:t>r</a:t>
              </a:r>
              <a:r>
                <a:rPr sz="1600" b="1" spc="24" dirty="0">
                  <a:cs typeface="Calibri"/>
                </a:rPr>
                <a:t>o</a:t>
              </a:r>
              <a:r>
                <a:rPr sz="1600" b="1" spc="-34" dirty="0">
                  <a:cs typeface="Calibri"/>
                </a:rPr>
                <a:t>v</a:t>
              </a:r>
              <a:r>
                <a:rPr sz="1600" b="1" spc="-55" dirty="0">
                  <a:cs typeface="Calibri"/>
                </a:rPr>
                <a:t>i</a:t>
              </a:r>
              <a:r>
                <a:rPr sz="1600" b="1" spc="34" dirty="0">
                  <a:cs typeface="Calibri"/>
                </a:rPr>
                <a:t>d</a:t>
              </a:r>
              <a:r>
                <a:rPr sz="1600" b="1" spc="3" dirty="0">
                  <a:cs typeface="Calibri"/>
                </a:rPr>
                <a:t>e</a:t>
              </a:r>
              <a:r>
                <a:rPr sz="1600" b="1" spc="-7" dirty="0">
                  <a:cs typeface="Calibri"/>
                </a:rPr>
                <a:t>r</a:t>
              </a:r>
              <a:r>
                <a:rPr sz="1600" b="1" spc="-3" dirty="0">
                  <a:cs typeface="Calibri"/>
                </a:rPr>
                <a:t> </a:t>
              </a:r>
              <a:r>
                <a:rPr sz="1600" b="1" spc="7" dirty="0">
                  <a:cs typeface="Calibri"/>
                </a:rPr>
                <a:t>R</a:t>
              </a:r>
              <a:r>
                <a:rPr sz="1600" b="1" spc="3" dirty="0">
                  <a:cs typeface="Calibri"/>
                </a:rPr>
                <a:t>e</a:t>
              </a:r>
              <a:r>
                <a:rPr sz="1600" b="1" spc="-7" dirty="0">
                  <a:cs typeface="Calibri"/>
                </a:rPr>
                <a:t>s</a:t>
              </a:r>
              <a:r>
                <a:rPr sz="1600" b="1" spc="20" dirty="0">
                  <a:cs typeface="Calibri"/>
                </a:rPr>
                <a:t>p</a:t>
              </a:r>
              <a:r>
                <a:rPr sz="1600" b="1" spc="24" dirty="0">
                  <a:cs typeface="Calibri"/>
                </a:rPr>
                <a:t>o</a:t>
              </a:r>
              <a:r>
                <a:rPr sz="1600" b="1" spc="-34" dirty="0">
                  <a:cs typeface="Calibri"/>
                </a:rPr>
                <a:t>n</a:t>
              </a:r>
              <a:r>
                <a:rPr sz="1600" b="1" spc="-7" dirty="0">
                  <a:cs typeface="Calibri"/>
                </a:rPr>
                <a:t>s</a:t>
              </a:r>
              <a:r>
                <a:rPr sz="1600" b="1" spc="-55" dirty="0">
                  <a:cs typeface="Calibri"/>
                </a:rPr>
                <a:t>i</a:t>
              </a:r>
              <a:r>
                <a:rPr sz="1600" b="1" spc="34" dirty="0">
                  <a:cs typeface="Calibri"/>
                </a:rPr>
                <a:t>b</a:t>
              </a:r>
              <a:r>
                <a:rPr sz="1600" b="1" spc="-41" dirty="0">
                  <a:cs typeface="Calibri"/>
                </a:rPr>
                <a:t>iliti</a:t>
              </a:r>
              <a:r>
                <a:rPr sz="1600" b="1" spc="3" dirty="0">
                  <a:cs typeface="Calibri"/>
                </a:rPr>
                <a:t>e</a:t>
              </a:r>
              <a:r>
                <a:rPr sz="1600" b="1" spc="24" dirty="0">
                  <a:cs typeface="Calibri"/>
                </a:rPr>
                <a:t>s</a:t>
              </a:r>
              <a:endParaRPr sz="1600" dirty="0">
                <a:cs typeface="Calibri"/>
              </a:endParaRPr>
            </a:p>
          </p:txBody>
        </p:sp>
        <p:sp>
          <p:nvSpPr>
            <p:cNvPr id="11" name="object 13">
              <a:extLst>
                <a:ext uri="{FF2B5EF4-FFF2-40B4-BE49-F238E27FC236}">
                  <a16:creationId xmlns:a16="http://schemas.microsoft.com/office/drawing/2014/main" id="{A6E8E207-9C44-B846-84E8-3E14C2BF5759}"/>
                </a:ext>
              </a:extLst>
            </p:cNvPr>
            <p:cNvSpPr/>
            <p:nvPr/>
          </p:nvSpPr>
          <p:spPr>
            <a:xfrm>
              <a:off x="2109020" y="2720980"/>
              <a:ext cx="420795" cy="494842"/>
            </a:xfrm>
            <a:prstGeom prst="rect">
              <a:avLst/>
            </a:prstGeom>
            <a:blipFill>
              <a:blip r:embed="rId3" cstate="print"/>
              <a:stretch>
                <a:fillRect/>
              </a:stretch>
            </a:blipFill>
          </p:spPr>
          <p:txBody>
            <a:bodyPr wrap="square" lIns="0" tIns="0" rIns="0" bIns="0" rtlCol="0"/>
            <a:lstStyle/>
            <a:p>
              <a:pPr defTabSz="623438"/>
              <a:endParaRPr sz="1227" dirty="0">
                <a:solidFill>
                  <a:prstClr val="black"/>
                </a:solidFill>
                <a:latin typeface="Calibri"/>
              </a:endParaRPr>
            </a:p>
          </p:txBody>
        </p:sp>
      </p:grpSp>
      <p:grpSp>
        <p:nvGrpSpPr>
          <p:cNvPr id="34" name="Group 33">
            <a:extLst>
              <a:ext uri="{FF2B5EF4-FFF2-40B4-BE49-F238E27FC236}">
                <a16:creationId xmlns:a16="http://schemas.microsoft.com/office/drawing/2014/main" id="{505A04E6-6A71-4246-8A94-4942366C7860}"/>
              </a:ext>
            </a:extLst>
          </p:cNvPr>
          <p:cNvGrpSpPr/>
          <p:nvPr/>
        </p:nvGrpSpPr>
        <p:grpSpPr>
          <a:xfrm>
            <a:off x="578310" y="547670"/>
            <a:ext cx="3688692" cy="591659"/>
            <a:chOff x="2109020" y="1064565"/>
            <a:chExt cx="3688692" cy="591659"/>
          </a:xfrm>
        </p:grpSpPr>
        <p:sp>
          <p:nvSpPr>
            <p:cNvPr id="5" name="object 7">
              <a:extLst>
                <a:ext uri="{FF2B5EF4-FFF2-40B4-BE49-F238E27FC236}">
                  <a16:creationId xmlns:a16="http://schemas.microsoft.com/office/drawing/2014/main" id="{39A19747-8F4F-6F49-B087-ADB5E8CEB42A}"/>
                </a:ext>
              </a:extLst>
            </p:cNvPr>
            <p:cNvSpPr txBox="1"/>
            <p:nvPr/>
          </p:nvSpPr>
          <p:spPr>
            <a:xfrm>
              <a:off x="2642522" y="1237283"/>
              <a:ext cx="3155190" cy="246221"/>
            </a:xfrm>
            <a:prstGeom prst="rect">
              <a:avLst/>
            </a:prstGeom>
          </p:spPr>
          <p:txBody>
            <a:bodyPr vert="horz" wrap="square" lIns="0" tIns="0" rIns="0" bIns="0" rtlCol="0">
              <a:spAutoFit/>
            </a:bodyPr>
            <a:lstStyle/>
            <a:p>
              <a:pPr marL="8659" defTabSz="623438"/>
              <a:r>
                <a:rPr sz="1600" b="1" spc="106" dirty="0">
                  <a:cs typeface="Calibri"/>
                </a:rPr>
                <a:t>N</a:t>
              </a:r>
              <a:r>
                <a:rPr sz="1600" b="1" spc="95" dirty="0">
                  <a:cs typeface="Calibri"/>
                </a:rPr>
                <a:t>F</a:t>
              </a:r>
              <a:r>
                <a:rPr sz="1600" b="1" spc="-27" dirty="0">
                  <a:cs typeface="Calibri"/>
                </a:rPr>
                <a:t>P</a:t>
              </a:r>
              <a:r>
                <a:rPr sz="1600" b="1" spc="106" dirty="0">
                  <a:cs typeface="Calibri"/>
                </a:rPr>
                <a:t>A</a:t>
              </a:r>
              <a:r>
                <a:rPr sz="1600" b="1" spc="37" dirty="0">
                  <a:cs typeface="Calibri"/>
                </a:rPr>
                <a:t> 1</a:t>
              </a:r>
              <a:r>
                <a:rPr sz="1600" b="1" spc="27" dirty="0">
                  <a:cs typeface="Calibri"/>
                </a:rPr>
                <a:t>5</a:t>
              </a:r>
              <a:r>
                <a:rPr sz="1600" b="1" spc="41" dirty="0">
                  <a:cs typeface="Calibri"/>
                </a:rPr>
                <a:t>8</a:t>
              </a:r>
              <a:r>
                <a:rPr sz="1600" b="1" spc="48" dirty="0">
                  <a:cs typeface="Calibri"/>
                </a:rPr>
                <a:t>2</a:t>
              </a:r>
              <a:r>
                <a:rPr sz="1600" b="1" spc="31" dirty="0">
                  <a:cs typeface="Calibri"/>
                </a:rPr>
                <a:t> </a:t>
              </a:r>
              <a:r>
                <a:rPr sz="1600" b="1" spc="156" dirty="0">
                  <a:cs typeface="Calibri"/>
                </a:rPr>
                <a:t>Q</a:t>
              </a:r>
              <a:r>
                <a:rPr sz="1600" b="1" spc="44" dirty="0">
                  <a:cs typeface="Calibri"/>
                </a:rPr>
                <a:t> </a:t>
              </a:r>
              <a:r>
                <a:rPr sz="1600" b="1" spc="14" dirty="0">
                  <a:cs typeface="Calibri"/>
                </a:rPr>
                <a:t>&amp;</a:t>
              </a:r>
              <a:r>
                <a:rPr sz="1600" b="1" spc="24" dirty="0">
                  <a:cs typeface="Calibri"/>
                </a:rPr>
                <a:t> </a:t>
              </a:r>
              <a:r>
                <a:rPr sz="1600" b="1" spc="106" dirty="0">
                  <a:cs typeface="Calibri"/>
                </a:rPr>
                <a:t>A</a:t>
              </a:r>
              <a:endParaRPr sz="1600" dirty="0">
                <a:cs typeface="Calibri"/>
              </a:endParaRPr>
            </a:p>
          </p:txBody>
        </p:sp>
        <p:sp>
          <p:nvSpPr>
            <p:cNvPr id="14" name="object 16">
              <a:extLst>
                <a:ext uri="{FF2B5EF4-FFF2-40B4-BE49-F238E27FC236}">
                  <a16:creationId xmlns:a16="http://schemas.microsoft.com/office/drawing/2014/main" id="{5CC09732-B70C-C64C-910E-FB985468B6C3}"/>
                </a:ext>
              </a:extLst>
            </p:cNvPr>
            <p:cNvSpPr/>
            <p:nvPr/>
          </p:nvSpPr>
          <p:spPr>
            <a:xfrm>
              <a:off x="2109020" y="1064565"/>
              <a:ext cx="422250" cy="591659"/>
            </a:xfrm>
            <a:prstGeom prst="rect">
              <a:avLst/>
            </a:prstGeom>
            <a:blipFill>
              <a:blip r:embed="rId4" cstate="print"/>
              <a:stretch>
                <a:fillRect/>
              </a:stretch>
            </a:blipFill>
          </p:spPr>
          <p:txBody>
            <a:bodyPr wrap="square" lIns="0" tIns="0" rIns="0" bIns="0" rtlCol="0"/>
            <a:lstStyle/>
            <a:p>
              <a:pPr defTabSz="623438"/>
              <a:endParaRPr sz="1227">
                <a:solidFill>
                  <a:prstClr val="black"/>
                </a:solidFill>
                <a:latin typeface="Calibri"/>
              </a:endParaRPr>
            </a:p>
          </p:txBody>
        </p:sp>
      </p:grpSp>
      <p:grpSp>
        <p:nvGrpSpPr>
          <p:cNvPr id="33" name="Group 32">
            <a:extLst>
              <a:ext uri="{FF2B5EF4-FFF2-40B4-BE49-F238E27FC236}">
                <a16:creationId xmlns:a16="http://schemas.microsoft.com/office/drawing/2014/main" id="{865C11B3-8180-7F4A-AE6E-8492224EF244}"/>
              </a:ext>
            </a:extLst>
          </p:cNvPr>
          <p:cNvGrpSpPr/>
          <p:nvPr/>
        </p:nvGrpSpPr>
        <p:grpSpPr>
          <a:xfrm>
            <a:off x="1580985" y="1486440"/>
            <a:ext cx="4352605" cy="454680"/>
            <a:chOff x="2109021" y="1928292"/>
            <a:chExt cx="4352605" cy="454680"/>
          </a:xfrm>
        </p:grpSpPr>
        <p:sp>
          <p:nvSpPr>
            <p:cNvPr id="6" name="object 8">
              <a:extLst>
                <a:ext uri="{FF2B5EF4-FFF2-40B4-BE49-F238E27FC236}">
                  <a16:creationId xmlns:a16="http://schemas.microsoft.com/office/drawing/2014/main" id="{102CE744-A583-2C4F-B18F-5A53FAA0A3AE}"/>
                </a:ext>
              </a:extLst>
            </p:cNvPr>
            <p:cNvSpPr txBox="1"/>
            <p:nvPr/>
          </p:nvSpPr>
          <p:spPr>
            <a:xfrm>
              <a:off x="2642522" y="2038815"/>
              <a:ext cx="3819104" cy="246221"/>
            </a:xfrm>
            <a:prstGeom prst="rect">
              <a:avLst/>
            </a:prstGeom>
          </p:spPr>
          <p:txBody>
            <a:bodyPr vert="horz" wrap="square" lIns="0" tIns="0" rIns="0" bIns="0" rtlCol="0">
              <a:spAutoFit/>
            </a:bodyPr>
            <a:lstStyle/>
            <a:p>
              <a:pPr marL="8659" defTabSz="623438"/>
              <a:r>
                <a:rPr sz="1600" b="1" spc="68" dirty="0">
                  <a:cs typeface="Calibri"/>
                </a:rPr>
                <a:t>F</a:t>
              </a:r>
              <a:r>
                <a:rPr sz="1600" b="1" spc="-55" dirty="0">
                  <a:cs typeface="Calibri"/>
                </a:rPr>
                <a:t>i</a:t>
              </a:r>
              <a:r>
                <a:rPr sz="1600" b="1" spc="-51" dirty="0">
                  <a:cs typeface="Calibri"/>
                </a:rPr>
                <a:t>r</a:t>
              </a:r>
              <a:r>
                <a:rPr sz="1600" b="1" spc="55" dirty="0">
                  <a:cs typeface="Calibri"/>
                </a:rPr>
                <a:t>e</a:t>
              </a:r>
              <a:r>
                <a:rPr sz="1600" b="1" dirty="0">
                  <a:cs typeface="Calibri"/>
                </a:rPr>
                <a:t> </a:t>
              </a:r>
              <a:r>
                <a:rPr sz="1600" b="1" spc="7" dirty="0">
                  <a:cs typeface="Calibri"/>
                </a:rPr>
                <a:t> </a:t>
              </a:r>
              <a:r>
                <a:rPr sz="1600" b="1" spc="72" dirty="0">
                  <a:cs typeface="Calibri"/>
                </a:rPr>
                <a:t>A</a:t>
              </a:r>
              <a:r>
                <a:rPr sz="1600" b="1" spc="20" dirty="0">
                  <a:cs typeface="Calibri"/>
                </a:rPr>
                <a:t>d</a:t>
              </a:r>
              <a:r>
                <a:rPr sz="1600" b="1" spc="-10" dirty="0">
                  <a:cs typeface="Calibri"/>
                </a:rPr>
                <a:t>m</a:t>
              </a:r>
              <a:r>
                <a:rPr sz="1600" b="1" spc="-41" dirty="0">
                  <a:cs typeface="Calibri"/>
                </a:rPr>
                <a:t>i</a:t>
              </a:r>
              <a:r>
                <a:rPr sz="1600" b="1" spc="-34" dirty="0">
                  <a:cs typeface="Calibri"/>
                </a:rPr>
                <a:t>n</a:t>
              </a:r>
              <a:r>
                <a:rPr sz="1600" b="1" spc="-41" dirty="0">
                  <a:cs typeface="Calibri"/>
                </a:rPr>
                <a:t>i</a:t>
              </a:r>
              <a:r>
                <a:rPr sz="1600" b="1" spc="-20" dirty="0">
                  <a:cs typeface="Calibri"/>
                </a:rPr>
                <a:t>s</a:t>
              </a:r>
              <a:r>
                <a:rPr sz="1600" b="1" spc="-27" dirty="0">
                  <a:cs typeface="Calibri"/>
                </a:rPr>
                <a:t>t</a:t>
              </a:r>
              <a:r>
                <a:rPr sz="1600" b="1" spc="-51" dirty="0">
                  <a:cs typeface="Calibri"/>
                </a:rPr>
                <a:t>r</a:t>
              </a:r>
              <a:r>
                <a:rPr sz="1600" b="1" spc="-10" dirty="0">
                  <a:cs typeface="Calibri"/>
                </a:rPr>
                <a:t>a</a:t>
              </a:r>
              <a:r>
                <a:rPr sz="1600" b="1" spc="-27" dirty="0">
                  <a:cs typeface="Calibri"/>
                </a:rPr>
                <a:t>t</a:t>
              </a:r>
              <a:r>
                <a:rPr sz="1600" b="1" spc="-55" dirty="0">
                  <a:cs typeface="Calibri"/>
                </a:rPr>
                <a:t>i</a:t>
              </a:r>
              <a:r>
                <a:rPr sz="1600" b="1" spc="24" dirty="0">
                  <a:cs typeface="Calibri"/>
                </a:rPr>
                <a:t>o</a:t>
              </a:r>
              <a:r>
                <a:rPr sz="1600" b="1" spc="17" dirty="0">
                  <a:cs typeface="Calibri"/>
                </a:rPr>
                <a:t>n</a:t>
              </a:r>
              <a:r>
                <a:rPr sz="1600" b="1" spc="20" dirty="0">
                  <a:cs typeface="Calibri"/>
                </a:rPr>
                <a:t> </a:t>
              </a:r>
              <a:r>
                <a:rPr sz="1600" b="1" spc="-7" dirty="0">
                  <a:cs typeface="Calibri"/>
                </a:rPr>
                <a:t>R</a:t>
              </a:r>
              <a:r>
                <a:rPr sz="1600" b="1" spc="20" dirty="0">
                  <a:cs typeface="Calibri"/>
                </a:rPr>
                <a:t>e</a:t>
              </a:r>
              <a:r>
                <a:rPr sz="1600" b="1" spc="-20" dirty="0">
                  <a:cs typeface="Calibri"/>
                </a:rPr>
                <a:t>s</a:t>
              </a:r>
              <a:r>
                <a:rPr sz="1600" b="1" spc="34" dirty="0">
                  <a:cs typeface="Calibri"/>
                </a:rPr>
                <a:t>p</a:t>
              </a:r>
              <a:r>
                <a:rPr sz="1600" b="1" spc="7" dirty="0">
                  <a:cs typeface="Calibri"/>
                </a:rPr>
                <a:t>o</a:t>
              </a:r>
              <a:r>
                <a:rPr sz="1600" b="1" spc="-17" dirty="0">
                  <a:cs typeface="Calibri"/>
                </a:rPr>
                <a:t>n</a:t>
              </a:r>
              <a:r>
                <a:rPr sz="1600" b="1" spc="-7" dirty="0">
                  <a:cs typeface="Calibri"/>
                </a:rPr>
                <a:t>s</a:t>
              </a:r>
              <a:r>
                <a:rPr sz="1600" b="1" spc="-55" dirty="0">
                  <a:cs typeface="Calibri"/>
                </a:rPr>
                <a:t>i</a:t>
              </a:r>
              <a:r>
                <a:rPr sz="1600" b="1" spc="20" dirty="0">
                  <a:cs typeface="Calibri"/>
                </a:rPr>
                <a:t>b</a:t>
              </a:r>
              <a:r>
                <a:rPr sz="1600" b="1" spc="-41" dirty="0">
                  <a:cs typeface="Calibri"/>
                </a:rPr>
                <a:t>iliti</a:t>
              </a:r>
              <a:r>
                <a:rPr sz="1600" b="1" spc="3" dirty="0">
                  <a:cs typeface="Calibri"/>
                </a:rPr>
                <a:t>e</a:t>
              </a:r>
              <a:r>
                <a:rPr sz="1600" b="1" spc="24" dirty="0">
                  <a:cs typeface="Calibri"/>
                </a:rPr>
                <a:t>s</a:t>
              </a:r>
              <a:endParaRPr sz="1600" dirty="0">
                <a:cs typeface="Calibri"/>
              </a:endParaRPr>
            </a:p>
          </p:txBody>
        </p:sp>
        <p:sp>
          <p:nvSpPr>
            <p:cNvPr id="22" name="object 24">
              <a:extLst>
                <a:ext uri="{FF2B5EF4-FFF2-40B4-BE49-F238E27FC236}">
                  <a16:creationId xmlns:a16="http://schemas.microsoft.com/office/drawing/2014/main" id="{15A0CF9C-6CBA-BD46-AAE9-C4B9E69A7FE4}"/>
                </a:ext>
              </a:extLst>
            </p:cNvPr>
            <p:cNvSpPr/>
            <p:nvPr/>
          </p:nvSpPr>
          <p:spPr>
            <a:xfrm>
              <a:off x="2109021" y="1928292"/>
              <a:ext cx="420794" cy="454680"/>
            </a:xfrm>
            <a:prstGeom prst="rect">
              <a:avLst/>
            </a:prstGeom>
            <a:blipFill>
              <a:blip r:embed="rId5" cstate="print"/>
              <a:stretch>
                <a:fillRect/>
              </a:stretch>
            </a:blipFill>
          </p:spPr>
          <p:txBody>
            <a:bodyPr wrap="square" lIns="0" tIns="0" rIns="0" bIns="0" rtlCol="0"/>
            <a:lstStyle/>
            <a:p>
              <a:pPr defTabSz="623438"/>
              <a:endParaRPr sz="1227">
                <a:solidFill>
                  <a:prstClr val="black"/>
                </a:solidFill>
                <a:latin typeface="Calibri"/>
              </a:endParaRPr>
            </a:p>
          </p:txBody>
        </p:sp>
      </p:grpSp>
      <p:grpSp>
        <p:nvGrpSpPr>
          <p:cNvPr id="30" name="Group 29">
            <a:extLst>
              <a:ext uri="{FF2B5EF4-FFF2-40B4-BE49-F238E27FC236}">
                <a16:creationId xmlns:a16="http://schemas.microsoft.com/office/drawing/2014/main" id="{C5272048-64F5-DE4C-898F-2FE0B5D73725}"/>
              </a:ext>
            </a:extLst>
          </p:cNvPr>
          <p:cNvGrpSpPr/>
          <p:nvPr/>
        </p:nvGrpSpPr>
        <p:grpSpPr>
          <a:xfrm>
            <a:off x="578310" y="4267113"/>
            <a:ext cx="3057913" cy="385122"/>
            <a:chOff x="2109020" y="4280578"/>
            <a:chExt cx="3057913" cy="385122"/>
          </a:xfrm>
        </p:grpSpPr>
        <p:sp>
          <p:nvSpPr>
            <p:cNvPr id="23" name="object 25">
              <a:extLst>
                <a:ext uri="{FF2B5EF4-FFF2-40B4-BE49-F238E27FC236}">
                  <a16:creationId xmlns:a16="http://schemas.microsoft.com/office/drawing/2014/main" id="{BDDD5375-1F16-3141-8815-20207385D7EA}"/>
                </a:ext>
              </a:extLst>
            </p:cNvPr>
            <p:cNvSpPr/>
            <p:nvPr/>
          </p:nvSpPr>
          <p:spPr>
            <a:xfrm>
              <a:off x="2109020" y="4280578"/>
              <a:ext cx="427297" cy="385122"/>
            </a:xfrm>
            <a:prstGeom prst="rect">
              <a:avLst/>
            </a:prstGeom>
            <a:blipFill>
              <a:blip r:embed="rId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4" name="TextBox 23">
              <a:extLst>
                <a:ext uri="{FF2B5EF4-FFF2-40B4-BE49-F238E27FC236}">
                  <a16:creationId xmlns:a16="http://schemas.microsoft.com/office/drawing/2014/main" id="{11AEBC4D-012D-A44B-A8CE-C3BE51860011}"/>
                </a:ext>
              </a:extLst>
            </p:cNvPr>
            <p:cNvSpPr txBox="1"/>
            <p:nvPr/>
          </p:nvSpPr>
          <p:spPr>
            <a:xfrm>
              <a:off x="2557403" y="4303862"/>
              <a:ext cx="2609530" cy="338554"/>
            </a:xfrm>
            <a:prstGeom prst="rect">
              <a:avLst/>
            </a:prstGeom>
            <a:noFill/>
          </p:spPr>
          <p:txBody>
            <a:bodyPr wrap="square" rtlCol="0">
              <a:spAutoFit/>
            </a:bodyPr>
            <a:lstStyle/>
            <a:p>
              <a:r>
                <a:rPr lang="en-US" sz="1600" b="1" spc="181" dirty="0">
                  <a:cs typeface="Calibri"/>
                </a:rPr>
                <a:t>C</a:t>
              </a:r>
              <a:r>
                <a:rPr lang="en-US" sz="1600" b="1" spc="-3" dirty="0">
                  <a:cs typeface="Calibri"/>
                </a:rPr>
                <a:t>i</a:t>
              </a:r>
              <a:r>
                <a:rPr lang="en-US" sz="1600" b="1" spc="-14" dirty="0">
                  <a:cs typeface="Calibri"/>
                </a:rPr>
                <a:t>t</a:t>
              </a:r>
              <a:r>
                <a:rPr lang="en-US" sz="1600" b="1" spc="-7" dirty="0">
                  <a:cs typeface="Calibri"/>
                </a:rPr>
                <a:t>y</a:t>
              </a:r>
              <a:r>
                <a:rPr lang="en-US" sz="1600" b="1" spc="-92" dirty="0">
                  <a:cs typeface="Calibri"/>
                </a:rPr>
                <a:t>/</a:t>
              </a:r>
              <a:r>
                <a:rPr lang="en-US" sz="1600" b="1" spc="181" dirty="0">
                  <a:cs typeface="Calibri"/>
                </a:rPr>
                <a:t>C</a:t>
              </a:r>
              <a:r>
                <a:rPr lang="en-US" sz="1600" b="1" spc="34" dirty="0">
                  <a:cs typeface="Calibri"/>
                </a:rPr>
                <a:t>o</a:t>
              </a:r>
              <a:r>
                <a:rPr lang="en-US" sz="1600" b="1" spc="10" dirty="0">
                  <a:cs typeface="Calibri"/>
                </a:rPr>
                <a:t>un</a:t>
              </a:r>
              <a:r>
                <a:rPr lang="en-US" sz="1600" b="1" spc="-14" dirty="0">
                  <a:cs typeface="Calibri"/>
                </a:rPr>
                <a:t>t</a:t>
              </a:r>
              <a:r>
                <a:rPr lang="en-US" sz="1600" b="1" spc="3" dirty="0">
                  <a:cs typeface="Calibri"/>
                </a:rPr>
                <a:t>y</a:t>
              </a:r>
              <a:r>
                <a:rPr lang="en-US" sz="1600" b="1" spc="48" dirty="0">
                  <a:cs typeface="Calibri"/>
                </a:rPr>
                <a:t> </a:t>
              </a:r>
              <a:r>
                <a:rPr lang="en-US" sz="1600" b="1" spc="139" dirty="0">
                  <a:cs typeface="Calibri"/>
                </a:rPr>
                <a:t>O</a:t>
              </a:r>
              <a:r>
                <a:rPr lang="en-US" sz="1600" b="1" spc="-20" dirty="0">
                  <a:cs typeface="Calibri"/>
                </a:rPr>
                <a:t>f</a:t>
              </a:r>
              <a:r>
                <a:rPr lang="en-US" sz="1600" b="1" spc="-10" dirty="0">
                  <a:cs typeface="Calibri"/>
                </a:rPr>
                <a:t>f</a:t>
              </a:r>
              <a:r>
                <a:rPr lang="en-US" sz="1600" b="1" spc="-14" dirty="0">
                  <a:cs typeface="Calibri"/>
                </a:rPr>
                <a:t>i</a:t>
              </a:r>
              <a:r>
                <a:rPr lang="en-US" sz="1600" b="1" spc="44" dirty="0">
                  <a:cs typeface="Calibri"/>
                </a:rPr>
                <a:t>c</a:t>
              </a:r>
              <a:r>
                <a:rPr lang="en-US" sz="1600" b="1" spc="3" dirty="0">
                  <a:cs typeface="Calibri"/>
                </a:rPr>
                <a:t>i</a:t>
              </a:r>
              <a:r>
                <a:rPr lang="en-US" sz="1600" b="1" dirty="0">
                  <a:cs typeface="Calibri"/>
                </a:rPr>
                <a:t>a</a:t>
              </a:r>
              <a:r>
                <a:rPr lang="en-US" sz="1600" b="1" spc="-27" dirty="0">
                  <a:cs typeface="Calibri"/>
                </a:rPr>
                <a:t>l</a:t>
              </a:r>
              <a:r>
                <a:rPr lang="en-US" sz="1600" b="1" spc="24" dirty="0">
                  <a:cs typeface="Calibri"/>
                </a:rPr>
                <a:t>s</a:t>
              </a:r>
              <a:endParaRPr lang="en-US" sz="1600" dirty="0"/>
            </a:p>
          </p:txBody>
        </p:sp>
      </p:grpSp>
      <p:grpSp>
        <p:nvGrpSpPr>
          <p:cNvPr id="29" name="Group 28">
            <a:extLst>
              <a:ext uri="{FF2B5EF4-FFF2-40B4-BE49-F238E27FC236}">
                <a16:creationId xmlns:a16="http://schemas.microsoft.com/office/drawing/2014/main" id="{6AE4296F-20D6-194C-B697-911CFF60F543}"/>
              </a:ext>
            </a:extLst>
          </p:cNvPr>
          <p:cNvGrpSpPr/>
          <p:nvPr/>
        </p:nvGrpSpPr>
        <p:grpSpPr>
          <a:xfrm>
            <a:off x="1600451" y="5039626"/>
            <a:ext cx="2490381" cy="422505"/>
            <a:chOff x="2109020" y="4964219"/>
            <a:chExt cx="2490381" cy="422505"/>
          </a:xfrm>
        </p:grpSpPr>
        <p:sp>
          <p:nvSpPr>
            <p:cNvPr id="12" name="object 14">
              <a:extLst>
                <a:ext uri="{FF2B5EF4-FFF2-40B4-BE49-F238E27FC236}">
                  <a16:creationId xmlns:a16="http://schemas.microsoft.com/office/drawing/2014/main" id="{EB2C4426-FD09-D84D-9865-937482CBCB4A}"/>
                </a:ext>
              </a:extLst>
            </p:cNvPr>
            <p:cNvSpPr/>
            <p:nvPr/>
          </p:nvSpPr>
          <p:spPr>
            <a:xfrm>
              <a:off x="2109020" y="4964219"/>
              <a:ext cx="428243" cy="422505"/>
            </a:xfrm>
            <a:prstGeom prst="rect">
              <a:avLst/>
            </a:prstGeom>
            <a:blipFill>
              <a:blip r:embed="rId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5" name="TextBox 24">
              <a:extLst>
                <a:ext uri="{FF2B5EF4-FFF2-40B4-BE49-F238E27FC236}">
                  <a16:creationId xmlns:a16="http://schemas.microsoft.com/office/drawing/2014/main" id="{2E8722B4-3A1D-9145-B0B5-2BD2CDDE328D}"/>
                </a:ext>
              </a:extLst>
            </p:cNvPr>
            <p:cNvSpPr txBox="1"/>
            <p:nvPr/>
          </p:nvSpPr>
          <p:spPr>
            <a:xfrm>
              <a:off x="2581433" y="5006194"/>
              <a:ext cx="2017968" cy="338554"/>
            </a:xfrm>
            <a:prstGeom prst="rect">
              <a:avLst/>
            </a:prstGeom>
            <a:noFill/>
          </p:spPr>
          <p:txBody>
            <a:bodyPr wrap="square" rtlCol="0">
              <a:spAutoFit/>
            </a:bodyPr>
            <a:lstStyle/>
            <a:p>
              <a:r>
                <a:rPr lang="en-US" sz="1600" b="1" spc="48" dirty="0">
                  <a:cs typeface="Calibri"/>
                </a:rPr>
                <a:t>La</a:t>
              </a:r>
              <a:r>
                <a:rPr lang="en-US" sz="1600" b="1" spc="61" dirty="0">
                  <a:cs typeface="Calibri"/>
                </a:rPr>
                <a:t>b</a:t>
              </a:r>
              <a:r>
                <a:rPr lang="en-US" sz="1600" b="1" spc="34" dirty="0">
                  <a:cs typeface="Calibri"/>
                </a:rPr>
                <a:t>o</a:t>
              </a:r>
              <a:r>
                <a:rPr lang="en-US" sz="1600" b="1" spc="-7" dirty="0">
                  <a:cs typeface="Calibri"/>
                </a:rPr>
                <a:t>r</a:t>
              </a:r>
              <a:endParaRPr lang="en-US" sz="1600" dirty="0">
                <a:cs typeface="Calibri"/>
              </a:endParaRPr>
            </a:p>
          </p:txBody>
        </p:sp>
      </p:grpSp>
      <p:grpSp>
        <p:nvGrpSpPr>
          <p:cNvPr id="31" name="Group 30">
            <a:extLst>
              <a:ext uri="{FF2B5EF4-FFF2-40B4-BE49-F238E27FC236}">
                <a16:creationId xmlns:a16="http://schemas.microsoft.com/office/drawing/2014/main" id="{2D500759-4894-3E4F-A927-B316382E2810}"/>
              </a:ext>
            </a:extLst>
          </p:cNvPr>
          <p:cNvGrpSpPr/>
          <p:nvPr/>
        </p:nvGrpSpPr>
        <p:grpSpPr>
          <a:xfrm>
            <a:off x="1562758" y="3346869"/>
            <a:ext cx="1726297" cy="378928"/>
            <a:chOff x="2109020" y="3553830"/>
            <a:chExt cx="1726297" cy="378928"/>
          </a:xfrm>
        </p:grpSpPr>
        <p:sp>
          <p:nvSpPr>
            <p:cNvPr id="13" name="object 15">
              <a:extLst>
                <a:ext uri="{FF2B5EF4-FFF2-40B4-BE49-F238E27FC236}">
                  <a16:creationId xmlns:a16="http://schemas.microsoft.com/office/drawing/2014/main" id="{9D31D624-1B41-6A42-B561-5C9DF2DF3415}"/>
                </a:ext>
              </a:extLst>
            </p:cNvPr>
            <p:cNvSpPr/>
            <p:nvPr/>
          </p:nvSpPr>
          <p:spPr>
            <a:xfrm>
              <a:off x="2109020" y="3553830"/>
              <a:ext cx="420795" cy="345633"/>
            </a:xfrm>
            <a:prstGeom prst="rect">
              <a:avLst/>
            </a:prstGeom>
            <a:blipFill>
              <a:blip r:embed="rId8" cstate="print"/>
              <a:stretch>
                <a:fillRect/>
              </a:stretch>
            </a:blipFill>
          </p:spPr>
          <p:txBody>
            <a:bodyPr wrap="square" lIns="0" tIns="0" rIns="0" bIns="0" rtlCol="0"/>
            <a:lstStyle/>
            <a:p>
              <a:pPr defTabSz="623438"/>
              <a:endParaRPr sz="1227" dirty="0">
                <a:solidFill>
                  <a:prstClr val="black"/>
                </a:solidFill>
                <a:latin typeface="Calibri"/>
              </a:endParaRPr>
            </a:p>
          </p:txBody>
        </p:sp>
        <p:sp>
          <p:nvSpPr>
            <p:cNvPr id="27" name="TextBox 26">
              <a:extLst>
                <a:ext uri="{FF2B5EF4-FFF2-40B4-BE49-F238E27FC236}">
                  <a16:creationId xmlns:a16="http://schemas.microsoft.com/office/drawing/2014/main" id="{EC2D2BC7-512F-2A4B-BA3C-D32A413EE5BB}"/>
                </a:ext>
              </a:extLst>
            </p:cNvPr>
            <p:cNvSpPr txBox="1"/>
            <p:nvPr/>
          </p:nvSpPr>
          <p:spPr>
            <a:xfrm>
              <a:off x="2557403" y="3594204"/>
              <a:ext cx="1277914" cy="338554"/>
            </a:xfrm>
            <a:prstGeom prst="rect">
              <a:avLst/>
            </a:prstGeom>
            <a:noFill/>
          </p:spPr>
          <p:txBody>
            <a:bodyPr wrap="none" rtlCol="0">
              <a:spAutoFit/>
            </a:bodyPr>
            <a:lstStyle/>
            <a:p>
              <a:r>
                <a:rPr lang="en-US" sz="1600" b="1" dirty="0"/>
                <a:t>Firefighter</a:t>
              </a:r>
            </a:p>
          </p:txBody>
        </p:sp>
      </p:grpSp>
      <p:pic>
        <p:nvPicPr>
          <p:cNvPr id="26" name="Picture 25">
            <a:extLst>
              <a:ext uri="{FF2B5EF4-FFF2-40B4-BE49-F238E27FC236}">
                <a16:creationId xmlns:a16="http://schemas.microsoft.com/office/drawing/2014/main" id="{4F89EC98-B11D-724C-952F-11C4DD3E9D19}"/>
              </a:ext>
            </a:extLst>
          </p:cNvPr>
          <p:cNvPicPr>
            <a:picLocks noChangeAspect="1"/>
          </p:cNvPicPr>
          <p:nvPr/>
        </p:nvPicPr>
        <p:blipFill>
          <a:blip r:embed="rId9"/>
          <a:stretch>
            <a:fillRect/>
          </a:stretch>
        </p:blipFill>
        <p:spPr>
          <a:xfrm>
            <a:off x="7952177" y="5570777"/>
            <a:ext cx="1287132" cy="1327355"/>
          </a:xfrm>
          <a:prstGeom prst="rect">
            <a:avLst/>
          </a:prstGeom>
        </p:spPr>
      </p:pic>
    </p:spTree>
    <p:extLst>
      <p:ext uri="{BB962C8B-B14F-4D97-AF65-F5344CB8AC3E}">
        <p14:creationId xmlns:p14="http://schemas.microsoft.com/office/powerpoint/2010/main" val="3311484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7AC997-579D-3A4A-8959-CCBC247C9E11}"/>
              </a:ext>
            </a:extLst>
          </p:cNvPr>
          <p:cNvSpPr>
            <a:spLocks noGrp="1"/>
          </p:cNvSpPr>
          <p:nvPr>
            <p:ph type="title"/>
          </p:nvPr>
        </p:nvSpPr>
        <p:spPr>
          <a:xfrm>
            <a:off x="4549877" y="256032"/>
            <a:ext cx="4594122" cy="1609344"/>
          </a:xfrm>
          <a:ln>
            <a:noFill/>
          </a:ln>
        </p:spPr>
        <p:txBody>
          <a:bodyPr>
            <a:normAutofit/>
          </a:bodyPr>
          <a:lstStyle/>
          <a:p>
            <a:pPr algn="ctr"/>
            <a:r>
              <a:rPr lang="en-US" sz="4800" dirty="0"/>
              <a:t>This year’s theme</a:t>
            </a:r>
          </a:p>
        </p:txBody>
      </p:sp>
      <p:pic>
        <p:nvPicPr>
          <p:cNvPr id="3" name="Picture 2">
            <a:extLst>
              <a:ext uri="{FF2B5EF4-FFF2-40B4-BE49-F238E27FC236}">
                <a16:creationId xmlns:a16="http://schemas.microsoft.com/office/drawing/2014/main" id="{7A63CE85-AA52-FA45-9AB0-77DD9261A59A}"/>
              </a:ext>
            </a:extLst>
          </p:cNvPr>
          <p:cNvPicPr>
            <a:picLocks noChangeAspect="1"/>
          </p:cNvPicPr>
          <p:nvPr/>
        </p:nvPicPr>
        <p:blipFill rotWithShape="1">
          <a:blip r:embed="rId3"/>
          <a:srcRect l="235"/>
          <a:stretch/>
        </p:blipFill>
        <p:spPr>
          <a:xfrm>
            <a:off x="20" y="10"/>
            <a:ext cx="4549857" cy="6857989"/>
          </a:xfrm>
          <a:prstGeom prst="rect">
            <a:avLst/>
          </a:prstGeom>
        </p:spPr>
      </p:pic>
      <p:sp>
        <p:nvSpPr>
          <p:cNvPr id="5" name="Content Placeholder 4">
            <a:extLst>
              <a:ext uri="{FF2B5EF4-FFF2-40B4-BE49-F238E27FC236}">
                <a16:creationId xmlns:a16="http://schemas.microsoft.com/office/drawing/2014/main" id="{92F17F6B-8306-D647-A9A2-52702A509F88}"/>
              </a:ext>
            </a:extLst>
          </p:cNvPr>
          <p:cNvSpPr>
            <a:spLocks noGrp="1"/>
          </p:cNvSpPr>
          <p:nvPr>
            <p:ph idx="1"/>
          </p:nvPr>
        </p:nvSpPr>
        <p:spPr>
          <a:xfrm>
            <a:off x="4826000" y="1704890"/>
            <a:ext cx="4046298" cy="4050792"/>
          </a:xfrm>
        </p:spPr>
        <p:txBody>
          <a:bodyPr>
            <a:normAutofit fontScale="92500"/>
          </a:bodyPr>
          <a:lstStyle/>
          <a:p>
            <a:pPr marL="0" indent="0">
              <a:buNone/>
            </a:pPr>
            <a:r>
              <a:rPr lang="en-US" sz="2400" b="1" dirty="0">
                <a:hlinkClick r:id="rId4"/>
              </a:rPr>
              <a:t>BE AWARE –</a:t>
            </a:r>
            <a:br>
              <a:rPr lang="en-US" sz="2400" b="1" dirty="0">
                <a:hlinkClick r:id="rId4"/>
              </a:rPr>
            </a:br>
            <a:r>
              <a:rPr lang="en-US" sz="2400" b="1" dirty="0">
                <a:hlinkClick r:id="rId4"/>
              </a:rPr>
              <a:t>GET CHECKED</a:t>
            </a:r>
            <a:endParaRPr lang="en-US" sz="2400" dirty="0"/>
          </a:p>
          <a:p>
            <a:pPr marL="0" indent="0">
              <a:buNone/>
            </a:pPr>
            <a:r>
              <a:rPr lang="en-US" sz="1800" dirty="0"/>
              <a:t>This theme focuses on the importance of annual medical evaluations/physicals and the Emergency Services Road Map to Health and Wellness. Firefighters face many increased health risks. </a:t>
            </a:r>
            <a:r>
              <a:rPr lang="en-US" sz="1800" b="1" dirty="0"/>
              <a:t>Early detection saves lives and is critical to protecting our firefighters and responders.</a:t>
            </a:r>
          </a:p>
          <a:p>
            <a:pPr marL="0" indent="0">
              <a:buNone/>
            </a:pPr>
            <a:r>
              <a:rPr lang="en-US" sz="1800" dirty="0"/>
              <a:t>The week is designed to </a:t>
            </a:r>
            <a:r>
              <a:rPr lang="en-US" sz="1800" b="1" dirty="0"/>
              <a:t>increase awareness and action </a:t>
            </a:r>
            <a:r>
              <a:rPr lang="en-US" sz="1800" dirty="0"/>
              <a:t>so that safety and health become a priority in </a:t>
            </a:r>
            <a:r>
              <a:rPr lang="en-US" sz="1800" b="1" u="sng" dirty="0"/>
              <a:t>all</a:t>
            </a:r>
            <a:r>
              <a:rPr lang="en-US" sz="1800" dirty="0"/>
              <a:t> fire and emergency service departments.</a:t>
            </a:r>
          </a:p>
          <a:p>
            <a:endParaRPr lang="en-US" sz="1600" dirty="0"/>
          </a:p>
        </p:txBody>
      </p:sp>
      <p:grpSp>
        <p:nvGrpSpPr>
          <p:cNvPr id="12" name="Group 11">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3" name="Oval 12">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29197268-0483-7A47-9472-59B0328EB1F8}"/>
              </a:ext>
            </a:extLst>
          </p:cNvPr>
          <p:cNvPicPr>
            <a:picLocks noChangeAspect="1"/>
          </p:cNvPicPr>
          <p:nvPr/>
        </p:nvPicPr>
        <p:blipFill>
          <a:blip r:embed="rId6"/>
          <a:stretch>
            <a:fillRect/>
          </a:stretch>
        </p:blipFill>
        <p:spPr>
          <a:xfrm>
            <a:off x="7926777" y="5595196"/>
            <a:ext cx="1287132" cy="1327355"/>
          </a:xfrm>
          <a:prstGeom prst="rect">
            <a:avLst/>
          </a:prstGeom>
        </p:spPr>
      </p:pic>
    </p:spTree>
    <p:extLst>
      <p:ext uri="{BB962C8B-B14F-4D97-AF65-F5344CB8AC3E}">
        <p14:creationId xmlns:p14="http://schemas.microsoft.com/office/powerpoint/2010/main" val="2740905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6" name="Oval 15">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1367D-41C8-F943-8634-5CD840B351AC}"/>
              </a:ext>
            </a:extLst>
          </p:cNvPr>
          <p:cNvSpPr>
            <a:spLocks noGrp="1"/>
          </p:cNvSpPr>
          <p:nvPr>
            <p:ph type="title"/>
          </p:nvPr>
        </p:nvSpPr>
        <p:spPr>
          <a:xfrm>
            <a:off x="788670" y="942975"/>
            <a:ext cx="7475220" cy="3525056"/>
          </a:xfrm>
        </p:spPr>
        <p:txBody>
          <a:bodyPr vert="horz" lIns="91440" tIns="45720" rIns="91440" bIns="45720" rtlCol="0" anchor="b">
            <a:normAutofit/>
          </a:bodyPr>
          <a:lstStyle/>
          <a:p>
            <a:pPr algn="ctr">
              <a:lnSpc>
                <a:spcPct val="80000"/>
              </a:lnSpc>
            </a:pPr>
            <a:r>
              <a:rPr lang="en-US" sz="9600">
                <a:solidFill>
                  <a:srgbClr val="FFFFFF"/>
                </a:solidFill>
              </a:rPr>
              <a:t>NFPA 1582</a:t>
            </a:r>
          </a:p>
        </p:txBody>
      </p:sp>
      <p:sp>
        <p:nvSpPr>
          <p:cNvPr id="4" name="Text Placeholder 3">
            <a:extLst>
              <a:ext uri="{FF2B5EF4-FFF2-40B4-BE49-F238E27FC236}">
                <a16:creationId xmlns:a16="http://schemas.microsoft.com/office/drawing/2014/main" id="{58FAA141-9647-1D48-AD24-D4089EDE1F2B}"/>
              </a:ext>
            </a:extLst>
          </p:cNvPr>
          <p:cNvSpPr>
            <a:spLocks noGrp="1"/>
          </p:cNvSpPr>
          <p:nvPr>
            <p:ph type="body" sz="half" idx="2"/>
          </p:nvPr>
        </p:nvSpPr>
        <p:spPr>
          <a:xfrm>
            <a:off x="802386" y="4649148"/>
            <a:ext cx="7461504" cy="1486158"/>
          </a:xfrm>
        </p:spPr>
        <p:txBody>
          <a:bodyPr vert="horz" lIns="91440" tIns="45720" rIns="91440" bIns="45720" rtlCol="0">
            <a:normAutofit/>
          </a:bodyPr>
          <a:lstStyle/>
          <a:p>
            <a:pPr algn="ctr">
              <a:lnSpc>
                <a:spcPct val="90000"/>
              </a:lnSpc>
              <a:spcBef>
                <a:spcPts val="1200"/>
              </a:spcBef>
            </a:pPr>
            <a:r>
              <a:rPr lang="en-US" sz="2200">
                <a:solidFill>
                  <a:srgbClr val="FFFFFF">
                    <a:alpha val="60000"/>
                  </a:srgbClr>
                </a:solidFill>
              </a:rPr>
              <a:t>Q&amp;A – General ?’s</a:t>
            </a:r>
          </a:p>
        </p:txBody>
      </p:sp>
      <p:cxnSp>
        <p:nvCxnSpPr>
          <p:cNvPr id="21" name="Straight Connector 20">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1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E15AAB4E-1AF6-4A73-9822-087B0F4ED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95CBD21-70A0-B144-8F83-96AD6D023DA0}"/>
              </a:ext>
            </a:extLst>
          </p:cNvPr>
          <p:cNvSpPr>
            <a:spLocks noGrp="1"/>
          </p:cNvSpPr>
          <p:nvPr>
            <p:ph type="title"/>
          </p:nvPr>
        </p:nvSpPr>
        <p:spPr>
          <a:xfrm>
            <a:off x="482600" y="643466"/>
            <a:ext cx="5030368" cy="5571067"/>
          </a:xfrm>
        </p:spPr>
        <p:txBody>
          <a:bodyPr vert="horz" lIns="91440" tIns="45720" rIns="91440" bIns="45720" rtlCol="0" anchor="ctr">
            <a:normAutofit/>
          </a:bodyPr>
          <a:lstStyle/>
          <a:p>
            <a:pPr algn="r"/>
            <a:r>
              <a:rPr lang="en-US" sz="9600">
                <a:blipFill dpi="0" rotWithShape="1">
                  <a:blip r:embed="rId4">
                    <a:extLst/>
                  </a:blip>
                  <a:srcRect/>
                  <a:tile tx="6350" ty="-127000" sx="65000" sy="64000" flip="none" algn="tl"/>
                </a:blipFill>
              </a:rPr>
              <a:t>Where can I get a copy of NFPA 1582?</a:t>
            </a:r>
          </a:p>
        </p:txBody>
      </p:sp>
      <p:sp>
        <p:nvSpPr>
          <p:cNvPr id="20" name="Rectangle 19">
            <a:extLst>
              <a:ext uri="{FF2B5EF4-FFF2-40B4-BE49-F238E27FC236}">
                <a16:creationId xmlns:a16="http://schemas.microsoft.com/office/drawing/2014/main" id="{3FD794DA-8ACE-4EC4-8EB7-A34B9F6C1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8840" y="-2"/>
            <a:ext cx="3385160" cy="68580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a:extLst>
              <a:ext uri="{FF2B5EF4-FFF2-40B4-BE49-F238E27FC236}">
                <a16:creationId xmlns:a16="http://schemas.microsoft.com/office/drawing/2014/main" id="{5F326F8D-E4BA-1A46-AEDC-BCDD5DBED63E}"/>
              </a:ext>
            </a:extLst>
          </p:cNvPr>
          <p:cNvSpPr>
            <a:spLocks noGrp="1"/>
          </p:cNvSpPr>
          <p:nvPr>
            <p:ph type="body" idx="1"/>
          </p:nvPr>
        </p:nvSpPr>
        <p:spPr>
          <a:xfrm>
            <a:off x="5995568" y="643465"/>
            <a:ext cx="2794471" cy="5571067"/>
          </a:xfrm>
        </p:spPr>
        <p:txBody>
          <a:bodyPr vert="horz" lIns="91440" tIns="45720" rIns="91440" bIns="45720" rtlCol="0" anchor="ctr">
            <a:normAutofit/>
          </a:bodyPr>
          <a:lstStyle/>
          <a:p>
            <a:r>
              <a:rPr lang="en-US" sz="2200">
                <a:solidFill>
                  <a:srgbClr val="000000"/>
                </a:solidFill>
              </a:rPr>
              <a:t>Copies of NFPA 1582 are available at www.nfpa.org. This document can be purchased (hardcopy or electronic) or viewed, for free, on the NFPA site.</a:t>
            </a:r>
          </a:p>
          <a:p>
            <a:endParaRPr lang="en-US" sz="2200">
              <a:solidFill>
                <a:srgbClr val="000000"/>
              </a:solidFill>
            </a:endParaRPr>
          </a:p>
        </p:txBody>
      </p:sp>
      <p:pic>
        <p:nvPicPr>
          <p:cNvPr id="13" name="Picture 12">
            <a:extLst>
              <a:ext uri="{FF2B5EF4-FFF2-40B4-BE49-F238E27FC236}">
                <a16:creationId xmlns:a16="http://schemas.microsoft.com/office/drawing/2014/main" id="{E9C54242-1BAD-FE4D-B901-7520CDB13115}"/>
              </a:ext>
            </a:extLst>
          </p:cNvPr>
          <p:cNvPicPr>
            <a:picLocks noChangeAspect="1"/>
          </p:cNvPicPr>
          <p:nvPr/>
        </p:nvPicPr>
        <p:blipFill>
          <a:blip r:embed="rId6"/>
          <a:stretch>
            <a:fillRect/>
          </a:stretch>
        </p:blipFill>
        <p:spPr>
          <a:xfrm>
            <a:off x="7952177" y="5570777"/>
            <a:ext cx="1287132" cy="1327355"/>
          </a:xfrm>
          <a:prstGeom prst="rect">
            <a:avLst/>
          </a:prstGeom>
        </p:spPr>
      </p:pic>
    </p:spTree>
    <p:extLst>
      <p:ext uri="{BB962C8B-B14F-4D97-AF65-F5344CB8AC3E}">
        <p14:creationId xmlns:p14="http://schemas.microsoft.com/office/powerpoint/2010/main" val="1130291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88491A-F07D-E348-B70C-2B5876397A74}"/>
              </a:ext>
            </a:extLst>
          </p:cNvPr>
          <p:cNvSpPr>
            <a:spLocks noGrp="1"/>
          </p:cNvSpPr>
          <p:nvPr>
            <p:ph type="title"/>
          </p:nvPr>
        </p:nvSpPr>
        <p:spPr>
          <a:xfrm>
            <a:off x="788670" y="942975"/>
            <a:ext cx="7475220" cy="3525056"/>
          </a:xfrm>
        </p:spPr>
        <p:txBody>
          <a:bodyPr vert="horz" lIns="91440" tIns="45720" rIns="91440" bIns="45720" rtlCol="0" anchor="b">
            <a:normAutofit/>
          </a:bodyPr>
          <a:lstStyle/>
          <a:p>
            <a:pPr algn="ctr"/>
            <a:r>
              <a:rPr lang="en-US" sz="9600">
                <a:solidFill>
                  <a:srgbClr val="FFFFFF"/>
                </a:solidFill>
              </a:rPr>
              <a:t>What does NFPA 1582 cover?</a:t>
            </a:r>
          </a:p>
        </p:txBody>
      </p:sp>
      <p:sp>
        <p:nvSpPr>
          <p:cNvPr id="3" name="Text Placeholder 2">
            <a:extLst>
              <a:ext uri="{FF2B5EF4-FFF2-40B4-BE49-F238E27FC236}">
                <a16:creationId xmlns:a16="http://schemas.microsoft.com/office/drawing/2014/main" id="{CA40246C-C8FD-6942-A2BF-F67BB98C00AC}"/>
              </a:ext>
            </a:extLst>
          </p:cNvPr>
          <p:cNvSpPr>
            <a:spLocks noGrp="1"/>
          </p:cNvSpPr>
          <p:nvPr>
            <p:ph type="body" idx="1"/>
          </p:nvPr>
        </p:nvSpPr>
        <p:spPr>
          <a:xfrm>
            <a:off x="802386" y="4649148"/>
            <a:ext cx="7461504" cy="1486158"/>
          </a:xfrm>
        </p:spPr>
        <p:txBody>
          <a:bodyPr vert="horz" lIns="91440" tIns="45720" rIns="91440" bIns="45720" rtlCol="0">
            <a:normAutofit/>
          </a:bodyPr>
          <a:lstStyle/>
          <a:p>
            <a:pPr algn="ctr"/>
            <a:r>
              <a:rPr lang="en-US" sz="2200">
                <a:solidFill>
                  <a:srgbClr val="FFFFFF">
                    <a:alpha val="60000"/>
                  </a:srgbClr>
                </a:solidFill>
              </a:rPr>
              <a:t>NFPA 1582 contains descriptive requirements for a comprehensive occupational medical program for fire departments and provides three main functions for incumbent members.</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418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0A7CD-E951-0841-BC95-8E053720BAF5}"/>
              </a:ext>
            </a:extLst>
          </p:cNvPr>
          <p:cNvPicPr>
            <a:picLocks noChangeAspect="1"/>
          </p:cNvPicPr>
          <p:nvPr/>
        </p:nvPicPr>
        <p:blipFill rotWithShape="1">
          <a:blip r:embed="rId2"/>
          <a:srcRect l="11000" r="-1" b="-1"/>
          <a:stretch/>
        </p:blipFill>
        <p:spPr>
          <a:xfrm>
            <a:off x="20" y="10"/>
            <a:ext cx="9143980" cy="6857989"/>
          </a:xfrm>
          <a:prstGeom prst="rect">
            <a:avLst/>
          </a:prstGeom>
        </p:spPr>
      </p:pic>
      <p:sp>
        <p:nvSpPr>
          <p:cNvPr id="10" name="Rectangle 9">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02386" y="484632"/>
            <a:ext cx="7543800" cy="1609344"/>
          </a:xfrm>
        </p:spPr>
        <p:txBody>
          <a:bodyPr anchor="ctr">
            <a:normAutofit/>
          </a:bodyPr>
          <a:lstStyle/>
          <a:p>
            <a:r>
              <a:rPr lang="en-US" dirty="0">
                <a:solidFill>
                  <a:schemeClr val="tx1"/>
                </a:solidFill>
              </a:rPr>
              <a:t>MAIN FUNCTIONS</a:t>
            </a:r>
          </a:p>
        </p:txBody>
      </p:sp>
      <p:sp>
        <p:nvSpPr>
          <p:cNvPr id="5" name="Content Placeholder 4"/>
          <p:cNvSpPr>
            <a:spLocks noGrp="1"/>
          </p:cNvSpPr>
          <p:nvPr>
            <p:ph idx="1"/>
          </p:nvPr>
        </p:nvSpPr>
        <p:spPr>
          <a:xfrm>
            <a:off x="802386" y="2121408"/>
            <a:ext cx="7543800" cy="4050792"/>
          </a:xfrm>
        </p:spPr>
        <p:txBody>
          <a:bodyPr>
            <a:normAutofit/>
          </a:bodyPr>
          <a:lstStyle/>
          <a:p>
            <a:r>
              <a:rPr lang="en-US" sz="2800" dirty="0"/>
              <a:t>Provides measurements to ensure a member is able to perform their essential job functions.</a:t>
            </a:r>
          </a:p>
          <a:p>
            <a:r>
              <a:rPr lang="en-US" sz="2800" dirty="0"/>
              <a:t>Provides a member insights to their fitness level and to encourage them to improve.</a:t>
            </a:r>
          </a:p>
          <a:p>
            <a:r>
              <a:rPr lang="en-US" sz="2800" dirty="0"/>
              <a:t>Provides referenced screening tools.</a:t>
            </a:r>
          </a:p>
          <a:p>
            <a:pPr marL="0" indent="0">
              <a:buNone/>
            </a:pPr>
            <a:endParaRPr lang="en-US" dirty="0"/>
          </a:p>
          <a:p>
            <a:pPr marL="0" indent="0">
              <a:buNone/>
            </a:pPr>
            <a:endParaRPr lang="en-US" dirty="0"/>
          </a:p>
        </p:txBody>
      </p:sp>
      <p:grpSp>
        <p:nvGrpSpPr>
          <p:cNvPr id="14" name="Group 13">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5" name="Oval 14">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083E3465-B016-4144-902C-D64F68BE6812}"/>
              </a:ext>
            </a:extLst>
          </p:cNvPr>
          <p:cNvPicPr>
            <a:picLocks noChangeAspect="1"/>
          </p:cNvPicPr>
          <p:nvPr/>
        </p:nvPicPr>
        <p:blipFill>
          <a:blip r:embed="rId6"/>
          <a:stretch>
            <a:fillRect/>
          </a:stretch>
        </p:blipFill>
        <p:spPr>
          <a:xfrm>
            <a:off x="7952177" y="5570777"/>
            <a:ext cx="1287132" cy="1327355"/>
          </a:xfrm>
          <a:prstGeom prst="rect">
            <a:avLst/>
          </a:prstGeom>
        </p:spPr>
      </p:pic>
    </p:spTree>
    <p:extLst>
      <p:ext uri="{BB962C8B-B14F-4D97-AF65-F5344CB8AC3E}">
        <p14:creationId xmlns:p14="http://schemas.microsoft.com/office/powerpoint/2010/main" val="27317451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7DA0216-9C83-AC43-8F12-BF66A7C832E2}"/>
              </a:ext>
            </a:extLst>
          </p:cNvPr>
          <p:cNvSpPr>
            <a:spLocks noGrp="1"/>
          </p:cNvSpPr>
          <p:nvPr>
            <p:ph type="title"/>
          </p:nvPr>
        </p:nvSpPr>
        <p:spPr>
          <a:xfrm>
            <a:off x="788670" y="1110054"/>
            <a:ext cx="4918956" cy="4580300"/>
          </a:xfrm>
        </p:spPr>
        <p:txBody>
          <a:bodyPr vert="horz" lIns="91440" tIns="45720" rIns="91440" bIns="45720" rtlCol="0" anchor="ctr">
            <a:normAutofit/>
          </a:bodyPr>
          <a:lstStyle/>
          <a:p>
            <a:pPr algn="r"/>
            <a:r>
              <a:rPr lang="en-US" sz="4800">
                <a:blipFill dpi="0" rotWithShape="1">
                  <a:blip r:embed="rId4">
                    <a:extLst/>
                  </a:blip>
                  <a:srcRect/>
                  <a:tile tx="6350" ty="-127000" sx="65000" sy="64000" flip="none" algn="tl"/>
                </a:blipFill>
              </a:rPr>
              <a:t>Are there departments that have fully implement NFPA 1582 as their annual medical standard?</a:t>
            </a:r>
            <a:br>
              <a:rPr lang="en-US" sz="4800">
                <a:blipFill dpi="0" rotWithShape="1">
                  <a:blip r:embed="rId4">
                    <a:extLst/>
                  </a:blip>
                  <a:srcRect/>
                  <a:tile tx="6350" ty="-127000" sx="65000" sy="64000" flip="none" algn="tl"/>
                </a:blipFill>
              </a:rPr>
            </a:br>
            <a:endParaRPr lang="en-US" sz="4800">
              <a:blipFill dpi="0" rotWithShape="1">
                <a:blip r:embed="rId4">
                  <a:extLst/>
                </a:blip>
                <a:srcRect/>
                <a:tile tx="6350" ty="-127000" sx="65000" sy="64000" flip="none" algn="tl"/>
              </a:blipFill>
            </a:endParaRPr>
          </a:p>
        </p:txBody>
      </p:sp>
      <p:sp>
        <p:nvSpPr>
          <p:cNvPr id="20" name="Rectangle 19">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DB4E03A-4839-334B-8E96-306935906DA3}"/>
              </a:ext>
            </a:extLst>
          </p:cNvPr>
          <p:cNvSpPr>
            <a:spLocks noGrp="1"/>
          </p:cNvSpPr>
          <p:nvPr>
            <p:ph type="body" idx="1"/>
          </p:nvPr>
        </p:nvSpPr>
        <p:spPr>
          <a:xfrm>
            <a:off x="6068960" y="1678210"/>
            <a:ext cx="2241755" cy="3443988"/>
          </a:xfrm>
        </p:spPr>
        <p:txBody>
          <a:bodyPr vert="horz" lIns="91440" tIns="45720" rIns="91440" bIns="45720" rtlCol="0" anchor="ctr">
            <a:normAutofit/>
          </a:bodyPr>
          <a:lstStyle/>
          <a:p>
            <a:r>
              <a:rPr lang="en-US" sz="1700" dirty="0">
                <a:solidFill>
                  <a:srgbClr val="000000"/>
                </a:solidFill>
              </a:rPr>
              <a:t>Yes.</a:t>
            </a:r>
          </a:p>
          <a:p>
            <a:r>
              <a:rPr lang="en-US" sz="1700" dirty="0">
                <a:solidFill>
                  <a:srgbClr val="000000"/>
                </a:solidFill>
              </a:rPr>
              <a:t>If interested, email inquiries can be sent to </a:t>
            </a:r>
            <a:r>
              <a:rPr lang="en-US" sz="1700" dirty="0" err="1">
                <a:solidFill>
                  <a:srgbClr val="000000"/>
                </a:solidFill>
              </a:rPr>
              <a:t>fstar@iafc.org</a:t>
            </a:r>
            <a:r>
              <a:rPr lang="en-US" sz="1700" dirty="0">
                <a:solidFill>
                  <a:srgbClr val="000000"/>
                </a:solidFill>
              </a:rPr>
              <a:t> and we will help you find a fire department in your area that has implemented the NFPA 1582 standard.</a:t>
            </a:r>
          </a:p>
          <a:p>
            <a:endParaRPr lang="en-US" sz="1700" dirty="0">
              <a:solidFill>
                <a:srgbClr val="000000"/>
              </a:solidFill>
            </a:endParaRPr>
          </a:p>
        </p:txBody>
      </p:sp>
      <p:sp>
        <p:nvSpPr>
          <p:cNvPr id="24" name="Rectangle 23">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190" y="5257800"/>
            <a:ext cx="810678"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6258" y="5365890"/>
            <a:ext cx="648542"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E8F6FC52-0A81-0846-A680-BA583B57420D}"/>
              </a:ext>
            </a:extLst>
          </p:cNvPr>
          <p:cNvPicPr>
            <a:picLocks noChangeAspect="1"/>
          </p:cNvPicPr>
          <p:nvPr/>
        </p:nvPicPr>
        <p:blipFill>
          <a:blip r:embed="rId6"/>
          <a:stretch>
            <a:fillRect/>
          </a:stretch>
        </p:blipFill>
        <p:spPr>
          <a:xfrm>
            <a:off x="6829471" y="4930822"/>
            <a:ext cx="1647986" cy="1699486"/>
          </a:xfrm>
          <a:prstGeom prst="rect">
            <a:avLst/>
          </a:prstGeom>
        </p:spPr>
      </p:pic>
    </p:spTree>
    <p:extLst>
      <p:ext uri="{BB962C8B-B14F-4D97-AF65-F5344CB8AC3E}">
        <p14:creationId xmlns:p14="http://schemas.microsoft.com/office/powerpoint/2010/main" val="1032934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EB384DB2-5DBE-4000-BBD8-68F4A6F3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8497EEB-0DDE-4044-AAB7-89950405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9144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91D5588-0A43-44F8-8BF9-4BD0CB073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6" name="Oval 25">
              <a:extLst>
                <a:ext uri="{FF2B5EF4-FFF2-40B4-BE49-F238E27FC236}">
                  <a16:creationId xmlns:a16="http://schemas.microsoft.com/office/drawing/2014/main" id="{C96F04B2-EA02-4F51-91CB-9399DBE7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524F9A86-344F-4139-A831-9D8F3E0EE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tle 3">
            <a:extLst>
              <a:ext uri="{FF2B5EF4-FFF2-40B4-BE49-F238E27FC236}">
                <a16:creationId xmlns:a16="http://schemas.microsoft.com/office/drawing/2014/main" id="{4D56C83D-EA17-8443-9E58-9E8D42A6070A}"/>
              </a:ext>
            </a:extLst>
          </p:cNvPr>
          <p:cNvSpPr>
            <a:spLocks noGrp="1"/>
          </p:cNvSpPr>
          <p:nvPr>
            <p:ph type="title"/>
          </p:nvPr>
        </p:nvSpPr>
        <p:spPr>
          <a:xfrm>
            <a:off x="464574" y="3803009"/>
            <a:ext cx="8214852" cy="1604733"/>
          </a:xfrm>
        </p:spPr>
        <p:txBody>
          <a:bodyPr vert="horz" lIns="91440" tIns="45720" rIns="91440" bIns="45720" rtlCol="0" anchor="b">
            <a:normAutofit/>
          </a:bodyPr>
          <a:lstStyle/>
          <a:p>
            <a:pPr algn="ctr"/>
            <a:r>
              <a:rPr lang="en-US" sz="3500">
                <a:blipFill dpi="0" rotWithShape="1">
                  <a:blip r:embed="rId4">
                    <a:extLst/>
                  </a:blip>
                  <a:srcRect/>
                  <a:tile tx="6350" ty="-127000" sx="65000" sy="64000" flip="none" algn="tl"/>
                </a:blipFill>
              </a:rPr>
              <a:t>Have any departments implemented mandatory, annual NFPA 1582-compliant medicals?</a:t>
            </a:r>
            <a:br>
              <a:rPr lang="en-US" sz="3500">
                <a:blipFill dpi="0" rotWithShape="1">
                  <a:blip r:embed="rId4">
                    <a:extLst/>
                  </a:blip>
                  <a:srcRect/>
                  <a:tile tx="6350" ty="-127000" sx="65000" sy="64000" flip="none" algn="tl"/>
                </a:blipFill>
              </a:rPr>
            </a:br>
            <a:endParaRPr lang="en-US" sz="3500">
              <a:blipFill dpi="0" rotWithShape="1">
                <a:blip r:embed="rId4">
                  <a:extLst/>
                </a:blip>
                <a:srcRect/>
                <a:tile tx="6350" ty="-127000" sx="65000" sy="64000" flip="none" algn="tl"/>
              </a:blipFill>
            </a:endParaRPr>
          </a:p>
        </p:txBody>
      </p:sp>
      <p:sp>
        <p:nvSpPr>
          <p:cNvPr id="3" name="Content Placeholder 2">
            <a:extLst>
              <a:ext uri="{FF2B5EF4-FFF2-40B4-BE49-F238E27FC236}">
                <a16:creationId xmlns:a16="http://schemas.microsoft.com/office/drawing/2014/main" id="{BCBF1FB4-BBB4-E14A-BC1D-CF989A63CE79}"/>
              </a:ext>
            </a:extLst>
          </p:cNvPr>
          <p:cNvSpPr>
            <a:spLocks noGrp="1"/>
          </p:cNvSpPr>
          <p:nvPr>
            <p:ph type="body" idx="1"/>
          </p:nvPr>
        </p:nvSpPr>
        <p:spPr>
          <a:xfrm>
            <a:off x="1464379" y="5293306"/>
            <a:ext cx="6212955" cy="865042"/>
          </a:xfrm>
        </p:spPr>
        <p:txBody>
          <a:bodyPr vert="horz" lIns="91440" tIns="45720" rIns="91440" bIns="45720" rtlCol="0">
            <a:noAutofit/>
          </a:bodyPr>
          <a:lstStyle/>
          <a:p>
            <a:pPr algn="ctr"/>
            <a:r>
              <a:rPr lang="en-US" sz="2000" dirty="0">
                <a:solidFill>
                  <a:srgbClr val="000000"/>
                </a:solidFill>
              </a:rPr>
              <a:t>Yes, there are both career, combination, and volunteer departments around the country that have implemented a mandatory, annual NFPA 1582 compliant medical.</a:t>
            </a:r>
          </a:p>
        </p:txBody>
      </p:sp>
      <p:pic>
        <p:nvPicPr>
          <p:cNvPr id="8" name="Graphic 7">
            <a:extLst>
              <a:ext uri="{FF2B5EF4-FFF2-40B4-BE49-F238E27FC236}">
                <a16:creationId xmlns:a16="http://schemas.microsoft.com/office/drawing/2014/main" id="{890191A2-2B01-4C3E-92EF-84691F4E9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4469" y="643468"/>
            <a:ext cx="2795060" cy="2795060"/>
          </a:xfrm>
          <a:prstGeom prst="rect">
            <a:avLst/>
          </a:prstGeom>
        </p:spPr>
      </p:pic>
      <p:pic>
        <p:nvPicPr>
          <p:cNvPr id="16" name="Picture 15">
            <a:extLst>
              <a:ext uri="{FF2B5EF4-FFF2-40B4-BE49-F238E27FC236}">
                <a16:creationId xmlns:a16="http://schemas.microsoft.com/office/drawing/2014/main" id="{C0D7A10D-16D3-5C4C-B2E2-9ADBE66309C7}"/>
              </a:ext>
            </a:extLst>
          </p:cNvPr>
          <p:cNvPicPr>
            <a:picLocks noChangeAspect="1"/>
          </p:cNvPicPr>
          <p:nvPr/>
        </p:nvPicPr>
        <p:blipFill>
          <a:blip r:embed="rId8"/>
          <a:stretch>
            <a:fillRect/>
          </a:stretch>
        </p:blipFill>
        <p:spPr>
          <a:xfrm>
            <a:off x="7239754" y="4727521"/>
            <a:ext cx="1699554" cy="1752665"/>
          </a:xfrm>
          <a:prstGeom prst="rect">
            <a:avLst/>
          </a:prstGeom>
        </p:spPr>
      </p:pic>
    </p:spTree>
    <p:extLst>
      <p:ext uri="{BB962C8B-B14F-4D97-AF65-F5344CB8AC3E}">
        <p14:creationId xmlns:p14="http://schemas.microsoft.com/office/powerpoint/2010/main" val="2293664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76C0DFDE-6363-4485-AAF5-8514D9C53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97ED09B-959B-46A7-9205-3318FE5C8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87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365BC-1A15-214C-A0B3-2F1FB4CADDAB}"/>
              </a:ext>
            </a:extLst>
          </p:cNvPr>
          <p:cNvSpPr>
            <a:spLocks noGrp="1"/>
          </p:cNvSpPr>
          <p:nvPr>
            <p:ph type="title"/>
          </p:nvPr>
        </p:nvSpPr>
        <p:spPr>
          <a:xfrm>
            <a:off x="482600" y="643466"/>
            <a:ext cx="4903438" cy="5571065"/>
          </a:xfrm>
        </p:spPr>
        <p:txBody>
          <a:bodyPr vert="horz" lIns="91440" tIns="45720" rIns="91440" bIns="45720" rtlCol="0" anchor="ctr">
            <a:normAutofit/>
          </a:bodyPr>
          <a:lstStyle/>
          <a:p>
            <a:pPr algn="r"/>
            <a:r>
              <a:rPr lang="en-US" sz="6000">
                <a:solidFill>
                  <a:srgbClr val="FFFFFF"/>
                </a:solidFill>
              </a:rPr>
              <a:t>Is there data about job loss in departments with mandatory programs?</a:t>
            </a:r>
          </a:p>
        </p:txBody>
      </p:sp>
      <p:sp useBgFill="1">
        <p:nvSpPr>
          <p:cNvPr id="22" name="Rectangle 21">
            <a:extLst>
              <a:ext uri="{FF2B5EF4-FFF2-40B4-BE49-F238E27FC236}">
                <a16:creationId xmlns:a16="http://schemas.microsoft.com/office/drawing/2014/main" id="{66040056-521D-4899-85D7-161D0E847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87" y="0"/>
            <a:ext cx="33919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7D5E12A-F8E2-674C-B83C-B9ABF8267473}"/>
              </a:ext>
            </a:extLst>
          </p:cNvPr>
          <p:cNvSpPr>
            <a:spLocks noGrp="1"/>
          </p:cNvSpPr>
          <p:nvPr>
            <p:ph type="body" idx="1"/>
          </p:nvPr>
        </p:nvSpPr>
        <p:spPr>
          <a:xfrm>
            <a:off x="5973318" y="643467"/>
            <a:ext cx="2688082" cy="5571064"/>
          </a:xfrm>
        </p:spPr>
        <p:txBody>
          <a:bodyPr vert="horz" lIns="91440" tIns="45720" rIns="91440" bIns="45720" rtlCol="0" anchor="ctr">
            <a:normAutofit/>
          </a:bodyPr>
          <a:lstStyle/>
          <a:p>
            <a:r>
              <a:rPr lang="en-US" sz="1500" dirty="0">
                <a:solidFill>
                  <a:schemeClr val="tx1"/>
                </a:solidFill>
              </a:rPr>
              <a:t>There is only antidotal evidence at this time, but it is positive.</a:t>
            </a:r>
          </a:p>
          <a:p>
            <a:r>
              <a:rPr lang="en-US" sz="1500" dirty="0">
                <a:solidFill>
                  <a:schemeClr val="tx1"/>
                </a:solidFill>
              </a:rPr>
              <a:t>Yes, one of the main concerns about implementation of a 1582 program is that it will lead to mass disqualification of firefighters. This is simply not the case.</a:t>
            </a:r>
          </a:p>
          <a:p>
            <a:r>
              <a:rPr lang="en-US" sz="1500" dirty="0">
                <a:solidFill>
                  <a:schemeClr val="tx1"/>
                </a:solidFill>
              </a:rPr>
              <a:t>In organizations that have implemented a mandatory fire department medical program, a very limited number of firefighters have been removed from duty, or placed on light duty, due to an annual medical exam. Remember, NFPA 1582 is not a punitive process.</a:t>
            </a:r>
          </a:p>
          <a:p>
            <a:r>
              <a:rPr lang="en-US" sz="1500" dirty="0">
                <a:solidFill>
                  <a:schemeClr val="tx1"/>
                </a:solidFill>
              </a:rPr>
              <a:t>A properly administered 1582 program should result in an increasingly healthy and fit department.</a:t>
            </a:r>
          </a:p>
          <a:p>
            <a:endParaRPr lang="en-US" sz="1500" dirty="0">
              <a:solidFill>
                <a:schemeClr val="tx1"/>
              </a:solidFill>
            </a:endParaRPr>
          </a:p>
        </p:txBody>
      </p:sp>
    </p:spTree>
    <p:extLst>
      <p:ext uri="{BB962C8B-B14F-4D97-AF65-F5344CB8AC3E}">
        <p14:creationId xmlns:p14="http://schemas.microsoft.com/office/powerpoint/2010/main" val="3781121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4BC66A0E-E5D5-4E7D-9B93-33945A88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5F90B9E6-5D91-4146-881E-1C680D9C7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0"/>
            <a:ext cx="7704582" cy="4808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78C9C-C4D7-2449-8D58-9CE4B20CC306}"/>
              </a:ext>
            </a:extLst>
          </p:cNvPr>
          <p:cNvSpPr>
            <a:spLocks noGrp="1"/>
          </p:cNvSpPr>
          <p:nvPr>
            <p:ph type="title"/>
          </p:nvPr>
        </p:nvSpPr>
        <p:spPr>
          <a:xfrm>
            <a:off x="960108" y="560439"/>
            <a:ext cx="7218935" cy="4028007"/>
          </a:xfrm>
        </p:spPr>
        <p:txBody>
          <a:bodyPr vert="horz" lIns="91440" tIns="45720" rIns="91440" bIns="45720" rtlCol="0" anchor="b">
            <a:normAutofit/>
          </a:bodyPr>
          <a:lstStyle/>
          <a:p>
            <a:r>
              <a:rPr lang="en-US" sz="7400">
                <a:solidFill>
                  <a:srgbClr val="FFFFFF"/>
                </a:solidFill>
              </a:rPr>
              <a:t>Are there supporting NFPA standards to 1582?</a:t>
            </a:r>
          </a:p>
        </p:txBody>
      </p:sp>
      <p:sp>
        <p:nvSpPr>
          <p:cNvPr id="3" name="Text Placeholder 2">
            <a:extLst>
              <a:ext uri="{FF2B5EF4-FFF2-40B4-BE49-F238E27FC236}">
                <a16:creationId xmlns:a16="http://schemas.microsoft.com/office/drawing/2014/main" id="{10181E1E-8DB2-0A4F-83A8-24479E164055}"/>
              </a:ext>
            </a:extLst>
          </p:cNvPr>
          <p:cNvSpPr>
            <a:spLocks noGrp="1"/>
          </p:cNvSpPr>
          <p:nvPr>
            <p:ph type="body" idx="1"/>
          </p:nvPr>
        </p:nvSpPr>
        <p:spPr>
          <a:xfrm>
            <a:off x="960108" y="4982844"/>
            <a:ext cx="7303782" cy="1735456"/>
          </a:xfrm>
        </p:spPr>
        <p:txBody>
          <a:bodyPr vert="horz" lIns="91440" tIns="45720" rIns="91440" bIns="45720" rtlCol="0">
            <a:normAutofit/>
          </a:bodyPr>
          <a:lstStyle/>
          <a:p>
            <a:r>
              <a:rPr lang="en-US" sz="2000" dirty="0">
                <a:solidFill>
                  <a:schemeClr val="tx1"/>
                </a:solidFill>
              </a:rPr>
              <a:t>A selection of supporting standards is listed below. All NFPA standards are available at </a:t>
            </a:r>
            <a:r>
              <a:rPr lang="en-US" sz="2000" dirty="0" err="1">
                <a:solidFill>
                  <a:schemeClr val="tx1"/>
                </a:solidFill>
              </a:rPr>
              <a:t>www.nfpa.org</a:t>
            </a:r>
            <a:r>
              <a:rPr lang="en-US" sz="2000" dirty="0">
                <a:solidFill>
                  <a:schemeClr val="tx1"/>
                </a:solidFill>
              </a:rPr>
              <a:t>.</a:t>
            </a:r>
          </a:p>
          <a:p>
            <a:r>
              <a:rPr lang="en-US" sz="2000" dirty="0">
                <a:solidFill>
                  <a:schemeClr val="tx1"/>
                </a:solidFill>
              </a:rPr>
              <a:t>Documents can be purchased (hardcopy or electronic) or viewed for free on the NFPA website.</a:t>
            </a:r>
          </a:p>
          <a:p>
            <a:endParaRPr lang="en-US" sz="1500" dirty="0">
              <a:solidFill>
                <a:schemeClr val="tx1"/>
              </a:solidFill>
            </a:endParaRPr>
          </a:p>
        </p:txBody>
      </p:sp>
      <p:sp>
        <p:nvSpPr>
          <p:cNvPr id="22" name="Rectangle 21">
            <a:extLst>
              <a:ext uri="{FF2B5EF4-FFF2-40B4-BE49-F238E27FC236}">
                <a16:creationId xmlns:a16="http://schemas.microsoft.com/office/drawing/2014/main" id="{A24B8EE7-D55B-4678-8F34-54296AEC7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09" y="4808538"/>
            <a:ext cx="770153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035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852F8-6EEA-1A40-9C51-EA9E46F78728}"/>
              </a:ext>
            </a:extLst>
          </p:cNvPr>
          <p:cNvSpPr>
            <a:spLocks noGrp="1"/>
          </p:cNvSpPr>
          <p:nvPr>
            <p:ph type="title"/>
          </p:nvPr>
        </p:nvSpPr>
        <p:spPr>
          <a:xfrm>
            <a:off x="6359832" y="639763"/>
            <a:ext cx="2284555" cy="5177377"/>
          </a:xfrm>
          <a:ln>
            <a:noFill/>
          </a:ln>
        </p:spPr>
        <p:txBody>
          <a:bodyPr>
            <a:normAutofit/>
          </a:bodyPr>
          <a:lstStyle/>
          <a:p>
            <a:r>
              <a:rPr lang="en-US" sz="3500"/>
              <a:t>Support from Standards</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5" name="Content Placeholder 2">
            <a:extLst>
              <a:ext uri="{FF2B5EF4-FFF2-40B4-BE49-F238E27FC236}">
                <a16:creationId xmlns:a16="http://schemas.microsoft.com/office/drawing/2014/main" id="{FF5984F5-1BCE-48D9-B492-317EB46BB257}"/>
              </a:ext>
            </a:extLst>
          </p:cNvPr>
          <p:cNvGraphicFramePr>
            <a:graphicFrameLocks noGrp="1"/>
          </p:cNvGraphicFramePr>
          <p:nvPr>
            <p:ph idx="1"/>
            <p:extLst>
              <p:ext uri="{D42A27DB-BD31-4B8C-83A1-F6EECF244321}">
                <p14:modId xmlns:p14="http://schemas.microsoft.com/office/powerpoint/2010/main" val="1264003103"/>
              </p:ext>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8">
            <a:extLst>
              <a:ext uri="{FF2B5EF4-FFF2-40B4-BE49-F238E27FC236}">
                <a16:creationId xmlns:a16="http://schemas.microsoft.com/office/drawing/2014/main" id="{7225E281-F7A4-8944-A3B9-7E203780274F}"/>
              </a:ext>
            </a:extLst>
          </p:cNvPr>
          <p:cNvPicPr>
            <a:picLocks noChangeAspect="1"/>
          </p:cNvPicPr>
          <p:nvPr/>
        </p:nvPicPr>
        <p:blipFill>
          <a:blip r:embed="rId11"/>
          <a:stretch>
            <a:fillRect/>
          </a:stretch>
        </p:blipFill>
        <p:spPr>
          <a:xfrm>
            <a:off x="8000821" y="5595196"/>
            <a:ext cx="1287132" cy="1327355"/>
          </a:xfrm>
          <a:prstGeom prst="rect">
            <a:avLst/>
          </a:prstGeom>
        </p:spPr>
      </p:pic>
    </p:spTree>
    <p:extLst>
      <p:ext uri="{BB962C8B-B14F-4D97-AF65-F5344CB8AC3E}">
        <p14:creationId xmlns:p14="http://schemas.microsoft.com/office/powerpoint/2010/main" val="3735627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A296A8-FB95-6D4B-B789-272B96AB2143}"/>
              </a:ext>
            </a:extLst>
          </p:cNvPr>
          <p:cNvSpPr>
            <a:spLocks noGrp="1"/>
          </p:cNvSpPr>
          <p:nvPr>
            <p:ph type="title"/>
          </p:nvPr>
        </p:nvSpPr>
        <p:spPr>
          <a:xfrm>
            <a:off x="802386" y="484632"/>
            <a:ext cx="7543800" cy="1609344"/>
          </a:xfrm>
        </p:spPr>
        <p:txBody>
          <a:bodyPr>
            <a:normAutofit/>
          </a:bodyPr>
          <a:lstStyle/>
          <a:p>
            <a:r>
              <a:rPr lang="en-US" dirty="0"/>
              <a:t>Support from Standards (Cont’d)</a:t>
            </a:r>
          </a:p>
        </p:txBody>
      </p:sp>
      <p:sp>
        <p:nvSpPr>
          <p:cNvPr id="3" name="Content Placeholder 2">
            <a:extLst>
              <a:ext uri="{FF2B5EF4-FFF2-40B4-BE49-F238E27FC236}">
                <a16:creationId xmlns:a16="http://schemas.microsoft.com/office/drawing/2014/main" id="{C2E2A9AD-B118-BC49-897C-A54D6152B0E5}"/>
              </a:ext>
            </a:extLst>
          </p:cNvPr>
          <p:cNvSpPr>
            <a:spLocks noGrp="1"/>
          </p:cNvSpPr>
          <p:nvPr>
            <p:ph idx="1"/>
          </p:nvPr>
        </p:nvSpPr>
        <p:spPr>
          <a:xfrm>
            <a:off x="802386" y="2320412"/>
            <a:ext cx="7543800" cy="3851787"/>
          </a:xfrm>
        </p:spPr>
        <p:txBody>
          <a:bodyPr>
            <a:normAutofit/>
          </a:bodyPr>
          <a:lstStyle/>
          <a:p>
            <a:pPr marL="0" indent="0">
              <a:buNone/>
            </a:pPr>
            <a:r>
              <a:rPr lang="en-US"/>
              <a:t>NFPA 1021: Standard for Fire Officer Professional Qualifications</a:t>
            </a:r>
          </a:p>
          <a:p>
            <a:pPr marL="0" indent="0">
              <a:buNone/>
            </a:pPr>
            <a:r>
              <a:rPr lang="en-US"/>
              <a:t>NFPA 1051: Standard for Wildland Firefighter Professional Qualifications</a:t>
            </a:r>
          </a:p>
          <a:p>
            <a:pPr marL="0" indent="0">
              <a:buNone/>
            </a:pPr>
            <a:r>
              <a:rPr lang="en-US"/>
              <a:t>NFPA 1561: Standard for Emergency Services Incident Management System</a:t>
            </a:r>
          </a:p>
          <a:p>
            <a:pPr marL="0" indent="0">
              <a:buNone/>
            </a:pPr>
            <a:r>
              <a:rPr lang="en-US"/>
              <a:t>NFPA 1581: Standard on Fire Department Infection Control Program</a:t>
            </a:r>
          </a:p>
          <a:p>
            <a:pPr marL="0" indent="0">
              <a:buNone/>
            </a:pPr>
            <a:r>
              <a:rPr lang="en-US"/>
              <a:t>NFPA 1584: Standard on the Rehabilitation Process for Members During Emergency Operations and Training Exercises</a:t>
            </a:r>
          </a:p>
        </p:txBody>
      </p:sp>
      <p:pic>
        <p:nvPicPr>
          <p:cNvPr id="9" name="Picture 8">
            <a:extLst>
              <a:ext uri="{FF2B5EF4-FFF2-40B4-BE49-F238E27FC236}">
                <a16:creationId xmlns:a16="http://schemas.microsoft.com/office/drawing/2014/main" id="{459480F4-46E1-8D46-A99E-4315A1D1ADCD}"/>
              </a:ext>
            </a:extLst>
          </p:cNvPr>
          <p:cNvPicPr>
            <a:picLocks noChangeAspect="1"/>
          </p:cNvPicPr>
          <p:nvPr/>
        </p:nvPicPr>
        <p:blipFill>
          <a:blip r:embed="rId5"/>
          <a:stretch>
            <a:fillRect/>
          </a:stretch>
        </p:blipFill>
        <p:spPr>
          <a:xfrm>
            <a:off x="8000821" y="5595196"/>
            <a:ext cx="1287132" cy="1327355"/>
          </a:xfrm>
          <a:prstGeom prst="rect">
            <a:avLst/>
          </a:prstGeom>
        </p:spPr>
      </p:pic>
    </p:spTree>
    <p:extLst>
      <p:ext uri="{BB962C8B-B14F-4D97-AF65-F5344CB8AC3E}">
        <p14:creationId xmlns:p14="http://schemas.microsoft.com/office/powerpoint/2010/main" val="417908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615"/>
            <a:ext cx="9143999" cy="1609344"/>
          </a:xfrm>
        </p:spPr>
        <p:txBody>
          <a:bodyPr/>
          <a:lstStyle/>
          <a:p>
            <a:pPr algn="ctr"/>
            <a:r>
              <a:rPr lang="en-US" dirty="0"/>
              <a:t>Serve Strong: better you, better crew </a:t>
            </a:r>
          </a:p>
        </p:txBody>
      </p:sp>
      <p:pic>
        <p:nvPicPr>
          <p:cNvPr id="5" name="OOdX0GgO7zY"/>
          <p:cNvPicPr>
            <a:picLocks noRot="1" noChangeAspect="1"/>
          </p:cNvPicPr>
          <p:nvPr>
            <a:videoFile r:link="rId1"/>
          </p:nvPr>
        </p:nvPicPr>
        <p:blipFill>
          <a:blip r:embed="rId3"/>
          <a:stretch>
            <a:fillRect/>
          </a:stretch>
        </p:blipFill>
        <p:spPr>
          <a:xfrm>
            <a:off x="597379" y="1646414"/>
            <a:ext cx="7949240" cy="4672584"/>
          </a:xfrm>
          <a:prstGeom prst="rect">
            <a:avLst/>
          </a:prstGeom>
        </p:spPr>
      </p:pic>
    </p:spTree>
    <p:extLst>
      <p:ext uri="{BB962C8B-B14F-4D97-AF65-F5344CB8AC3E}">
        <p14:creationId xmlns:p14="http://schemas.microsoft.com/office/powerpoint/2010/main" val="1004838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42" name="Oval 41">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5" name="Rectangle 44">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748CA-BCB7-6F47-8519-CA07F90CDF8A}"/>
              </a:ext>
            </a:extLst>
          </p:cNvPr>
          <p:cNvSpPr>
            <a:spLocks noGrp="1"/>
          </p:cNvSpPr>
          <p:nvPr>
            <p:ph type="title"/>
          </p:nvPr>
        </p:nvSpPr>
        <p:spPr>
          <a:xfrm>
            <a:off x="5650990" y="781795"/>
            <a:ext cx="2922198" cy="3178235"/>
          </a:xfrm>
        </p:spPr>
        <p:txBody>
          <a:bodyPr vert="horz" lIns="91440" tIns="45720" rIns="91440" bIns="45720" rtlCol="0" anchor="b">
            <a:normAutofit/>
          </a:bodyPr>
          <a:lstStyle/>
          <a:p>
            <a:r>
              <a:rPr lang="en-US" sz="3500" kern="1200" cap="all" baseline="0" dirty="0">
                <a:blipFill dpi="0" rotWithShape="1">
                  <a:blip r:embed="rId4">
                    <a:extLst/>
                  </a:blip>
                  <a:srcRect/>
                  <a:tile tx="6350" ty="-127000" sx="65000" sy="64000" flip="none" algn="tl"/>
                </a:blipFill>
                <a:latin typeface="+mj-lt"/>
                <a:ea typeface="+mj-ea"/>
                <a:cs typeface="+mj-cs"/>
              </a:rPr>
              <a:t>Where do I find specific medical conditions that have an effect on the essential job tasks?</a:t>
            </a:r>
          </a:p>
        </p:txBody>
      </p:sp>
      <p:sp>
        <p:nvSpPr>
          <p:cNvPr id="3" name="Content Placeholder 2">
            <a:extLst>
              <a:ext uri="{FF2B5EF4-FFF2-40B4-BE49-F238E27FC236}">
                <a16:creationId xmlns:a16="http://schemas.microsoft.com/office/drawing/2014/main" id="{6F9C1FB7-8C2D-B242-83CB-36A27B87F97D}"/>
              </a:ext>
            </a:extLst>
          </p:cNvPr>
          <p:cNvSpPr>
            <a:spLocks noGrp="1"/>
          </p:cNvSpPr>
          <p:nvPr>
            <p:ph type="body" idx="1"/>
          </p:nvPr>
        </p:nvSpPr>
        <p:spPr>
          <a:xfrm>
            <a:off x="5650989" y="4389120"/>
            <a:ext cx="2900304" cy="1069848"/>
          </a:xfrm>
        </p:spPr>
        <p:txBody>
          <a:bodyPr vert="horz" lIns="91440" tIns="45720" rIns="91440" bIns="45720" rtlCol="0">
            <a:noAutofit/>
          </a:bodyPr>
          <a:lstStyle/>
          <a:p>
            <a:r>
              <a:rPr lang="en-US" sz="2000" dirty="0">
                <a:solidFill>
                  <a:schemeClr val="tx1"/>
                </a:solidFill>
              </a:rPr>
              <a:t>In the NFPA 1582 document , check the Table of Contents (page 4) for a list of medical conditions.</a:t>
            </a:r>
          </a:p>
        </p:txBody>
      </p:sp>
      <p:pic>
        <p:nvPicPr>
          <p:cNvPr id="5" name="Picture 4">
            <a:extLst>
              <a:ext uri="{FF2B5EF4-FFF2-40B4-BE49-F238E27FC236}">
                <a16:creationId xmlns:a16="http://schemas.microsoft.com/office/drawing/2014/main" id="{49B6980F-BD67-F541-B03A-D4B603A7D586}"/>
              </a:ext>
            </a:extLst>
          </p:cNvPr>
          <p:cNvPicPr>
            <a:picLocks noChangeAspect="1"/>
          </p:cNvPicPr>
          <p:nvPr/>
        </p:nvPicPr>
        <p:blipFill rotWithShape="1">
          <a:blip r:embed="rId6"/>
          <a:srcRect t="16101" r="4780"/>
          <a:stretch/>
        </p:blipFill>
        <p:spPr>
          <a:xfrm>
            <a:off x="20" y="10"/>
            <a:ext cx="5175811" cy="6857990"/>
          </a:xfrm>
          <a:prstGeom prst="rect">
            <a:avLst/>
          </a:prstGeom>
        </p:spPr>
      </p:pic>
      <p:grpSp>
        <p:nvGrpSpPr>
          <p:cNvPr id="49" name="Group 48">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50" name="Oval 49">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3" name="Picture 32">
            <a:extLst>
              <a:ext uri="{FF2B5EF4-FFF2-40B4-BE49-F238E27FC236}">
                <a16:creationId xmlns:a16="http://schemas.microsoft.com/office/drawing/2014/main" id="{E3B56A88-CC34-1C4C-A504-E498D34108D7}"/>
              </a:ext>
            </a:extLst>
          </p:cNvPr>
          <p:cNvPicPr>
            <a:picLocks noChangeAspect="1"/>
          </p:cNvPicPr>
          <p:nvPr/>
        </p:nvPicPr>
        <p:blipFill>
          <a:blip r:embed="rId8"/>
          <a:stretch>
            <a:fillRect/>
          </a:stretch>
        </p:blipFill>
        <p:spPr>
          <a:xfrm>
            <a:off x="7966521" y="5587794"/>
            <a:ext cx="1287132" cy="1327355"/>
          </a:xfrm>
          <a:prstGeom prst="rect">
            <a:avLst/>
          </a:prstGeom>
        </p:spPr>
      </p:pic>
    </p:spTree>
    <p:extLst>
      <p:ext uri="{BB962C8B-B14F-4D97-AF65-F5344CB8AC3E}">
        <p14:creationId xmlns:p14="http://schemas.microsoft.com/office/powerpoint/2010/main" val="1156848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E80B-8F01-2648-9A07-674A0F43221A}"/>
              </a:ext>
            </a:extLst>
          </p:cNvPr>
          <p:cNvSpPr>
            <a:spLocks noGrp="1"/>
          </p:cNvSpPr>
          <p:nvPr>
            <p:ph type="title"/>
          </p:nvPr>
        </p:nvSpPr>
        <p:spPr>
          <a:xfrm>
            <a:off x="802386" y="484632"/>
            <a:ext cx="7543800" cy="1609344"/>
          </a:xfrm>
        </p:spPr>
        <p:txBody>
          <a:bodyPr>
            <a:normAutofit/>
          </a:bodyPr>
          <a:lstStyle/>
          <a:p>
            <a:r>
              <a:rPr lang="en-US" dirty="0"/>
              <a:t>Medical conditions effecting incumbent task ability</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02BB61B-5832-4A9C-B4E4-87B7DF1A4E52}"/>
              </a:ext>
            </a:extLst>
          </p:cNvPr>
          <p:cNvGraphicFramePr>
            <a:graphicFrameLocks noGrp="1"/>
          </p:cNvGraphicFramePr>
          <p:nvPr>
            <p:ph idx="1"/>
            <p:extLst>
              <p:ext uri="{D42A27DB-BD31-4B8C-83A1-F6EECF244321}">
                <p14:modId xmlns:p14="http://schemas.microsoft.com/office/powerpoint/2010/main" val="3129667685"/>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002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6839-7FDA-8A4B-88E1-85826E0A919A}"/>
              </a:ext>
            </a:extLst>
          </p:cNvPr>
          <p:cNvSpPr>
            <a:spLocks noGrp="1"/>
          </p:cNvSpPr>
          <p:nvPr>
            <p:ph type="title"/>
          </p:nvPr>
        </p:nvSpPr>
        <p:spPr>
          <a:xfrm>
            <a:off x="802386" y="484632"/>
            <a:ext cx="7543800" cy="1609344"/>
          </a:xfrm>
        </p:spPr>
        <p:txBody>
          <a:bodyPr>
            <a:normAutofit/>
          </a:bodyPr>
          <a:lstStyle/>
          <a:p>
            <a:r>
              <a:rPr lang="en-US" dirty="0"/>
              <a:t>Medical Conditions effecting candidate’s task ability</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1E4808-E9A0-40D9-83EF-433B58640475}"/>
              </a:ext>
            </a:extLst>
          </p:cNvPr>
          <p:cNvGraphicFramePr>
            <a:graphicFrameLocks noGrp="1"/>
          </p:cNvGraphicFramePr>
          <p:nvPr>
            <p:ph idx="1"/>
            <p:extLst>
              <p:ext uri="{D42A27DB-BD31-4B8C-83A1-F6EECF244321}">
                <p14:modId xmlns:p14="http://schemas.microsoft.com/office/powerpoint/2010/main" val="1744092600"/>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9752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1968-F724-B040-923D-377193519B34}"/>
              </a:ext>
            </a:extLst>
          </p:cNvPr>
          <p:cNvSpPr>
            <a:spLocks noGrp="1"/>
          </p:cNvSpPr>
          <p:nvPr>
            <p:ph type="title"/>
          </p:nvPr>
        </p:nvSpPr>
        <p:spPr>
          <a:xfrm>
            <a:off x="788670" y="4355692"/>
            <a:ext cx="6814455" cy="1472224"/>
          </a:xfrm>
        </p:spPr>
        <p:txBody>
          <a:bodyPr vert="horz" lIns="91440" tIns="45720" rIns="91440" bIns="45720" rtlCol="0" anchor="b">
            <a:normAutofit/>
          </a:bodyPr>
          <a:lstStyle/>
          <a:p>
            <a:pPr>
              <a:lnSpc>
                <a:spcPct val="80000"/>
              </a:lnSpc>
            </a:pPr>
            <a:r>
              <a:rPr lang="en-US" sz="6400" kern="1200" cap="all" baseline="0">
                <a:blipFill dpi="0" rotWithShape="1">
                  <a:blip r:embed="rId2">
                    <a:extLst/>
                  </a:blip>
                  <a:srcRect/>
                  <a:tile tx="6350" ty="-127000" sx="65000" sy="64000" flip="none" algn="tl"/>
                </a:blipFill>
                <a:latin typeface="+mj-lt"/>
                <a:ea typeface="+mj-ea"/>
                <a:cs typeface="+mj-cs"/>
              </a:rPr>
              <a:t>Fire Administration</a:t>
            </a:r>
          </a:p>
        </p:txBody>
      </p:sp>
      <p:pic>
        <p:nvPicPr>
          <p:cNvPr id="6" name="Picture Placeholder 5">
            <a:extLst>
              <a:ext uri="{FF2B5EF4-FFF2-40B4-BE49-F238E27FC236}">
                <a16:creationId xmlns:a16="http://schemas.microsoft.com/office/drawing/2014/main" id="{638AFAF3-7C90-2B49-BD96-63B874F2E86D}"/>
              </a:ext>
            </a:extLst>
          </p:cNvPr>
          <p:cNvPicPr>
            <a:picLocks noGrp="1" noChangeAspect="1"/>
          </p:cNvPicPr>
          <p:nvPr>
            <p:ph type="pic" idx="1"/>
          </p:nvPr>
        </p:nvPicPr>
        <p:blipFill rotWithShape="1">
          <a:blip r:embed="rId3"/>
          <a:srcRect t="23523" r="-2" b="15791"/>
          <a:stretch/>
        </p:blipFill>
        <p:spPr>
          <a:xfrm>
            <a:off x="476592" y="640080"/>
            <a:ext cx="8187348" cy="3316489"/>
          </a:xfrm>
          <a:prstGeom prst="rect">
            <a:avLst/>
          </a:prstGeom>
        </p:spPr>
      </p:pic>
    </p:spTree>
    <p:extLst>
      <p:ext uri="{BB962C8B-B14F-4D97-AF65-F5344CB8AC3E}">
        <p14:creationId xmlns:p14="http://schemas.microsoft.com/office/powerpoint/2010/main" val="88733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32" y="484632"/>
            <a:ext cx="7946136" cy="1609344"/>
          </a:xfrm>
        </p:spPr>
        <p:txBody>
          <a:bodyPr/>
          <a:lstStyle/>
          <a:p>
            <a:r>
              <a:rPr lang="en-US" sz="4400" dirty="0">
                <a:solidFill>
                  <a:schemeClr val="tx1">
                    <a:lumMod val="50000"/>
                  </a:schemeClr>
                </a:solidFill>
              </a:rPr>
              <a:t>Be fit for your crew</a:t>
            </a:r>
          </a:p>
        </p:txBody>
      </p:sp>
      <p:pic>
        <p:nvPicPr>
          <p:cNvPr id="7" name="anUsCLnJ8kQ"/>
          <p:cNvPicPr>
            <a:picLocks noRot="1"/>
          </p:cNvPicPr>
          <p:nvPr>
            <a:videoFile r:link="rId1"/>
          </p:nvPr>
        </p:nvPicPr>
        <p:blipFill>
          <a:blip r:embed="rId3"/>
          <a:stretch>
            <a:fillRect/>
          </a:stretch>
        </p:blipFill>
        <p:spPr>
          <a:xfrm>
            <a:off x="598932" y="1762126"/>
            <a:ext cx="7946136" cy="4675363"/>
          </a:xfrm>
          <a:prstGeom prst="rect">
            <a:avLst/>
          </a:prstGeom>
        </p:spPr>
      </p:pic>
    </p:spTree>
    <p:extLst>
      <p:ext uri="{BB962C8B-B14F-4D97-AF65-F5344CB8AC3E}">
        <p14:creationId xmlns:p14="http://schemas.microsoft.com/office/powerpoint/2010/main" val="3784799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4BC66A0E-E5D5-4E7D-9B93-33945A88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5F90B9E6-5D91-4146-881E-1C680D9C7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0"/>
            <a:ext cx="7704582" cy="4808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E88B6-3448-D04A-9F92-3A7474342968}"/>
              </a:ext>
            </a:extLst>
          </p:cNvPr>
          <p:cNvSpPr>
            <a:spLocks noGrp="1"/>
          </p:cNvSpPr>
          <p:nvPr>
            <p:ph type="title"/>
          </p:nvPr>
        </p:nvSpPr>
        <p:spPr>
          <a:xfrm>
            <a:off x="960108" y="560439"/>
            <a:ext cx="7218935" cy="4028007"/>
          </a:xfrm>
        </p:spPr>
        <p:txBody>
          <a:bodyPr vert="horz" lIns="91440" tIns="45720" rIns="91440" bIns="45720" rtlCol="0" anchor="b">
            <a:normAutofit/>
          </a:bodyPr>
          <a:lstStyle/>
          <a:p>
            <a:r>
              <a:rPr lang="en-US" sz="6700">
                <a:solidFill>
                  <a:srgbClr val="FFFFFF"/>
                </a:solidFill>
              </a:rPr>
              <a:t>Why is it important for members to have annual medical exams?</a:t>
            </a:r>
          </a:p>
        </p:txBody>
      </p:sp>
      <p:sp>
        <p:nvSpPr>
          <p:cNvPr id="3" name="Text Placeholder 2">
            <a:extLst>
              <a:ext uri="{FF2B5EF4-FFF2-40B4-BE49-F238E27FC236}">
                <a16:creationId xmlns:a16="http://schemas.microsoft.com/office/drawing/2014/main" id="{7FFBEA59-D81B-8843-B6D2-7735A34172DD}"/>
              </a:ext>
            </a:extLst>
          </p:cNvPr>
          <p:cNvSpPr>
            <a:spLocks noGrp="1"/>
          </p:cNvSpPr>
          <p:nvPr>
            <p:ph type="body" idx="1"/>
          </p:nvPr>
        </p:nvSpPr>
        <p:spPr>
          <a:xfrm>
            <a:off x="960108" y="4982844"/>
            <a:ext cx="7303782" cy="1069848"/>
          </a:xfrm>
        </p:spPr>
        <p:txBody>
          <a:bodyPr vert="horz" lIns="91440" tIns="45720" rIns="91440" bIns="45720" rtlCol="0">
            <a:noAutofit/>
          </a:bodyPr>
          <a:lstStyle/>
          <a:p>
            <a:r>
              <a:rPr lang="en-US" sz="2000" dirty="0">
                <a:solidFill>
                  <a:schemeClr val="tx1"/>
                </a:solidFill>
              </a:rPr>
              <a:t>Members need to have an initial medical exam to establish an individualized baseline and to ensure they are healthy enough to be a firefighter. Thereafter, annual medical exams help to minimize the potential risk of significant medical events such as cardiac disease or cancer.</a:t>
            </a:r>
          </a:p>
        </p:txBody>
      </p:sp>
      <p:sp>
        <p:nvSpPr>
          <p:cNvPr id="22" name="Rectangle 21">
            <a:extLst>
              <a:ext uri="{FF2B5EF4-FFF2-40B4-BE49-F238E27FC236}">
                <a16:creationId xmlns:a16="http://schemas.microsoft.com/office/drawing/2014/main" id="{A24B8EE7-D55B-4678-8F34-54296AEC7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09" y="4808538"/>
            <a:ext cx="770153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895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2"/>
            <a:ext cx="9144000" cy="1609344"/>
          </a:xfrm>
        </p:spPr>
        <p:txBody>
          <a:bodyPr/>
          <a:lstStyle/>
          <a:p>
            <a:pPr algn="ctr"/>
            <a:r>
              <a:rPr lang="en-US" sz="4400" dirty="0">
                <a:solidFill>
                  <a:schemeClr val="tx1">
                    <a:lumMod val="50000"/>
                  </a:schemeClr>
                </a:solidFill>
              </a:rPr>
              <a:t>Get an Annual Physical and serve strong</a:t>
            </a:r>
          </a:p>
        </p:txBody>
      </p:sp>
      <p:pic>
        <p:nvPicPr>
          <p:cNvPr id="6" name="dAsG8yuK1-8"/>
          <p:cNvPicPr>
            <a:picLocks noRot="1" noChangeAspect="1"/>
          </p:cNvPicPr>
          <p:nvPr>
            <a:videoFile r:link="rId1"/>
          </p:nvPr>
        </p:nvPicPr>
        <p:blipFill>
          <a:blip r:embed="rId3"/>
          <a:stretch>
            <a:fillRect/>
          </a:stretch>
        </p:blipFill>
        <p:spPr>
          <a:xfrm>
            <a:off x="935342" y="1738375"/>
            <a:ext cx="7273315" cy="4672584"/>
          </a:xfrm>
          <a:prstGeom prst="rect">
            <a:avLst/>
          </a:prstGeom>
        </p:spPr>
      </p:pic>
    </p:spTree>
    <p:extLst>
      <p:ext uri="{BB962C8B-B14F-4D97-AF65-F5344CB8AC3E}">
        <p14:creationId xmlns:p14="http://schemas.microsoft.com/office/powerpoint/2010/main" val="2569040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40" name="Oval 39">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3081" y="1565705"/>
            <a:ext cx="4701789" cy="1472224"/>
          </a:xfrm>
        </p:spPr>
        <p:txBody>
          <a:bodyPr vert="horz" lIns="91440" tIns="45720" rIns="91440" bIns="45720" rtlCol="0" anchor="b">
            <a:normAutofit fontScale="90000"/>
          </a:bodyPr>
          <a:lstStyle/>
          <a:p>
            <a:r>
              <a:rPr lang="en-US" sz="4000" dirty="0">
                <a:blipFill dpi="0" rotWithShape="1">
                  <a:blip r:embed="rId5">
                    <a:extLst/>
                  </a:blip>
                  <a:srcRect/>
                  <a:tile tx="6350" ty="-127000" sx="65000" sy="64000" flip="none" algn="tl"/>
                </a:blipFill>
              </a:rPr>
              <a:t>How does a department start an annual medical/fitness program?</a:t>
            </a:r>
          </a:p>
        </p:txBody>
      </p:sp>
      <p:sp>
        <p:nvSpPr>
          <p:cNvPr id="3" name="Text Placeholder 2"/>
          <p:cNvSpPr>
            <a:spLocks noGrp="1"/>
          </p:cNvSpPr>
          <p:nvPr>
            <p:ph type="body" idx="1"/>
          </p:nvPr>
        </p:nvSpPr>
        <p:spPr>
          <a:xfrm>
            <a:off x="802386" y="4528776"/>
            <a:ext cx="6789420" cy="2271304"/>
          </a:xfrm>
        </p:spPr>
        <p:txBody>
          <a:bodyPr vert="horz" lIns="91440" tIns="45720" rIns="91440" bIns="45720" rtlCol="0">
            <a:noAutofit/>
          </a:bodyPr>
          <a:lstStyle/>
          <a:p>
            <a:r>
              <a:rPr lang="en-US" dirty="0">
                <a:solidFill>
                  <a:srgbClr val="000000"/>
                </a:solidFill>
              </a:rPr>
              <a:t>NFPA 1582 provides departments with guidance on how to build a comprehensive occupational medical program.</a:t>
            </a:r>
          </a:p>
          <a:p>
            <a:r>
              <a:rPr lang="en-US" dirty="0">
                <a:solidFill>
                  <a:srgbClr val="000000"/>
                </a:solidFill>
              </a:rPr>
              <a:t>Visit </a:t>
            </a:r>
            <a:r>
              <a:rPr lang="en-US" dirty="0" err="1">
                <a:solidFill>
                  <a:srgbClr val="000000"/>
                </a:solidFill>
              </a:rPr>
              <a:t>www.nfpa.org</a:t>
            </a:r>
            <a:r>
              <a:rPr lang="en-US" dirty="0">
                <a:solidFill>
                  <a:srgbClr val="000000"/>
                </a:solidFill>
              </a:rPr>
              <a:t> to find resources on what you will need to start a program. Use government resources (local, state, and/or federal). Research what policies are already in place. If you are part of an agency, or the government that would be supporting a program, become familiar with current information. </a:t>
            </a:r>
          </a:p>
        </p:txBody>
      </p:sp>
      <p:pic>
        <p:nvPicPr>
          <p:cNvPr id="7" name="Graphic 6">
            <a:extLst>
              <a:ext uri="{FF2B5EF4-FFF2-40B4-BE49-F238E27FC236}">
                <a16:creationId xmlns:a16="http://schemas.microsoft.com/office/drawing/2014/main" id="{080746FE-981F-4E6B-9862-3DA9577A43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592" y="640080"/>
            <a:ext cx="3316489" cy="3316489"/>
          </a:xfrm>
          <a:prstGeom prst="rect">
            <a:avLst/>
          </a:prstGeom>
        </p:spPr>
      </p:pic>
      <p:grpSp>
        <p:nvGrpSpPr>
          <p:cNvPr id="47" name="Group 46">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48" name="Oval 47">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9" name="Oval 48">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2" name="Picture 31">
            <a:extLst>
              <a:ext uri="{FF2B5EF4-FFF2-40B4-BE49-F238E27FC236}">
                <a16:creationId xmlns:a16="http://schemas.microsoft.com/office/drawing/2014/main" id="{3882B392-E619-5B43-85C5-2E0A86382230}"/>
              </a:ext>
            </a:extLst>
          </p:cNvPr>
          <p:cNvPicPr>
            <a:picLocks noChangeAspect="1"/>
          </p:cNvPicPr>
          <p:nvPr/>
        </p:nvPicPr>
        <p:blipFill>
          <a:blip r:embed="rId9"/>
          <a:stretch>
            <a:fillRect/>
          </a:stretch>
        </p:blipFill>
        <p:spPr>
          <a:xfrm>
            <a:off x="7236911" y="4739096"/>
            <a:ext cx="1706849" cy="1760188"/>
          </a:xfrm>
          <a:prstGeom prst="rect">
            <a:avLst/>
          </a:prstGeom>
        </p:spPr>
      </p:pic>
    </p:spTree>
    <p:extLst>
      <p:ext uri="{BB962C8B-B14F-4D97-AF65-F5344CB8AC3E}">
        <p14:creationId xmlns:p14="http://schemas.microsoft.com/office/powerpoint/2010/main" val="2822909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482601" y="643466"/>
            <a:ext cx="2764734" cy="5528734"/>
          </a:xfrm>
        </p:spPr>
        <p:txBody>
          <a:bodyPr>
            <a:normAutofit/>
          </a:bodyPr>
          <a:lstStyle/>
          <a:p>
            <a:pPr algn="r"/>
            <a:r>
              <a:rPr lang="en-US" dirty="0">
                <a:solidFill>
                  <a:srgbClr val="FFFFFF"/>
                </a:solidFill>
              </a:rPr>
              <a:t>EXAMPLES:</a:t>
            </a:r>
          </a:p>
        </p:txBody>
      </p:sp>
      <p:sp>
        <p:nvSpPr>
          <p:cNvPr id="3" name="Content Placeholder 2"/>
          <p:cNvSpPr>
            <a:spLocks noGrp="1"/>
          </p:cNvSpPr>
          <p:nvPr>
            <p:ph idx="1"/>
          </p:nvPr>
        </p:nvSpPr>
        <p:spPr>
          <a:xfrm>
            <a:off x="3790335" y="599768"/>
            <a:ext cx="4555850" cy="5572432"/>
          </a:xfrm>
        </p:spPr>
        <p:txBody>
          <a:bodyPr anchor="ctr">
            <a:normAutofit/>
          </a:bodyPr>
          <a:lstStyle/>
          <a:p>
            <a:pPr marL="0" indent="0">
              <a:buNone/>
            </a:pPr>
            <a:r>
              <a:rPr lang="en-US" dirty="0"/>
              <a:t>OSHA, NFPA, local county codes, employee manual, bargaining contracts.</a:t>
            </a:r>
          </a:p>
          <a:p>
            <a:pPr marL="0" indent="0">
              <a:buNone/>
            </a:pPr>
            <a:r>
              <a:rPr lang="en-US" dirty="0"/>
              <a:t>NFPA 1582, 7.1.4, states the components of the medical evaluations shall conform to all applicable U.S. OSHA standards, including: </a:t>
            </a:r>
          </a:p>
          <a:p>
            <a:r>
              <a:rPr lang="en-US" dirty="0"/>
              <a:t>29 CFR 1910.120, “Hazardous waste operations and emergency response”</a:t>
            </a:r>
          </a:p>
          <a:p>
            <a:r>
              <a:rPr lang="en-US" dirty="0"/>
              <a:t>29 CFR 1910.134, “Respiratory protection”</a:t>
            </a:r>
          </a:p>
          <a:p>
            <a:r>
              <a:rPr lang="en-US" dirty="0"/>
              <a:t>29 CFR 1910.95, “Occupational noise exposure”</a:t>
            </a:r>
          </a:p>
          <a:p>
            <a:r>
              <a:rPr lang="en-US" dirty="0"/>
              <a:t>29 CFR 1910.1030, “Blood borne pathogens”</a:t>
            </a:r>
          </a:p>
        </p:txBody>
      </p:sp>
    </p:spTree>
    <p:extLst>
      <p:ext uri="{BB962C8B-B14F-4D97-AF65-F5344CB8AC3E}">
        <p14:creationId xmlns:p14="http://schemas.microsoft.com/office/powerpoint/2010/main" val="9187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23" name="Oval 22">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6" name="Rectangle 25">
            <a:extLst>
              <a:ext uri="{FF2B5EF4-FFF2-40B4-BE49-F238E27FC236}">
                <a16:creationId xmlns:a16="http://schemas.microsoft.com/office/drawing/2014/main" id="{EB384DB2-5DBE-4000-BBD8-68F4A6F3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F8497EEB-0DDE-4044-AAB7-89950405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9144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91D5588-0A43-44F8-8BF9-4BD0CB073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31" name="Oval 30">
              <a:extLst>
                <a:ext uri="{FF2B5EF4-FFF2-40B4-BE49-F238E27FC236}">
                  <a16:creationId xmlns:a16="http://schemas.microsoft.com/office/drawing/2014/main" id="{C96F04B2-EA02-4F51-91CB-9399DBE7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524F9A86-344F-4139-A831-9D8F3E0EE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Title 5"/>
          <p:cNvSpPr>
            <a:spLocks noGrp="1"/>
          </p:cNvSpPr>
          <p:nvPr>
            <p:ph type="title"/>
          </p:nvPr>
        </p:nvSpPr>
        <p:spPr>
          <a:xfrm>
            <a:off x="464574" y="3803009"/>
            <a:ext cx="8214852" cy="1604733"/>
          </a:xfrm>
        </p:spPr>
        <p:txBody>
          <a:bodyPr vert="horz" lIns="91440" tIns="45720" rIns="91440" bIns="45720" rtlCol="0" anchor="b">
            <a:normAutofit/>
          </a:bodyPr>
          <a:lstStyle/>
          <a:p>
            <a:pPr algn="ctr"/>
            <a:r>
              <a:rPr lang="en-US" sz="5400">
                <a:blipFill dpi="0" rotWithShape="1">
                  <a:blip r:embed="rId4">
                    <a:extLst/>
                  </a:blip>
                  <a:srcRect/>
                  <a:tile tx="6350" ty="-127000" sx="65000" sy="64000" flip="none" algn="tl"/>
                </a:blipFill>
              </a:rPr>
              <a:t>Who should be on the Health and Safety Committee?</a:t>
            </a:r>
          </a:p>
        </p:txBody>
      </p:sp>
      <p:sp>
        <p:nvSpPr>
          <p:cNvPr id="7" name="Text Placeholder 6"/>
          <p:cNvSpPr>
            <a:spLocks noGrp="1"/>
          </p:cNvSpPr>
          <p:nvPr>
            <p:ph type="body" idx="1"/>
          </p:nvPr>
        </p:nvSpPr>
        <p:spPr>
          <a:xfrm>
            <a:off x="1465523" y="5407742"/>
            <a:ext cx="6212955" cy="865042"/>
          </a:xfrm>
        </p:spPr>
        <p:txBody>
          <a:bodyPr vert="horz" lIns="91440" tIns="45720" rIns="91440" bIns="45720" rtlCol="0">
            <a:noAutofit/>
          </a:bodyPr>
          <a:lstStyle/>
          <a:p>
            <a:pPr algn="ctr"/>
            <a:r>
              <a:rPr lang="en-US" sz="2400" dirty="0">
                <a:solidFill>
                  <a:srgbClr val="000000"/>
                </a:solidFill>
              </a:rPr>
              <a:t>A fire department physician, a health and safety officer, a health and fitness coordinator, a union representative and a risk manager are possible members.</a:t>
            </a:r>
          </a:p>
        </p:txBody>
      </p:sp>
      <p:pic>
        <p:nvPicPr>
          <p:cNvPr id="11" name="Graphic 10">
            <a:extLst>
              <a:ext uri="{FF2B5EF4-FFF2-40B4-BE49-F238E27FC236}">
                <a16:creationId xmlns:a16="http://schemas.microsoft.com/office/drawing/2014/main" id="{562B9258-873B-4B83-A53E-6694CAC7E6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4469" y="643468"/>
            <a:ext cx="2795060" cy="2795060"/>
          </a:xfrm>
          <a:prstGeom prst="rect">
            <a:avLst/>
          </a:prstGeom>
        </p:spPr>
      </p:pic>
      <p:pic>
        <p:nvPicPr>
          <p:cNvPr id="25" name="Picture 24">
            <a:extLst>
              <a:ext uri="{FF2B5EF4-FFF2-40B4-BE49-F238E27FC236}">
                <a16:creationId xmlns:a16="http://schemas.microsoft.com/office/drawing/2014/main" id="{35B56649-7FD4-7A44-8C60-935B19F14FCA}"/>
              </a:ext>
            </a:extLst>
          </p:cNvPr>
          <p:cNvPicPr>
            <a:picLocks noChangeAspect="1"/>
          </p:cNvPicPr>
          <p:nvPr/>
        </p:nvPicPr>
        <p:blipFill>
          <a:blip r:embed="rId8"/>
          <a:stretch>
            <a:fillRect/>
          </a:stretch>
        </p:blipFill>
        <p:spPr>
          <a:xfrm>
            <a:off x="7214476" y="4749546"/>
            <a:ext cx="1750110" cy="1804801"/>
          </a:xfrm>
          <a:prstGeom prst="rect">
            <a:avLst/>
          </a:prstGeom>
        </p:spPr>
      </p:pic>
    </p:spTree>
    <p:extLst>
      <p:ext uri="{BB962C8B-B14F-4D97-AF65-F5344CB8AC3E}">
        <p14:creationId xmlns:p14="http://schemas.microsoft.com/office/powerpoint/2010/main" val="358092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AEF163-6354-B148-BA84-2203C761692E}"/>
              </a:ext>
            </a:extLst>
          </p:cNvPr>
          <p:cNvPicPr>
            <a:picLocks noChangeAspect="1"/>
          </p:cNvPicPr>
          <p:nvPr/>
        </p:nvPicPr>
        <p:blipFill>
          <a:blip r:embed="rId2">
            <a:duotone>
              <a:schemeClr val="accent5">
                <a:shade val="45000"/>
                <a:satMod val="135000"/>
              </a:schemeClr>
              <a:prstClr val="white"/>
            </a:duotone>
            <a:alphaModFix amt="50000"/>
          </a:blip>
          <a:stretch>
            <a:fillRect/>
          </a:stretch>
        </p:blipFill>
        <p:spPr>
          <a:xfrm rot="1618003">
            <a:off x="2542225" y="-1059066"/>
            <a:ext cx="7752681" cy="7994952"/>
          </a:xfrm>
          <a:prstGeom prst="rect">
            <a:avLst/>
          </a:prstGeom>
        </p:spPr>
      </p:pic>
      <p:sp>
        <p:nvSpPr>
          <p:cNvPr id="2" name="Title 1">
            <a:extLst>
              <a:ext uri="{FF2B5EF4-FFF2-40B4-BE49-F238E27FC236}">
                <a16:creationId xmlns:a16="http://schemas.microsoft.com/office/drawing/2014/main" id="{39E83C29-1925-CD45-95AD-FBBFC3411D56}"/>
              </a:ext>
            </a:extLst>
          </p:cNvPr>
          <p:cNvSpPr>
            <a:spLocks noGrp="1"/>
          </p:cNvSpPr>
          <p:nvPr>
            <p:ph type="ctrTitle"/>
          </p:nvPr>
        </p:nvSpPr>
        <p:spPr/>
        <p:txBody>
          <a:bodyPr/>
          <a:lstStyle/>
          <a:p>
            <a:r>
              <a:rPr lang="en-US" dirty="0"/>
              <a:t>A higher standard, for a higher risk…</a:t>
            </a:r>
          </a:p>
        </p:txBody>
      </p:sp>
      <p:sp>
        <p:nvSpPr>
          <p:cNvPr id="3" name="Subtitle 2">
            <a:extLst>
              <a:ext uri="{FF2B5EF4-FFF2-40B4-BE49-F238E27FC236}">
                <a16:creationId xmlns:a16="http://schemas.microsoft.com/office/drawing/2014/main" id="{3D810ABD-8F08-5244-8884-1EF960E94218}"/>
              </a:ext>
            </a:extLst>
          </p:cNvPr>
          <p:cNvSpPr>
            <a:spLocks noGrp="1"/>
          </p:cNvSpPr>
          <p:nvPr>
            <p:ph type="subTitle" idx="1"/>
          </p:nvPr>
        </p:nvSpPr>
        <p:spPr>
          <a:xfrm>
            <a:off x="788670" y="4468031"/>
            <a:ext cx="7579614" cy="1069848"/>
          </a:xfrm>
        </p:spPr>
        <p:txBody>
          <a:bodyPr>
            <a:normAutofit/>
          </a:bodyPr>
          <a:lstStyle/>
          <a:p>
            <a:r>
              <a:rPr lang="en-US" sz="3200" b="1" dirty="0"/>
              <a:t>NFPA’s Impact on Firefighter Health</a:t>
            </a:r>
          </a:p>
        </p:txBody>
      </p:sp>
    </p:spTree>
    <p:extLst>
      <p:ext uri="{BB962C8B-B14F-4D97-AF65-F5344CB8AC3E}">
        <p14:creationId xmlns:p14="http://schemas.microsoft.com/office/powerpoint/2010/main" val="4055839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40" name="Oval 39">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07114" y="1461009"/>
            <a:ext cx="4821791" cy="1977056"/>
          </a:xfrm>
        </p:spPr>
        <p:txBody>
          <a:bodyPr vert="horz" lIns="91440" tIns="45720" rIns="91440" bIns="45720" rtlCol="0" anchor="b">
            <a:normAutofit/>
          </a:bodyPr>
          <a:lstStyle/>
          <a:p>
            <a:r>
              <a:rPr lang="en-US" sz="3500" dirty="0">
                <a:blipFill dpi="0" rotWithShape="1">
                  <a:blip r:embed="rId4">
                    <a:extLst/>
                  </a:blip>
                  <a:srcRect/>
                  <a:tile tx="6350" ty="-127000" sx="65000" sy="64000" flip="none" algn="tl"/>
                </a:blipFill>
              </a:rPr>
              <a:t>What does the department need to know from the results of an annual medical exam?</a:t>
            </a:r>
          </a:p>
        </p:txBody>
      </p:sp>
      <p:sp>
        <p:nvSpPr>
          <p:cNvPr id="3" name="Text Placeholder 2"/>
          <p:cNvSpPr>
            <a:spLocks noGrp="1"/>
          </p:cNvSpPr>
          <p:nvPr>
            <p:ph type="body" idx="1"/>
          </p:nvPr>
        </p:nvSpPr>
        <p:spPr>
          <a:xfrm>
            <a:off x="488025" y="4251749"/>
            <a:ext cx="6789420" cy="1892405"/>
          </a:xfrm>
        </p:spPr>
        <p:txBody>
          <a:bodyPr vert="horz" lIns="91440" tIns="45720" rIns="91440" bIns="45720" rtlCol="0">
            <a:noAutofit/>
          </a:bodyPr>
          <a:lstStyle/>
          <a:p>
            <a:pPr marL="285750" indent="-285750">
              <a:buFont typeface="Arial" panose="020B0604020202020204" pitchFamily="34" charset="0"/>
              <a:buChar char="•"/>
            </a:pPr>
            <a:r>
              <a:rPr lang="en-US" sz="1600" dirty="0">
                <a:solidFill>
                  <a:srgbClr val="000000"/>
                </a:solidFill>
              </a:rPr>
              <a:t>Annual medical exams for incumbent members (as described in NFPA 1582, Chapters 7 and 9) give a healthcare provider guidance to determine if the member can properly perform the essential job tasks listed in Chapter 5.</a:t>
            </a:r>
          </a:p>
          <a:p>
            <a:pPr marL="285750" indent="-285750">
              <a:buFont typeface="Arial" panose="020B0604020202020204" pitchFamily="34" charset="0"/>
              <a:buChar char="•"/>
            </a:pPr>
            <a:r>
              <a:rPr lang="en-US" sz="1600" dirty="0">
                <a:solidFill>
                  <a:srgbClr val="000000"/>
                </a:solidFill>
              </a:rPr>
              <a:t>Confidentiality must always be maintained for all members.</a:t>
            </a:r>
          </a:p>
          <a:p>
            <a:pPr marL="285750" indent="-285750">
              <a:buFont typeface="Arial" panose="020B0604020202020204" pitchFamily="34" charset="0"/>
              <a:buChar char="•"/>
            </a:pPr>
            <a:r>
              <a:rPr lang="en-US" sz="1600" dirty="0">
                <a:solidFill>
                  <a:srgbClr val="000000"/>
                </a:solidFill>
              </a:rPr>
              <a:t>Members must be guaranteed and feel secure, that their medical information/data is kept private. The medical provider should only send the department information stating “qualified” or “not qualified” with applicable job limitations and restrictions regarding light duty when/if available.</a:t>
            </a:r>
          </a:p>
        </p:txBody>
      </p:sp>
      <p:pic>
        <p:nvPicPr>
          <p:cNvPr id="7" name="Graphic 6">
            <a:extLst>
              <a:ext uri="{FF2B5EF4-FFF2-40B4-BE49-F238E27FC236}">
                <a16:creationId xmlns:a16="http://schemas.microsoft.com/office/drawing/2014/main" id="{2F1F1BF7-C765-4D79-A8C4-0BDA255FB4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47" name="Group 46">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48" name="Oval 47">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9" name="Oval 48">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2" name="Picture 31">
            <a:extLst>
              <a:ext uri="{FF2B5EF4-FFF2-40B4-BE49-F238E27FC236}">
                <a16:creationId xmlns:a16="http://schemas.microsoft.com/office/drawing/2014/main" id="{D082E50F-B4DA-3042-BF0B-DF7E5F241A81}"/>
              </a:ext>
            </a:extLst>
          </p:cNvPr>
          <p:cNvPicPr>
            <a:picLocks noChangeAspect="1"/>
          </p:cNvPicPr>
          <p:nvPr/>
        </p:nvPicPr>
        <p:blipFill>
          <a:blip r:embed="rId8"/>
          <a:stretch>
            <a:fillRect/>
          </a:stretch>
        </p:blipFill>
        <p:spPr>
          <a:xfrm>
            <a:off x="7271670" y="4795338"/>
            <a:ext cx="1635722" cy="1686838"/>
          </a:xfrm>
          <a:prstGeom prst="rect">
            <a:avLst/>
          </a:prstGeom>
        </p:spPr>
      </p:pic>
    </p:spTree>
    <p:extLst>
      <p:ext uri="{BB962C8B-B14F-4D97-AF65-F5344CB8AC3E}">
        <p14:creationId xmlns:p14="http://schemas.microsoft.com/office/powerpoint/2010/main" val="1155709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3438528"/>
            <a:ext cx="8214852" cy="1191342"/>
          </a:xfrm>
        </p:spPr>
        <p:txBody>
          <a:bodyPr vert="horz" lIns="91440" tIns="45720" rIns="91440" bIns="45720" rtlCol="0" anchor="b">
            <a:normAutofit/>
          </a:bodyPr>
          <a:lstStyle/>
          <a:p>
            <a:pPr algn="ctr"/>
            <a:r>
              <a:rPr lang="en-US" sz="4000" dirty="0">
                <a:blipFill dpi="0" rotWithShape="1">
                  <a:blip r:embed="rId2">
                    <a:extLst/>
                  </a:blip>
                  <a:srcRect/>
                  <a:tile tx="6350" ty="-127000" sx="65000" sy="64000" flip="none" algn="tl"/>
                </a:blipFill>
              </a:rPr>
              <a:t>What does the department need to know about candidate medical exams?</a:t>
            </a:r>
          </a:p>
        </p:txBody>
      </p:sp>
      <p:sp>
        <p:nvSpPr>
          <p:cNvPr id="3" name="Text Placeholder 2"/>
          <p:cNvSpPr>
            <a:spLocks noGrp="1"/>
          </p:cNvSpPr>
          <p:nvPr>
            <p:ph type="body" idx="1"/>
          </p:nvPr>
        </p:nvSpPr>
        <p:spPr>
          <a:xfrm>
            <a:off x="1139160" y="5217242"/>
            <a:ext cx="6865678" cy="865042"/>
          </a:xfrm>
        </p:spPr>
        <p:txBody>
          <a:bodyPr vert="horz" lIns="91440" tIns="45720" rIns="91440" bIns="45720" rtlCol="0">
            <a:noAutofit/>
          </a:bodyPr>
          <a:lstStyle/>
          <a:p>
            <a:pPr algn="ctr"/>
            <a:r>
              <a:rPr lang="en-US" sz="2000" dirty="0">
                <a:solidFill>
                  <a:srgbClr val="000000"/>
                </a:solidFill>
              </a:rPr>
              <a:t>A candidate medical exam is for someone just entering the department. The medical exam will establish if they are medically able to do essential firefighter job tasks and will provide a baseline health exam prior to starting their role as a firefighter.</a:t>
            </a:r>
          </a:p>
        </p:txBody>
      </p:sp>
      <p:pic>
        <p:nvPicPr>
          <p:cNvPr id="7" name="Graphic 6">
            <a:extLst>
              <a:ext uri="{FF2B5EF4-FFF2-40B4-BE49-F238E27FC236}">
                <a16:creationId xmlns:a16="http://schemas.microsoft.com/office/drawing/2014/main" id="{BAF0EAF8-A0DB-4B89-98D4-29BA90EEB7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4469" y="643468"/>
            <a:ext cx="2795060" cy="2795060"/>
          </a:xfrm>
          <a:prstGeom prst="rect">
            <a:avLst/>
          </a:prstGeom>
        </p:spPr>
      </p:pic>
    </p:spTree>
    <p:extLst>
      <p:ext uri="{BB962C8B-B14F-4D97-AF65-F5344CB8AC3E}">
        <p14:creationId xmlns:p14="http://schemas.microsoft.com/office/powerpoint/2010/main" val="4227572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76C0DFDE-6363-4485-AAF5-8514D9C53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97ED09B-959B-46A7-9205-3318FE5C8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87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6"/>
            <a:ext cx="4903438" cy="5571065"/>
          </a:xfrm>
        </p:spPr>
        <p:txBody>
          <a:bodyPr vert="horz" lIns="91440" tIns="45720" rIns="91440" bIns="45720" rtlCol="0" anchor="ctr">
            <a:normAutofit/>
          </a:bodyPr>
          <a:lstStyle/>
          <a:p>
            <a:pPr algn="r"/>
            <a:r>
              <a:rPr lang="en-US" sz="5300">
                <a:solidFill>
                  <a:srgbClr val="FFFFFF"/>
                </a:solidFill>
              </a:rPr>
              <a:t>Why is the candidate medical exam different from an annual incumbent medicals exams?</a:t>
            </a:r>
          </a:p>
        </p:txBody>
      </p:sp>
      <p:sp useBgFill="1">
        <p:nvSpPr>
          <p:cNvPr id="22" name="Rectangle 21">
            <a:extLst>
              <a:ext uri="{FF2B5EF4-FFF2-40B4-BE49-F238E27FC236}">
                <a16:creationId xmlns:a16="http://schemas.microsoft.com/office/drawing/2014/main" id="{66040056-521D-4899-85D7-161D0E847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87" y="0"/>
            <a:ext cx="33919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973318" y="643467"/>
            <a:ext cx="2688082" cy="5571064"/>
          </a:xfrm>
        </p:spPr>
        <p:txBody>
          <a:bodyPr vert="horz" lIns="91440" tIns="45720" rIns="91440" bIns="45720" rtlCol="0" anchor="ctr">
            <a:normAutofit/>
          </a:bodyPr>
          <a:lstStyle/>
          <a:p>
            <a:r>
              <a:rPr lang="en-US" sz="2200" dirty="0">
                <a:solidFill>
                  <a:schemeClr val="tx1"/>
                </a:solidFill>
              </a:rPr>
              <a:t>The components of the medical exam are the same, but a candidate medical is broken down into two categories: A and B, as described in NFPA 1582, Chapter 6.</a:t>
            </a:r>
          </a:p>
          <a:p>
            <a:r>
              <a:rPr lang="en-US" sz="2200" dirty="0">
                <a:solidFill>
                  <a:schemeClr val="tx1"/>
                </a:solidFill>
              </a:rPr>
              <a:t>Medical conditions found in the A categories would preclude a candidate from being hired.</a:t>
            </a:r>
          </a:p>
        </p:txBody>
      </p:sp>
    </p:spTree>
    <p:extLst>
      <p:ext uri="{BB962C8B-B14F-4D97-AF65-F5344CB8AC3E}">
        <p14:creationId xmlns:p14="http://schemas.microsoft.com/office/powerpoint/2010/main" val="1174016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8670" y="942975"/>
            <a:ext cx="7475220" cy="3525056"/>
          </a:xfrm>
        </p:spPr>
        <p:txBody>
          <a:bodyPr vert="horz" lIns="91440" tIns="45720" rIns="91440" bIns="45720" rtlCol="0" anchor="b">
            <a:normAutofit/>
          </a:bodyPr>
          <a:lstStyle/>
          <a:p>
            <a:pPr algn="ctr"/>
            <a:r>
              <a:rPr lang="en-US" sz="6000">
                <a:solidFill>
                  <a:srgbClr val="FFFFFF"/>
                </a:solidFill>
              </a:rPr>
              <a:t>What is the connection between the medical exam and a firefighter’s essential job tasks?</a:t>
            </a:r>
          </a:p>
        </p:txBody>
      </p:sp>
      <p:sp>
        <p:nvSpPr>
          <p:cNvPr id="3" name="Text Placeholder 2"/>
          <p:cNvSpPr>
            <a:spLocks noGrp="1"/>
          </p:cNvSpPr>
          <p:nvPr>
            <p:ph type="body" idx="1"/>
          </p:nvPr>
        </p:nvSpPr>
        <p:spPr>
          <a:xfrm>
            <a:off x="802386" y="4649148"/>
            <a:ext cx="7461504" cy="1486158"/>
          </a:xfrm>
        </p:spPr>
        <p:txBody>
          <a:bodyPr vert="horz" lIns="91440" tIns="45720" rIns="91440" bIns="45720" rtlCol="0">
            <a:normAutofit/>
          </a:bodyPr>
          <a:lstStyle/>
          <a:p>
            <a:pPr algn="ctr"/>
            <a:r>
              <a:rPr lang="en-US" sz="2000">
                <a:solidFill>
                  <a:srgbClr val="FFFFFF">
                    <a:alpha val="60000"/>
                  </a:srgbClr>
                </a:solidFill>
              </a:rPr>
              <a:t>Each medical component of the exam has a direct connection to the essential job tasks listed in Chapter 5 of NFPA 1582. If a member presents with a condition, injury or illness that may affect one of these job tasks, the appendices of the standard can help with determining the next step.</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316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E15AAB4E-1AF6-4A73-9822-087B0F4ED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82600" y="643466"/>
            <a:ext cx="5030368" cy="5571067"/>
          </a:xfrm>
        </p:spPr>
        <p:txBody>
          <a:bodyPr vert="horz" lIns="91440" tIns="45720" rIns="91440" bIns="45720" rtlCol="0" anchor="ctr">
            <a:normAutofit/>
          </a:bodyPr>
          <a:lstStyle/>
          <a:p>
            <a:pPr algn="r"/>
            <a:r>
              <a:rPr lang="en-US" sz="7400">
                <a:blipFill dpi="0" rotWithShape="1">
                  <a:blip r:embed="rId4">
                    <a:extLst/>
                  </a:blip>
                  <a:srcRect/>
                  <a:tile tx="6350" ty="-127000" sx="65000" sy="64000" flip="none" algn="tl"/>
                </a:blipFill>
              </a:rPr>
              <a:t>What happens if a member fails an annual medical exam?</a:t>
            </a:r>
          </a:p>
        </p:txBody>
      </p:sp>
      <p:sp>
        <p:nvSpPr>
          <p:cNvPr id="20" name="Rectangle 19">
            <a:extLst>
              <a:ext uri="{FF2B5EF4-FFF2-40B4-BE49-F238E27FC236}">
                <a16:creationId xmlns:a16="http://schemas.microsoft.com/office/drawing/2014/main" id="{3FD794DA-8ACE-4EC4-8EB7-A34B9F6C1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8840" y="-2"/>
            <a:ext cx="3385160" cy="68580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995568" y="643465"/>
            <a:ext cx="2794471" cy="5571067"/>
          </a:xfrm>
        </p:spPr>
        <p:txBody>
          <a:bodyPr vert="horz" lIns="91440" tIns="45720" rIns="91440" bIns="45720" rtlCol="0" anchor="ctr">
            <a:normAutofit/>
          </a:bodyPr>
          <a:lstStyle/>
          <a:p>
            <a:r>
              <a:rPr lang="en-US" sz="1700" dirty="0">
                <a:solidFill>
                  <a:srgbClr val="000000"/>
                </a:solidFill>
              </a:rPr>
              <a:t>Unless the member shares with you the reason they have failed, the department does not have the right to access personal health information.</a:t>
            </a:r>
          </a:p>
          <a:p>
            <a:r>
              <a:rPr lang="en-US" sz="1700" dirty="0">
                <a:solidFill>
                  <a:srgbClr val="000000"/>
                </a:solidFill>
              </a:rPr>
              <a:t>That information is strictly held between the health care provider and the member. The healthcare provider shall report to the fire department as outlined in NFPA 1582. </a:t>
            </a:r>
          </a:p>
          <a:p>
            <a:r>
              <a:rPr lang="en-US" sz="1700" dirty="0">
                <a:solidFill>
                  <a:srgbClr val="000000"/>
                </a:solidFill>
              </a:rPr>
              <a:t>Also, take into considerations that the failure may be due to a conditioning issue. Does your department have a NFPA 1583 B type physical fitness program?</a:t>
            </a:r>
          </a:p>
        </p:txBody>
      </p:sp>
    </p:spTree>
    <p:extLst>
      <p:ext uri="{BB962C8B-B14F-4D97-AF65-F5344CB8AC3E}">
        <p14:creationId xmlns:p14="http://schemas.microsoft.com/office/powerpoint/2010/main" val="750031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573" y="3336928"/>
            <a:ext cx="8214852" cy="1604733"/>
          </a:xfrm>
        </p:spPr>
        <p:txBody>
          <a:bodyPr vert="horz" lIns="91440" tIns="45720" rIns="91440" bIns="45720" rtlCol="0" anchor="b">
            <a:normAutofit/>
          </a:bodyPr>
          <a:lstStyle/>
          <a:p>
            <a:pPr algn="ctr"/>
            <a:r>
              <a:rPr lang="en-US" sz="4000" dirty="0">
                <a:blipFill dpi="0" rotWithShape="1">
                  <a:blip r:embed="rId2">
                    <a:extLst/>
                  </a:blip>
                  <a:srcRect/>
                  <a:tile tx="6350" ty="-127000" sx="65000" sy="64000" flip="none" algn="tl"/>
                </a:blipFill>
              </a:rPr>
              <a:t>What information does a member need to take to their personal healthcare provider?</a:t>
            </a:r>
          </a:p>
        </p:txBody>
      </p:sp>
      <p:sp>
        <p:nvSpPr>
          <p:cNvPr id="3" name="Text Placeholder 2"/>
          <p:cNvSpPr>
            <a:spLocks noGrp="1"/>
          </p:cNvSpPr>
          <p:nvPr>
            <p:ph type="body" idx="1"/>
          </p:nvPr>
        </p:nvSpPr>
        <p:spPr>
          <a:xfrm>
            <a:off x="1465523" y="5407742"/>
            <a:ext cx="6212955" cy="865042"/>
          </a:xfrm>
        </p:spPr>
        <p:txBody>
          <a:bodyPr vert="horz" lIns="91440" tIns="45720" rIns="91440" bIns="45720" rtlCol="0">
            <a:noAutofit/>
          </a:bodyPr>
          <a:lstStyle/>
          <a:p>
            <a:pPr algn="ctr"/>
            <a:r>
              <a:rPr lang="en-US" sz="2000" dirty="0">
                <a:solidFill>
                  <a:srgbClr val="000000"/>
                </a:solidFill>
              </a:rPr>
              <a:t>Within this document are samples of information an incumbent member could take with them to their healthcare provider to assist with a firefighter-specific annual medical exam.</a:t>
            </a:r>
          </a:p>
        </p:txBody>
      </p:sp>
      <p:pic>
        <p:nvPicPr>
          <p:cNvPr id="7" name="Graphic 6">
            <a:extLst>
              <a:ext uri="{FF2B5EF4-FFF2-40B4-BE49-F238E27FC236}">
                <a16:creationId xmlns:a16="http://schemas.microsoft.com/office/drawing/2014/main" id="{9A5FD39D-BA42-4265-8877-88BBCEB030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4469" y="643468"/>
            <a:ext cx="2795060" cy="2795060"/>
          </a:xfrm>
          <a:prstGeom prst="rect">
            <a:avLst/>
          </a:prstGeom>
        </p:spPr>
      </p:pic>
    </p:spTree>
    <p:extLst>
      <p:ext uri="{BB962C8B-B14F-4D97-AF65-F5344CB8AC3E}">
        <p14:creationId xmlns:p14="http://schemas.microsoft.com/office/powerpoint/2010/main" val="2599088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359832" y="639763"/>
            <a:ext cx="2284555" cy="5177377"/>
          </a:xfrm>
          <a:ln>
            <a:noFill/>
          </a:ln>
        </p:spPr>
        <p:txBody>
          <a:bodyPr>
            <a:normAutofit/>
          </a:bodyPr>
          <a:lstStyle/>
          <a:p>
            <a:r>
              <a:rPr lang="en-US" sz="3500"/>
              <a:t>Information to Healthcare provider</a:t>
            </a:r>
          </a:p>
        </p:txBody>
      </p:sp>
      <p:graphicFrame>
        <p:nvGraphicFramePr>
          <p:cNvPr id="7" name="Content Placeholder 4">
            <a:extLst>
              <a:ext uri="{FF2B5EF4-FFF2-40B4-BE49-F238E27FC236}">
                <a16:creationId xmlns:a16="http://schemas.microsoft.com/office/drawing/2014/main" id="{E09FE485-D6EC-41DC-A192-542AE43AA566}"/>
              </a:ext>
            </a:extLst>
          </p:cNvPr>
          <p:cNvGraphicFramePr>
            <a:graphicFrameLocks noGrp="1"/>
          </p:cNvGraphicFramePr>
          <p:nvPr>
            <p:ph idx="1"/>
            <p:extLst>
              <p:ext uri="{D42A27DB-BD31-4B8C-83A1-F6EECF244321}">
                <p14:modId xmlns:p14="http://schemas.microsoft.com/office/powerpoint/2010/main" val="2611750043"/>
              </p:ext>
            </p:extLst>
          </p:nvPr>
        </p:nvGraphicFramePr>
        <p:xfrm>
          <a:off x="466725" y="639763"/>
          <a:ext cx="4929187" cy="558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757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3081" y="1591105"/>
            <a:ext cx="4701789" cy="1472224"/>
          </a:xfrm>
        </p:spPr>
        <p:txBody>
          <a:bodyPr vert="horz" lIns="91440" tIns="45720" rIns="91440" bIns="45720" rtlCol="0" anchor="b">
            <a:normAutofit/>
          </a:bodyPr>
          <a:lstStyle/>
          <a:p>
            <a:r>
              <a:rPr lang="en-US" sz="3500" dirty="0">
                <a:blipFill dpi="0" rotWithShape="1">
                  <a:blip r:embed="rId4">
                    <a:extLst/>
                  </a:blip>
                  <a:srcRect/>
                  <a:tile tx="6350" ty="-127000" sx="65000" sy="64000" flip="none" algn="tl"/>
                </a:blipFill>
              </a:rPr>
              <a:t>What is the maximum allowable time between annual medical exams?</a:t>
            </a:r>
          </a:p>
        </p:txBody>
      </p:sp>
      <p:sp>
        <p:nvSpPr>
          <p:cNvPr id="3" name="Text Placeholder 2"/>
          <p:cNvSpPr>
            <a:spLocks noGrp="1"/>
          </p:cNvSpPr>
          <p:nvPr>
            <p:ph type="body" idx="1"/>
          </p:nvPr>
        </p:nvSpPr>
        <p:spPr>
          <a:xfrm>
            <a:off x="1440119" y="4972946"/>
            <a:ext cx="5599796" cy="444868"/>
          </a:xfrm>
        </p:spPr>
        <p:txBody>
          <a:bodyPr vert="horz" lIns="91440" tIns="45720" rIns="91440" bIns="45720" rtlCol="0">
            <a:noAutofit/>
          </a:bodyPr>
          <a:lstStyle/>
          <a:p>
            <a:r>
              <a:rPr lang="en-US" sz="2000" dirty="0">
                <a:solidFill>
                  <a:srgbClr val="000000"/>
                </a:solidFill>
              </a:rPr>
              <a:t>If there is an issue with completing the annual medical exam within 12 months, a grace period of ± 3 months is reasonable. If this is considered allowable, a written policy is recommended.</a:t>
            </a:r>
          </a:p>
        </p:txBody>
      </p:sp>
      <p:pic>
        <p:nvPicPr>
          <p:cNvPr id="7" name="Graphic 6">
            <a:extLst>
              <a:ext uri="{FF2B5EF4-FFF2-40B4-BE49-F238E27FC236}">
                <a16:creationId xmlns:a16="http://schemas.microsoft.com/office/drawing/2014/main" id="{CF73200B-DAE8-4A94-B56F-1D71010FFE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24" name="Group 23">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5" name="Oval 24">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58C1DF1F-6D83-554C-A2D2-727649E408AB}"/>
              </a:ext>
            </a:extLst>
          </p:cNvPr>
          <p:cNvPicPr>
            <a:picLocks noChangeAspect="1"/>
          </p:cNvPicPr>
          <p:nvPr/>
        </p:nvPicPr>
        <p:blipFill>
          <a:blip r:embed="rId8"/>
          <a:stretch>
            <a:fillRect/>
          </a:stretch>
        </p:blipFill>
        <p:spPr>
          <a:xfrm>
            <a:off x="7128064" y="4626155"/>
            <a:ext cx="1839050" cy="1896521"/>
          </a:xfrm>
          <a:prstGeom prst="rect">
            <a:avLst/>
          </a:prstGeom>
        </p:spPr>
      </p:pic>
    </p:spTree>
    <p:extLst>
      <p:ext uri="{BB962C8B-B14F-4D97-AF65-F5344CB8AC3E}">
        <p14:creationId xmlns:p14="http://schemas.microsoft.com/office/powerpoint/2010/main" val="148751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03600" y="1111677"/>
            <a:ext cx="5091270" cy="1840636"/>
          </a:xfrm>
        </p:spPr>
        <p:txBody>
          <a:bodyPr vert="horz" lIns="91440" tIns="45720" rIns="91440" bIns="45720" rtlCol="0" anchor="b">
            <a:normAutofit fontScale="90000"/>
          </a:bodyPr>
          <a:lstStyle/>
          <a:p>
            <a:r>
              <a:rPr lang="en-US" sz="5000" dirty="0">
                <a:blipFill dpi="0" rotWithShape="1">
                  <a:blip r:embed="rId4">
                    <a:extLst/>
                  </a:blip>
                  <a:srcRect/>
                  <a:tile tx="6350" ty="-127000" sx="65000" sy="64000" flip="none" algn="tl"/>
                </a:blipFill>
              </a:rPr>
              <a:t>What should I expect of the healthcare provider?</a:t>
            </a:r>
          </a:p>
        </p:txBody>
      </p:sp>
      <p:sp>
        <p:nvSpPr>
          <p:cNvPr id="3" name="Text Placeholder 2"/>
          <p:cNvSpPr>
            <a:spLocks noGrp="1"/>
          </p:cNvSpPr>
          <p:nvPr>
            <p:ph type="body" idx="1"/>
          </p:nvPr>
        </p:nvSpPr>
        <p:spPr>
          <a:xfrm>
            <a:off x="688339" y="4380379"/>
            <a:ext cx="6789420" cy="444868"/>
          </a:xfrm>
        </p:spPr>
        <p:txBody>
          <a:bodyPr vert="horz" lIns="91440" tIns="45720" rIns="91440" bIns="45720" rtlCol="0">
            <a:noAutofit/>
          </a:bodyPr>
          <a:lstStyle/>
          <a:p>
            <a:r>
              <a:rPr lang="en-US" sz="1600" dirty="0">
                <a:solidFill>
                  <a:srgbClr val="000000"/>
                </a:solidFill>
              </a:rPr>
              <a:t>A healthcare provider performing these types of exams needs to know the NFPA 1582 and other applicable standard and be able to competently interpret and execute them.</a:t>
            </a:r>
          </a:p>
          <a:p>
            <a:r>
              <a:rPr lang="en-US" sz="1600" dirty="0">
                <a:solidFill>
                  <a:srgbClr val="000000"/>
                </a:solidFill>
              </a:rPr>
              <a:t>The provider should also be able to relate to firefighters to garner their trust and respect.</a:t>
            </a:r>
          </a:p>
          <a:p>
            <a:r>
              <a:rPr lang="en-US" sz="1600" dirty="0">
                <a:solidFill>
                  <a:srgbClr val="000000"/>
                </a:solidFill>
              </a:rPr>
              <a:t>The department’s program manager needs to be confident in the provider’s ability to make informed, correct, decisions that may influence careers and impact the departments’ ability to safety provide service to the community.</a:t>
            </a:r>
          </a:p>
        </p:txBody>
      </p:sp>
      <p:pic>
        <p:nvPicPr>
          <p:cNvPr id="7" name="Graphic 6">
            <a:extLst>
              <a:ext uri="{FF2B5EF4-FFF2-40B4-BE49-F238E27FC236}">
                <a16:creationId xmlns:a16="http://schemas.microsoft.com/office/drawing/2014/main" id="{080746FE-981F-4E6B-9862-3DA9577A43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24" name="Group 23">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5" name="Oval 24">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0CD714A3-E9F0-2741-BB8D-977DEAA5F320}"/>
              </a:ext>
            </a:extLst>
          </p:cNvPr>
          <p:cNvPicPr>
            <a:picLocks noChangeAspect="1"/>
          </p:cNvPicPr>
          <p:nvPr/>
        </p:nvPicPr>
        <p:blipFill>
          <a:blip r:embed="rId8"/>
          <a:stretch>
            <a:fillRect/>
          </a:stretch>
        </p:blipFill>
        <p:spPr>
          <a:xfrm>
            <a:off x="7236910" y="4723359"/>
            <a:ext cx="1805489" cy="1861911"/>
          </a:xfrm>
          <a:prstGeom prst="rect">
            <a:avLst/>
          </a:prstGeom>
        </p:spPr>
      </p:pic>
    </p:spTree>
    <p:extLst>
      <p:ext uri="{BB962C8B-B14F-4D97-AF65-F5344CB8AC3E}">
        <p14:creationId xmlns:p14="http://schemas.microsoft.com/office/powerpoint/2010/main" val="2781788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1" name="Oval 30">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4" name="Rectangle 33">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Placeholder 2">
            <a:extLst>
              <a:ext uri="{FF2B5EF4-FFF2-40B4-BE49-F238E27FC236}">
                <a16:creationId xmlns:a16="http://schemas.microsoft.com/office/drawing/2014/main" id="{B68C4EF3-0194-0843-87D0-22DE56356961}"/>
              </a:ext>
            </a:extLst>
          </p:cNvPr>
          <p:cNvPicPr>
            <a:picLocks noGrp="1" noChangeAspect="1"/>
          </p:cNvPicPr>
          <p:nvPr>
            <p:ph type="pic" idx="1"/>
          </p:nvPr>
        </p:nvPicPr>
        <p:blipFill rotWithShape="1">
          <a:blip r:embed="rId6"/>
          <a:srcRect l="4574" r="6425" b="-1"/>
          <a:stretch/>
        </p:blipFill>
        <p:spPr>
          <a:xfrm>
            <a:off x="20" y="10"/>
            <a:ext cx="9143980" cy="6857989"/>
          </a:xfrm>
          <a:prstGeom prst="rect">
            <a:avLst/>
          </a:prstGeom>
        </p:spPr>
      </p:pic>
      <p:sp>
        <p:nvSpPr>
          <p:cNvPr id="36" name="Rectangle 35">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88670" y="4355692"/>
            <a:ext cx="6814455" cy="1472224"/>
          </a:xfrm>
        </p:spPr>
        <p:txBody>
          <a:bodyPr vert="horz" lIns="91440" tIns="45720" rIns="91440" bIns="45720" rtlCol="0" anchor="b">
            <a:normAutofit/>
          </a:bodyPr>
          <a:lstStyle/>
          <a:p>
            <a:pPr>
              <a:lnSpc>
                <a:spcPct val="80000"/>
              </a:lnSpc>
            </a:pPr>
            <a:r>
              <a:rPr lang="en-US" sz="6400" kern="1200" cap="all" baseline="0">
                <a:blipFill dpi="0" rotWithShape="1">
                  <a:blip r:embed="rId4">
                    <a:extLst/>
                  </a:blip>
                  <a:srcRect/>
                  <a:tile tx="6350" ty="-127000" sx="65000" sy="64000" flip="none" algn="tl"/>
                </a:blipFill>
                <a:latin typeface="+mj-lt"/>
                <a:ea typeface="+mj-ea"/>
                <a:cs typeface="+mj-cs"/>
              </a:rPr>
              <a:t>Healthcare Provider</a:t>
            </a:r>
          </a:p>
        </p:txBody>
      </p:sp>
      <p:grpSp>
        <p:nvGrpSpPr>
          <p:cNvPr id="38" name="Group 37">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39" name="Oval 38">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5" name="Picture 24">
            <a:extLst>
              <a:ext uri="{FF2B5EF4-FFF2-40B4-BE49-F238E27FC236}">
                <a16:creationId xmlns:a16="http://schemas.microsoft.com/office/drawing/2014/main" id="{0AC58C01-2B35-7143-AEA6-B399C355C94C}"/>
              </a:ext>
            </a:extLst>
          </p:cNvPr>
          <p:cNvPicPr>
            <a:picLocks noChangeAspect="1"/>
          </p:cNvPicPr>
          <p:nvPr/>
        </p:nvPicPr>
        <p:blipFill>
          <a:blip r:embed="rId7"/>
          <a:stretch>
            <a:fillRect/>
          </a:stretch>
        </p:blipFill>
        <p:spPr>
          <a:xfrm>
            <a:off x="7259084" y="4744229"/>
            <a:ext cx="1694415" cy="1747366"/>
          </a:xfrm>
          <a:prstGeom prst="rect">
            <a:avLst/>
          </a:prstGeom>
        </p:spPr>
      </p:pic>
    </p:spTree>
    <p:extLst>
      <p:ext uri="{BB962C8B-B14F-4D97-AF65-F5344CB8AC3E}">
        <p14:creationId xmlns:p14="http://schemas.microsoft.com/office/powerpoint/2010/main" val="270710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95B0D-BCF4-5140-B35A-F8ACCD8B6AE6}"/>
              </a:ext>
            </a:extLst>
          </p:cNvPr>
          <p:cNvSpPr>
            <a:spLocks noGrp="1"/>
          </p:cNvSpPr>
          <p:nvPr>
            <p:ph type="title"/>
          </p:nvPr>
        </p:nvSpPr>
        <p:spPr>
          <a:xfrm>
            <a:off x="5664199" y="268732"/>
            <a:ext cx="3479801" cy="950977"/>
          </a:xfrm>
          <a:ln>
            <a:noFill/>
          </a:ln>
        </p:spPr>
        <p:txBody>
          <a:bodyPr>
            <a:normAutofit fontScale="90000"/>
          </a:bodyPr>
          <a:lstStyle/>
          <a:p>
            <a:pPr algn="ctr"/>
            <a:r>
              <a:rPr lang="en-US" sz="6600" dirty="0"/>
              <a:t>NFPA</a:t>
            </a:r>
          </a:p>
        </p:txBody>
      </p:sp>
      <p:pic>
        <p:nvPicPr>
          <p:cNvPr id="6" name="Picture 5">
            <a:extLst>
              <a:ext uri="{FF2B5EF4-FFF2-40B4-BE49-F238E27FC236}">
                <a16:creationId xmlns:a16="http://schemas.microsoft.com/office/drawing/2014/main" id="{89569DFF-31B6-434C-AF67-DC8F2A626556}"/>
              </a:ext>
            </a:extLst>
          </p:cNvPr>
          <p:cNvPicPr>
            <a:picLocks noChangeAspect="1"/>
          </p:cNvPicPr>
          <p:nvPr/>
        </p:nvPicPr>
        <p:blipFill rotWithShape="1">
          <a:blip r:embed="rId4"/>
          <a:srcRect l="18503" r="26390" b="-1"/>
          <a:stretch/>
        </p:blipFill>
        <p:spPr>
          <a:xfrm>
            <a:off x="2507" y="10"/>
            <a:ext cx="5661692" cy="6857990"/>
          </a:xfrm>
          <a:prstGeom prst="rect">
            <a:avLst/>
          </a:prstGeom>
        </p:spPr>
      </p:pic>
      <p:sp>
        <p:nvSpPr>
          <p:cNvPr id="3" name="Content Placeholder 2">
            <a:extLst>
              <a:ext uri="{FF2B5EF4-FFF2-40B4-BE49-F238E27FC236}">
                <a16:creationId xmlns:a16="http://schemas.microsoft.com/office/drawing/2014/main" id="{BDADB4E1-1639-6747-967D-EAF3322F39E4}"/>
              </a:ext>
            </a:extLst>
          </p:cNvPr>
          <p:cNvSpPr>
            <a:spLocks noGrp="1"/>
          </p:cNvSpPr>
          <p:nvPr>
            <p:ph idx="1"/>
          </p:nvPr>
        </p:nvSpPr>
        <p:spPr>
          <a:xfrm>
            <a:off x="5972809" y="1161037"/>
            <a:ext cx="2862580" cy="5004092"/>
          </a:xfrm>
        </p:spPr>
        <p:txBody>
          <a:bodyPr>
            <a:noAutofit/>
          </a:bodyPr>
          <a:lstStyle/>
          <a:p>
            <a:pPr marL="0" indent="0">
              <a:buNone/>
            </a:pPr>
            <a:r>
              <a:rPr lang="en-US" sz="1400" b="1" dirty="0">
                <a:hlinkClick r:id="rId5"/>
              </a:rPr>
              <a:t>NFPA 1582, Standard on Comprehensive Occupational Medical Program for Fire Departments</a:t>
            </a:r>
            <a:br>
              <a:rPr lang="en-US" sz="1400" b="1" dirty="0">
                <a:hlinkClick r:id="rId5"/>
              </a:rPr>
            </a:br>
            <a:br>
              <a:rPr lang="en-US" sz="1400" b="1" dirty="0">
                <a:hlinkClick r:id="rId5"/>
              </a:rPr>
            </a:br>
            <a:r>
              <a:rPr lang="en-US" sz="1400" dirty="0"/>
              <a:t>This National Fire Protection Association (NFPA) standard outlines an occupational medical program that will </a:t>
            </a:r>
            <a:r>
              <a:rPr lang="en-US" sz="1400" b="1" dirty="0"/>
              <a:t>reduce risks and provide for the health, safety, and effectiveness of firefighters</a:t>
            </a:r>
            <a:r>
              <a:rPr lang="en-US" sz="1400" dirty="0"/>
              <a:t> operating to protect civilian life and property.</a:t>
            </a:r>
          </a:p>
          <a:p>
            <a:pPr marL="0" indent="0">
              <a:buNone/>
            </a:pPr>
            <a:r>
              <a:rPr lang="en-US" sz="1400" b="1" dirty="0">
                <a:hlinkClick r:id="rId6"/>
              </a:rPr>
              <a:t>NFPA 1500, Standard on Fire Department Occupational Safety, Health, and Wellness Program</a:t>
            </a:r>
            <a:br>
              <a:rPr lang="en-US" sz="1400" b="1" dirty="0"/>
            </a:br>
            <a:br>
              <a:rPr lang="en-US" sz="1400" dirty="0"/>
            </a:br>
            <a:r>
              <a:rPr lang="en-US" sz="1400" dirty="0"/>
              <a:t>This NFPA standard specifies the </a:t>
            </a:r>
            <a:r>
              <a:rPr lang="en-US" sz="1400" b="1" dirty="0"/>
              <a:t>minimum requirements for an occupational safety and health program</a:t>
            </a:r>
            <a:r>
              <a:rPr lang="en-US" sz="1400" dirty="0"/>
              <a:t> for fire departments or emergency service organizations.</a:t>
            </a:r>
          </a:p>
        </p:txBody>
      </p:sp>
      <p:grpSp>
        <p:nvGrpSpPr>
          <p:cNvPr id="13" name="Group 1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4" name="Oval 1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B5EFDA79-8659-2442-A4BB-4F1CAF66C3E3}"/>
              </a:ext>
            </a:extLst>
          </p:cNvPr>
          <p:cNvPicPr>
            <a:picLocks noChangeAspect="1"/>
          </p:cNvPicPr>
          <p:nvPr/>
        </p:nvPicPr>
        <p:blipFill>
          <a:blip r:embed="rId8"/>
          <a:stretch>
            <a:fillRect/>
          </a:stretch>
        </p:blipFill>
        <p:spPr>
          <a:xfrm>
            <a:off x="7932656" y="5595196"/>
            <a:ext cx="1287132" cy="1327355"/>
          </a:xfrm>
          <a:prstGeom prst="rect">
            <a:avLst/>
          </a:prstGeom>
        </p:spPr>
      </p:pic>
    </p:spTree>
    <p:extLst>
      <p:ext uri="{BB962C8B-B14F-4D97-AF65-F5344CB8AC3E}">
        <p14:creationId xmlns:p14="http://schemas.microsoft.com/office/powerpoint/2010/main" val="4294847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31" name="Rectangle 17">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788670" y="1110054"/>
            <a:ext cx="4918956" cy="4580300"/>
          </a:xfrm>
        </p:spPr>
        <p:txBody>
          <a:bodyPr vert="horz" lIns="91440" tIns="45720" rIns="91440" bIns="45720" rtlCol="0" anchor="ctr">
            <a:normAutofit/>
          </a:bodyPr>
          <a:lstStyle/>
          <a:p>
            <a:pPr algn="r"/>
            <a:r>
              <a:rPr lang="en-US" sz="4200">
                <a:blipFill dpi="0" rotWithShape="1">
                  <a:blip r:embed="rId4">
                    <a:extLst/>
                  </a:blip>
                  <a:srcRect/>
                  <a:tile tx="6350" ty="-127000" sx="65000" sy="64000" flip="none" algn="tl"/>
                </a:blipFill>
              </a:rPr>
              <a:t>Why are we being asked to provide tests that insurance companies could find to be excessive for</a:t>
            </a:r>
            <a:br>
              <a:rPr lang="en-US" sz="4200">
                <a:blipFill dpi="0" rotWithShape="1">
                  <a:blip r:embed="rId4">
                    <a:extLst/>
                  </a:blip>
                  <a:srcRect/>
                  <a:tile tx="6350" ty="-127000" sx="65000" sy="64000" flip="none" algn="tl"/>
                </a:blipFill>
              </a:rPr>
            </a:br>
            <a:r>
              <a:rPr lang="en-US" sz="4200">
                <a:blipFill dpi="0" rotWithShape="1">
                  <a:blip r:embed="rId4">
                    <a:extLst/>
                  </a:blip>
                  <a:srcRect/>
                  <a:tile tx="6350" ty="-127000" sx="65000" sy="64000" flip="none" algn="tl"/>
                </a:blipFill>
              </a:rPr>
              <a:t>a healthy individual?</a:t>
            </a:r>
          </a:p>
        </p:txBody>
      </p:sp>
      <p:sp>
        <p:nvSpPr>
          <p:cNvPr id="32" name="Rectangle 19">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1">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68960" y="1678210"/>
            <a:ext cx="2241755" cy="3443988"/>
          </a:xfrm>
        </p:spPr>
        <p:txBody>
          <a:bodyPr vert="horz" lIns="91440" tIns="45720" rIns="91440" bIns="45720" rtlCol="0" anchor="ctr">
            <a:normAutofit fontScale="92500"/>
          </a:bodyPr>
          <a:lstStyle/>
          <a:p>
            <a:r>
              <a:rPr lang="en-US" sz="1100" dirty="0">
                <a:solidFill>
                  <a:srgbClr val="000000"/>
                </a:solidFill>
              </a:rPr>
              <a:t>Insurance companies often do not understand the occupational risks associated with firefighting.</a:t>
            </a:r>
          </a:p>
          <a:p>
            <a:r>
              <a:rPr lang="en-US" sz="1100" dirty="0">
                <a:solidFill>
                  <a:srgbClr val="000000"/>
                </a:solidFill>
              </a:rPr>
              <a:t>As such, checking the PSA levels or a heavy metal screening on a young incumbent or new hire may seem excessive.</a:t>
            </a:r>
          </a:p>
          <a:p>
            <a:r>
              <a:rPr lang="en-US" sz="1100" dirty="0">
                <a:solidFill>
                  <a:srgbClr val="000000"/>
                </a:solidFill>
              </a:rPr>
              <a:t>In the litigious worker’s compensation world in which we operate, it is paramount to have baseline laboratory and other objective data that can be trended over time, as worker’s compensation cases will depend on baseline information.</a:t>
            </a:r>
          </a:p>
          <a:p>
            <a:r>
              <a:rPr lang="en-US" sz="1100" dirty="0">
                <a:solidFill>
                  <a:srgbClr val="000000"/>
                </a:solidFill>
              </a:rPr>
              <a:t>The NFPA is clear that not every member needs every screening test every year, but a methodical approach to occupational surveillance with unbiased data for trending is appropriate.</a:t>
            </a:r>
          </a:p>
        </p:txBody>
      </p:sp>
      <p:sp>
        <p:nvSpPr>
          <p:cNvPr id="24" name="Rectangle 23">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190" y="5257800"/>
            <a:ext cx="810678"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6258" y="5365890"/>
            <a:ext cx="648542"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DDF9F71E-BA06-5D47-816F-004D487ADDD7}"/>
              </a:ext>
            </a:extLst>
          </p:cNvPr>
          <p:cNvPicPr>
            <a:picLocks noChangeAspect="1"/>
          </p:cNvPicPr>
          <p:nvPr/>
        </p:nvPicPr>
        <p:blipFill>
          <a:blip r:embed="rId6"/>
          <a:stretch>
            <a:fillRect/>
          </a:stretch>
        </p:blipFill>
        <p:spPr>
          <a:xfrm>
            <a:off x="6795166" y="4924944"/>
            <a:ext cx="1682291" cy="1734863"/>
          </a:xfrm>
          <a:prstGeom prst="rect">
            <a:avLst/>
          </a:prstGeom>
        </p:spPr>
      </p:pic>
    </p:spTree>
    <p:extLst>
      <p:ext uri="{BB962C8B-B14F-4D97-AF65-F5344CB8AC3E}">
        <p14:creationId xmlns:p14="http://schemas.microsoft.com/office/powerpoint/2010/main" val="2190352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0"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98816" y="85748"/>
            <a:ext cx="2922198" cy="3765666"/>
          </a:xfrm>
        </p:spPr>
        <p:txBody>
          <a:bodyPr vert="horz" lIns="91440" tIns="45720" rIns="91440" bIns="45720" rtlCol="0" anchor="b">
            <a:normAutofit/>
          </a:bodyPr>
          <a:lstStyle/>
          <a:p>
            <a:r>
              <a:rPr lang="en-US" sz="3900" kern="1200" cap="all" baseline="0" dirty="0">
                <a:blipFill dpi="0" rotWithShape="1">
                  <a:blip r:embed="rId5">
                    <a:extLst/>
                  </a:blip>
                  <a:srcRect/>
                  <a:tile tx="6350" ty="-127000" sx="65000" sy="64000" flip="none" algn="tl"/>
                </a:blipFill>
                <a:latin typeface="+mj-lt"/>
                <a:ea typeface="+mj-ea"/>
                <a:cs typeface="+mj-cs"/>
              </a:rPr>
              <a:t>Are the medical exams outlined in NFPA 1582 required or recommended?</a:t>
            </a:r>
          </a:p>
        </p:txBody>
      </p:sp>
      <p:sp>
        <p:nvSpPr>
          <p:cNvPr id="3" name="Text Placeholder 2"/>
          <p:cNvSpPr>
            <a:spLocks noGrp="1"/>
          </p:cNvSpPr>
          <p:nvPr>
            <p:ph type="body" idx="1"/>
          </p:nvPr>
        </p:nvSpPr>
        <p:spPr>
          <a:xfrm>
            <a:off x="5719058" y="3804502"/>
            <a:ext cx="2900304" cy="1069848"/>
          </a:xfrm>
        </p:spPr>
        <p:txBody>
          <a:bodyPr vert="horz" lIns="91440" tIns="45720" rIns="91440" bIns="45720" rtlCol="0">
            <a:noAutofit/>
          </a:bodyPr>
          <a:lstStyle/>
          <a:p>
            <a:r>
              <a:rPr lang="en-US" sz="1400" dirty="0">
                <a:solidFill>
                  <a:schemeClr val="tx1"/>
                </a:solidFill>
              </a:rPr>
              <a:t>These are recommended standards applicable to public, governmental, military, private, and industrial fire department organizations providing rescue, fire suppression, emergency medical services, hazardous materials mitigation, special operations, and other emergency services.</a:t>
            </a:r>
          </a:p>
        </p:txBody>
      </p:sp>
      <p:pic>
        <p:nvPicPr>
          <p:cNvPr id="5" name="Picture 4">
            <a:extLst>
              <a:ext uri="{FF2B5EF4-FFF2-40B4-BE49-F238E27FC236}">
                <a16:creationId xmlns:a16="http://schemas.microsoft.com/office/drawing/2014/main" id="{88D69416-7068-0940-9098-B93D6DD20452}"/>
              </a:ext>
            </a:extLst>
          </p:cNvPr>
          <p:cNvPicPr>
            <a:picLocks noChangeAspect="1"/>
          </p:cNvPicPr>
          <p:nvPr/>
        </p:nvPicPr>
        <p:blipFill rotWithShape="1">
          <a:blip r:embed="rId7"/>
          <a:srcRect l="22541" r="27082" b="-1"/>
          <a:stretch/>
        </p:blipFill>
        <p:spPr>
          <a:xfrm>
            <a:off x="20" y="10"/>
            <a:ext cx="5175811" cy="6857990"/>
          </a:xfrm>
          <a:prstGeom prst="rect">
            <a:avLst/>
          </a:prstGeom>
        </p:spPr>
      </p:pic>
      <p:grpSp>
        <p:nvGrpSpPr>
          <p:cNvPr id="24"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02B9D1F9-05BC-314B-BF10-B7F6970C40DC}"/>
              </a:ext>
            </a:extLst>
          </p:cNvPr>
          <p:cNvPicPr>
            <a:picLocks noChangeAspect="1"/>
          </p:cNvPicPr>
          <p:nvPr/>
        </p:nvPicPr>
        <p:blipFill>
          <a:blip r:embed="rId9"/>
          <a:stretch>
            <a:fillRect/>
          </a:stretch>
        </p:blipFill>
        <p:spPr>
          <a:xfrm>
            <a:off x="7914077" y="5620109"/>
            <a:ext cx="1287132" cy="1327355"/>
          </a:xfrm>
          <a:prstGeom prst="rect">
            <a:avLst/>
          </a:prstGeom>
        </p:spPr>
      </p:pic>
    </p:spTree>
    <p:extLst>
      <p:ext uri="{BB962C8B-B14F-4D97-AF65-F5344CB8AC3E}">
        <p14:creationId xmlns:p14="http://schemas.microsoft.com/office/powerpoint/2010/main" val="1983138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4BC66A0E-E5D5-4E7D-9B93-33945A88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5F90B9E6-5D91-4146-881E-1C680D9C7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0"/>
            <a:ext cx="7704582" cy="4808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08" y="560439"/>
            <a:ext cx="7218935" cy="4028007"/>
          </a:xfrm>
        </p:spPr>
        <p:txBody>
          <a:bodyPr vert="horz" lIns="91440" tIns="45720" rIns="91440" bIns="45720" rtlCol="0" anchor="b">
            <a:normAutofit/>
          </a:bodyPr>
          <a:lstStyle/>
          <a:p>
            <a:r>
              <a:rPr lang="en-US" sz="6000">
                <a:solidFill>
                  <a:srgbClr val="FFFFFF"/>
                </a:solidFill>
              </a:rPr>
              <a:t>How can preventive care be utilized when billing firefighter-specific exams?</a:t>
            </a:r>
          </a:p>
        </p:txBody>
      </p:sp>
      <p:sp>
        <p:nvSpPr>
          <p:cNvPr id="3" name="Text Placeholder 2"/>
          <p:cNvSpPr>
            <a:spLocks noGrp="1"/>
          </p:cNvSpPr>
          <p:nvPr>
            <p:ph type="body" idx="1"/>
          </p:nvPr>
        </p:nvSpPr>
        <p:spPr>
          <a:xfrm>
            <a:off x="960108" y="4982844"/>
            <a:ext cx="7303782" cy="1392556"/>
          </a:xfrm>
        </p:spPr>
        <p:txBody>
          <a:bodyPr vert="horz" lIns="91440" tIns="45720" rIns="91440" bIns="45720" rtlCol="0">
            <a:noAutofit/>
          </a:bodyPr>
          <a:lstStyle/>
          <a:p>
            <a:r>
              <a:rPr lang="en-US" sz="1600" dirty="0">
                <a:solidFill>
                  <a:schemeClr val="tx1"/>
                </a:solidFill>
              </a:rPr>
              <a:t>The ICD-10 code Z00.00 (Encounter for general adult medical examination without abnormal findings) is good place to start. If a problem is discovered while performing preventative care, the appropriate ICD-10 diagnosis code would be reasonable to submit for billing purposes. The objective data obtained in the screening process is paramount for additional billing.</a:t>
            </a:r>
          </a:p>
        </p:txBody>
      </p:sp>
      <p:sp>
        <p:nvSpPr>
          <p:cNvPr id="22" name="Rectangle 21">
            <a:extLst>
              <a:ext uri="{FF2B5EF4-FFF2-40B4-BE49-F238E27FC236}">
                <a16:creationId xmlns:a16="http://schemas.microsoft.com/office/drawing/2014/main" id="{A24B8EE7-D55B-4678-8F34-54296AEC7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09" y="4808538"/>
            <a:ext cx="770153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5275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788670" y="643468"/>
            <a:ext cx="7475220" cy="3592432"/>
          </a:xfrm>
        </p:spPr>
        <p:txBody>
          <a:bodyPr vert="horz" lIns="91440" tIns="45720" rIns="91440" bIns="45720" rtlCol="0" anchor="ctr">
            <a:normAutofit/>
          </a:bodyPr>
          <a:lstStyle/>
          <a:p>
            <a:r>
              <a:rPr lang="en-US" sz="5300">
                <a:blipFill dpi="0" rotWithShape="1">
                  <a:blip r:embed="rId4">
                    <a:extLst/>
                  </a:blip>
                  <a:srcRect/>
                  <a:tile tx="6350" ty="-127000" sx="65000" sy="64000" flip="none" algn="tl"/>
                </a:blipFill>
              </a:rPr>
              <a:t>What is my responsibility to a department that contracts with me to conduct annual medical exams?</a:t>
            </a:r>
          </a:p>
        </p:txBody>
      </p:sp>
      <p:sp>
        <p:nvSpPr>
          <p:cNvPr id="20" name="Rectangle 19">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4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02386" y="4570436"/>
            <a:ext cx="5918454" cy="1069848"/>
          </a:xfrm>
        </p:spPr>
        <p:txBody>
          <a:bodyPr vert="horz" lIns="91440" tIns="45720" rIns="91440" bIns="45720" rtlCol="0">
            <a:noAutofit/>
          </a:bodyPr>
          <a:lstStyle/>
          <a:p>
            <a:r>
              <a:rPr lang="en-US" sz="1400" dirty="0">
                <a:solidFill>
                  <a:srgbClr val="000000"/>
                </a:solidFill>
              </a:rPr>
              <a:t>Your responsibility is to communicate in a timely and effective manner with the individual you are examining about their health and ability to perform their job safely.</a:t>
            </a:r>
          </a:p>
          <a:p>
            <a:r>
              <a:rPr lang="en-US" sz="1400" dirty="0">
                <a:solidFill>
                  <a:srgbClr val="000000"/>
                </a:solidFill>
              </a:rPr>
              <a:t>Secondly, you are responsible for communicating to and with the department’s point of contact for annual medical exams (this most often is the Training or Safety Chief, but can be another designee of the Fire Chief) about members’ medical statuses. Develop a rapport and honest discussions with everyone involved. You are being paid for your accurate and expert medical opinion on each member’s ability to perform his or her duties.</a:t>
            </a:r>
          </a:p>
        </p:txBody>
      </p:sp>
      <p:sp>
        <p:nvSpPr>
          <p:cNvPr id="22" name="Oval 21">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4192" y="5111496"/>
            <a:ext cx="810678"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5260" y="5219586"/>
            <a:ext cx="64854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6ACCC78-5FAD-5D46-8B9C-477F8E886533}"/>
              </a:ext>
            </a:extLst>
          </p:cNvPr>
          <p:cNvPicPr>
            <a:picLocks noChangeAspect="1"/>
          </p:cNvPicPr>
          <p:nvPr/>
        </p:nvPicPr>
        <p:blipFill>
          <a:blip r:embed="rId6"/>
          <a:stretch>
            <a:fillRect/>
          </a:stretch>
        </p:blipFill>
        <p:spPr>
          <a:xfrm>
            <a:off x="7212460" y="4724400"/>
            <a:ext cx="1670257" cy="1722453"/>
          </a:xfrm>
          <a:prstGeom prst="rect">
            <a:avLst/>
          </a:prstGeom>
        </p:spPr>
      </p:pic>
    </p:spTree>
    <p:extLst>
      <p:ext uri="{BB962C8B-B14F-4D97-AF65-F5344CB8AC3E}">
        <p14:creationId xmlns:p14="http://schemas.microsoft.com/office/powerpoint/2010/main" val="2765593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9" name="Oval 18">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2" name="Rectangle 21">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50990" y="321365"/>
            <a:ext cx="2922198" cy="3765666"/>
          </a:xfrm>
        </p:spPr>
        <p:txBody>
          <a:bodyPr vert="horz" lIns="91440" tIns="45720" rIns="91440" bIns="45720" rtlCol="0" anchor="b">
            <a:normAutofit/>
          </a:bodyPr>
          <a:lstStyle/>
          <a:p>
            <a:r>
              <a:rPr lang="en-US" sz="3500" kern="1200" cap="all" baseline="0" dirty="0">
                <a:blipFill dpi="0" rotWithShape="1">
                  <a:blip r:embed="rId4">
                    <a:extLst/>
                  </a:blip>
                  <a:srcRect/>
                  <a:tile tx="6350" ty="-127000" sx="65000" sy="64000" flip="none" algn="tl"/>
                </a:blipFill>
                <a:latin typeface="+mj-lt"/>
                <a:ea typeface="+mj-ea"/>
                <a:cs typeface="+mj-cs"/>
              </a:rPr>
              <a:t>What is my role if I discover a patient cannot meet one of the essential tasks?</a:t>
            </a:r>
          </a:p>
        </p:txBody>
      </p:sp>
      <p:sp>
        <p:nvSpPr>
          <p:cNvPr id="3" name="Text Placeholder 2"/>
          <p:cNvSpPr>
            <a:spLocks noGrp="1"/>
          </p:cNvSpPr>
          <p:nvPr>
            <p:ph type="body" idx="1"/>
          </p:nvPr>
        </p:nvSpPr>
        <p:spPr>
          <a:xfrm>
            <a:off x="5650989" y="4121895"/>
            <a:ext cx="2900304" cy="1069848"/>
          </a:xfrm>
        </p:spPr>
        <p:txBody>
          <a:bodyPr vert="horz" lIns="91440" tIns="45720" rIns="91440" bIns="45720" rtlCol="0">
            <a:noAutofit/>
          </a:bodyPr>
          <a:lstStyle/>
          <a:p>
            <a:r>
              <a:rPr lang="en-US" dirty="0">
                <a:solidFill>
                  <a:schemeClr val="tx1"/>
                </a:solidFill>
              </a:rPr>
              <a:t>1) You MUST inform the member directly (in person as well as in writing.</a:t>
            </a:r>
          </a:p>
          <a:p>
            <a:r>
              <a:rPr lang="en-US" dirty="0">
                <a:solidFill>
                  <a:schemeClr val="tx1"/>
                </a:solidFill>
              </a:rPr>
              <a:t>2) You must also inform the Department’s Point of Contact for annual medical exams.</a:t>
            </a:r>
          </a:p>
        </p:txBody>
      </p:sp>
      <p:pic>
        <p:nvPicPr>
          <p:cNvPr id="7" name="Picture 6">
            <a:extLst>
              <a:ext uri="{FF2B5EF4-FFF2-40B4-BE49-F238E27FC236}">
                <a16:creationId xmlns:a16="http://schemas.microsoft.com/office/drawing/2014/main" id="{B74F4CA9-4B48-EB47-9936-52FAE6116777}"/>
              </a:ext>
            </a:extLst>
          </p:cNvPr>
          <p:cNvPicPr>
            <a:picLocks noChangeAspect="1"/>
          </p:cNvPicPr>
          <p:nvPr/>
        </p:nvPicPr>
        <p:blipFill rotWithShape="1">
          <a:blip r:embed="rId6"/>
          <a:srcRect l="40587" r="9035" b="-1"/>
          <a:stretch/>
        </p:blipFill>
        <p:spPr>
          <a:xfrm>
            <a:off x="20" y="10"/>
            <a:ext cx="5175811" cy="6857990"/>
          </a:xfrm>
          <a:prstGeom prst="rect">
            <a:avLst/>
          </a:prstGeom>
        </p:spPr>
      </p:pic>
      <p:grpSp>
        <p:nvGrpSpPr>
          <p:cNvPr id="26" name="Group 25">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7" name="Oval 26">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658A692D-F47B-1F4D-8FE6-2796198F4F7F}"/>
              </a:ext>
            </a:extLst>
          </p:cNvPr>
          <p:cNvPicPr>
            <a:picLocks noChangeAspect="1"/>
          </p:cNvPicPr>
          <p:nvPr/>
        </p:nvPicPr>
        <p:blipFill>
          <a:blip r:embed="rId8"/>
          <a:stretch>
            <a:fillRect/>
          </a:stretch>
        </p:blipFill>
        <p:spPr>
          <a:xfrm>
            <a:off x="7933289" y="5620109"/>
            <a:ext cx="1287132" cy="1327355"/>
          </a:xfrm>
          <a:prstGeom prst="rect">
            <a:avLst/>
          </a:prstGeom>
        </p:spPr>
      </p:pic>
    </p:spTree>
    <p:extLst>
      <p:ext uri="{BB962C8B-B14F-4D97-AF65-F5344CB8AC3E}">
        <p14:creationId xmlns:p14="http://schemas.microsoft.com/office/powerpoint/2010/main" val="1593624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02386" y="484632"/>
            <a:ext cx="7543800" cy="1609344"/>
          </a:xfrm>
        </p:spPr>
        <p:txBody>
          <a:bodyPr>
            <a:normAutofit/>
          </a:bodyPr>
          <a:lstStyle/>
          <a:p>
            <a:pPr algn="ctr"/>
            <a:r>
              <a:rPr lang="en-US" dirty="0"/>
              <a:t>Role of findings and annual work statement</a:t>
            </a:r>
          </a:p>
        </p:txBody>
      </p:sp>
      <p:pic>
        <p:nvPicPr>
          <p:cNvPr id="9" name="Graphic 8">
            <a:extLst>
              <a:ext uri="{FF2B5EF4-FFF2-40B4-BE49-F238E27FC236}">
                <a16:creationId xmlns:a16="http://schemas.microsoft.com/office/drawing/2014/main" id="{9B297534-5137-484F-9B02-803A2EAAB3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811" y="2789731"/>
            <a:ext cx="2446481" cy="2446481"/>
          </a:xfrm>
          <a:prstGeom prst="rect">
            <a:avLst/>
          </a:prstGeom>
        </p:spPr>
      </p:pic>
      <p:sp>
        <p:nvSpPr>
          <p:cNvPr id="5" name="Content Placeholder 4"/>
          <p:cNvSpPr>
            <a:spLocks noGrp="1"/>
          </p:cNvSpPr>
          <p:nvPr>
            <p:ph idx="1"/>
          </p:nvPr>
        </p:nvSpPr>
        <p:spPr>
          <a:xfrm>
            <a:off x="3484371" y="2121408"/>
            <a:ext cx="4861815" cy="4050792"/>
          </a:xfrm>
        </p:spPr>
        <p:txBody>
          <a:bodyPr>
            <a:noAutofit/>
          </a:bodyPr>
          <a:lstStyle/>
          <a:p>
            <a:pPr marL="0" indent="0">
              <a:buNone/>
            </a:pPr>
            <a:r>
              <a:rPr lang="en-US" sz="1600" dirty="0"/>
              <a:t>The Report of Findings is only for the member whom you have examined. Be very clear as to what the issue is and how it prevents them from safely preforming their job. Make evidence-based recommendations on the next step for the member’s care. HIPPA is not a concern when writing the Report of Findings as it is only intended for the member.</a:t>
            </a:r>
          </a:p>
          <a:p>
            <a:pPr marL="0" indent="0">
              <a:buNone/>
            </a:pPr>
            <a:r>
              <a:rPr lang="en-US" sz="1600" dirty="0"/>
              <a:t>The Annual Work Statement is intended for public release (i.e., for the Fire Chief, Safety Officer, Training Chief, Human Resources, etc.). HIPPA is of great concern and you should only make generic statements that do not disclose any personal medical information without the written consent of the member. Clearly annotate on the Annual Work Statement whether the member can safely perform their job for the next 12 months.</a:t>
            </a:r>
          </a:p>
        </p:txBody>
      </p:sp>
    </p:spTree>
    <p:extLst>
      <p:ext uri="{BB962C8B-B14F-4D97-AF65-F5344CB8AC3E}">
        <p14:creationId xmlns:p14="http://schemas.microsoft.com/office/powerpoint/2010/main" val="11413661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76C0DFDE-6363-4485-AAF5-8514D9C53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397ED09B-959B-46A7-9205-3318FE5C8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87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43466"/>
            <a:ext cx="4903438" cy="5571065"/>
          </a:xfrm>
        </p:spPr>
        <p:txBody>
          <a:bodyPr vert="horz" lIns="91440" tIns="45720" rIns="91440" bIns="45720" rtlCol="0" anchor="ctr">
            <a:normAutofit/>
          </a:bodyPr>
          <a:lstStyle/>
          <a:p>
            <a:pPr algn="r"/>
            <a:r>
              <a:rPr lang="en-US" sz="6700">
                <a:solidFill>
                  <a:srgbClr val="FFFFFF"/>
                </a:solidFill>
              </a:rPr>
              <a:t>Who pays for additional tests and/or follow-ups after the initial exam?</a:t>
            </a:r>
          </a:p>
        </p:txBody>
      </p:sp>
      <p:sp useBgFill="1">
        <p:nvSpPr>
          <p:cNvPr id="22" name="Rectangle 21">
            <a:extLst>
              <a:ext uri="{FF2B5EF4-FFF2-40B4-BE49-F238E27FC236}">
                <a16:creationId xmlns:a16="http://schemas.microsoft.com/office/drawing/2014/main" id="{66040056-521D-4899-85D7-161D0E847E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9787" y="0"/>
            <a:ext cx="33919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973318" y="643467"/>
            <a:ext cx="2688082" cy="5571064"/>
          </a:xfrm>
        </p:spPr>
        <p:txBody>
          <a:bodyPr vert="horz" lIns="91440" tIns="45720" rIns="91440" bIns="45720" rtlCol="0" anchor="ctr">
            <a:normAutofit/>
          </a:bodyPr>
          <a:lstStyle/>
          <a:p>
            <a:r>
              <a:rPr lang="en-US" sz="2000" dirty="0">
                <a:solidFill>
                  <a:schemeClr val="tx1"/>
                </a:solidFill>
              </a:rPr>
              <a:t>As department policies and procedures vary greatly, this question must be addressed during contract discussions before becoming a department’s healthcare provider. </a:t>
            </a:r>
          </a:p>
          <a:p>
            <a:r>
              <a:rPr lang="en-US" sz="2000" dirty="0">
                <a:solidFill>
                  <a:schemeClr val="tx1"/>
                </a:solidFill>
              </a:rPr>
              <a:t>It is possible that the individual’s health insurance may pay for the additional tests. The department may also elect to pay for any additional tests.</a:t>
            </a:r>
          </a:p>
        </p:txBody>
      </p:sp>
    </p:spTree>
    <p:extLst>
      <p:ext uri="{BB962C8B-B14F-4D97-AF65-F5344CB8AC3E}">
        <p14:creationId xmlns:p14="http://schemas.microsoft.com/office/powerpoint/2010/main" val="852577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7"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8" name="Rectangle 17">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788670" y="643468"/>
            <a:ext cx="7475220" cy="3592432"/>
          </a:xfrm>
        </p:spPr>
        <p:txBody>
          <a:bodyPr vert="horz" lIns="91440" tIns="45720" rIns="91440" bIns="45720" rtlCol="0" anchor="ctr">
            <a:normAutofit/>
          </a:bodyPr>
          <a:lstStyle/>
          <a:p>
            <a:r>
              <a:rPr lang="en-US" sz="4600">
                <a:blipFill dpi="0" rotWithShape="1">
                  <a:blip r:embed="rId4">
                    <a:extLst/>
                  </a:blip>
                  <a:srcRect/>
                  <a:tile tx="6350" ty="-127000" sx="65000" sy="64000" flip="none" algn="tl"/>
                </a:blipFill>
              </a:rPr>
              <a:t>Are there sample documents available to help a fire department and a healthcare provider negotiate to</a:t>
            </a:r>
            <a:br>
              <a:rPr lang="en-US" sz="4600">
                <a:blipFill dpi="0" rotWithShape="1">
                  <a:blip r:embed="rId4">
                    <a:extLst/>
                  </a:blip>
                  <a:srcRect/>
                  <a:tile tx="6350" ty="-127000" sx="65000" sy="64000" flip="none" algn="tl"/>
                </a:blipFill>
              </a:rPr>
            </a:br>
            <a:r>
              <a:rPr lang="en-US" sz="4600">
                <a:blipFill dpi="0" rotWithShape="1">
                  <a:blip r:embed="rId4">
                    <a:extLst/>
                  </a:blip>
                  <a:srcRect/>
                  <a:tile tx="6350" ty="-127000" sx="65000" sy="64000" flip="none" algn="tl"/>
                </a:blipFill>
              </a:rPr>
              <a:t>a contract to provide annual medical exams?</a:t>
            </a:r>
          </a:p>
        </p:txBody>
      </p:sp>
      <p:sp>
        <p:nvSpPr>
          <p:cNvPr id="29" name="Rectangle 19">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4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02386" y="4710136"/>
            <a:ext cx="6960588" cy="1069848"/>
          </a:xfrm>
        </p:spPr>
        <p:txBody>
          <a:bodyPr vert="horz" lIns="91440" tIns="45720" rIns="91440" bIns="45720" rtlCol="0">
            <a:noAutofit/>
          </a:bodyPr>
          <a:lstStyle/>
          <a:p>
            <a:r>
              <a:rPr lang="en-US" dirty="0">
                <a:solidFill>
                  <a:srgbClr val="000000"/>
                </a:solidFill>
              </a:rPr>
              <a:t>Yes, many departments already have established programs that use contracted healthcare providers. A great resource for documents such as Request for Proposals (RFP) and Memorandum of Agreement (MOA) , is the International Association of Fire Chiefs (IAFC) </a:t>
            </a:r>
            <a:r>
              <a:rPr lang="en-US" dirty="0" err="1">
                <a:solidFill>
                  <a:srgbClr val="000000"/>
                </a:solidFill>
              </a:rPr>
              <a:t>KnowledgeNet</a:t>
            </a:r>
            <a:r>
              <a:rPr lang="en-US" dirty="0">
                <a:solidFill>
                  <a:srgbClr val="000000"/>
                </a:solidFill>
              </a:rPr>
              <a:t>. Healthcare providers are eligible for an IAFC associate membership. As a member, requests for specific information can be made on the </a:t>
            </a:r>
            <a:r>
              <a:rPr lang="en-US" dirty="0" err="1">
                <a:solidFill>
                  <a:srgbClr val="000000"/>
                </a:solidFill>
              </a:rPr>
              <a:t>KnowledgeNet</a:t>
            </a:r>
            <a:r>
              <a:rPr lang="en-US" dirty="0">
                <a:solidFill>
                  <a:srgbClr val="000000"/>
                </a:solidFill>
              </a:rPr>
              <a:t> site.</a:t>
            </a:r>
          </a:p>
        </p:txBody>
      </p:sp>
      <p:sp>
        <p:nvSpPr>
          <p:cNvPr id="22" name="Oval 21">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4192" y="5111496"/>
            <a:ext cx="810678"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5260" y="5219586"/>
            <a:ext cx="64854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121DD717-3F1D-8B48-896A-95EB6FE9DB7B}"/>
              </a:ext>
            </a:extLst>
          </p:cNvPr>
          <p:cNvPicPr>
            <a:picLocks noChangeAspect="1"/>
          </p:cNvPicPr>
          <p:nvPr/>
        </p:nvPicPr>
        <p:blipFill>
          <a:blip r:embed="rId6"/>
          <a:stretch>
            <a:fillRect/>
          </a:stretch>
        </p:blipFill>
        <p:spPr>
          <a:xfrm>
            <a:off x="7313768" y="4729629"/>
            <a:ext cx="1656440" cy="1708204"/>
          </a:xfrm>
          <a:prstGeom prst="rect">
            <a:avLst/>
          </a:prstGeom>
        </p:spPr>
      </p:pic>
    </p:spTree>
    <p:extLst>
      <p:ext uri="{BB962C8B-B14F-4D97-AF65-F5344CB8AC3E}">
        <p14:creationId xmlns:p14="http://schemas.microsoft.com/office/powerpoint/2010/main" val="2033867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8670" y="942975"/>
            <a:ext cx="7475220" cy="3525056"/>
          </a:xfrm>
        </p:spPr>
        <p:txBody>
          <a:bodyPr vert="horz" lIns="91440" tIns="45720" rIns="91440" bIns="45720" rtlCol="0" anchor="b">
            <a:normAutofit/>
          </a:bodyPr>
          <a:lstStyle/>
          <a:p>
            <a:pPr algn="ctr"/>
            <a:r>
              <a:rPr lang="en-US" sz="5300">
                <a:solidFill>
                  <a:srgbClr val="FFFFFF"/>
                </a:solidFill>
              </a:rPr>
              <a:t>Does NFPA 1582 limit what a healthcare provider can do during an annual medical exam?</a:t>
            </a:r>
          </a:p>
        </p:txBody>
      </p:sp>
      <p:sp>
        <p:nvSpPr>
          <p:cNvPr id="3" name="Text Placeholder 2"/>
          <p:cNvSpPr>
            <a:spLocks noGrp="1"/>
          </p:cNvSpPr>
          <p:nvPr>
            <p:ph type="body" idx="1"/>
          </p:nvPr>
        </p:nvSpPr>
        <p:spPr>
          <a:xfrm>
            <a:off x="802386" y="4649148"/>
            <a:ext cx="7461504" cy="1486158"/>
          </a:xfrm>
        </p:spPr>
        <p:txBody>
          <a:bodyPr vert="horz" lIns="91440" tIns="45720" rIns="91440" bIns="45720" rtlCol="0">
            <a:normAutofit/>
          </a:bodyPr>
          <a:lstStyle/>
          <a:p>
            <a:pPr algn="ctr"/>
            <a:r>
              <a:rPr lang="en-US" sz="1500">
                <a:solidFill>
                  <a:srgbClr val="FFFFFF">
                    <a:alpha val="60000"/>
                  </a:srgbClr>
                </a:solidFill>
              </a:rPr>
              <a:t>No, NFPA 1582 does not limit what is provided in an annual medical exam. NFPA 1582 outlines the minimum acceptable standard for what should be provided. Departments vary widely as to their priorities. It is prudent to discuss exam parameters with the department leadership prior to entering into a contract. Healthcare providers should be advocating for what is in NFPA 1582 as a minimum.</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23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0"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50990" y="702365"/>
            <a:ext cx="2922198" cy="3765666"/>
          </a:xfrm>
        </p:spPr>
        <p:txBody>
          <a:bodyPr vert="horz" lIns="91440" tIns="45720" rIns="91440" bIns="45720" rtlCol="0" anchor="b">
            <a:normAutofit/>
          </a:bodyPr>
          <a:lstStyle/>
          <a:p>
            <a:r>
              <a:rPr lang="en-US" sz="3900" kern="1200" cap="all" baseline="0">
                <a:blipFill dpi="0" rotWithShape="1">
                  <a:blip r:embed="rId4">
                    <a:extLst/>
                  </a:blip>
                  <a:srcRect/>
                  <a:tile tx="6350" ty="-127000" sx="65000" sy="64000" flip="none" algn="tl"/>
                </a:blipFill>
                <a:latin typeface="+mj-lt"/>
                <a:ea typeface="+mj-ea"/>
                <a:cs typeface="+mj-cs"/>
              </a:rPr>
              <a:t>What are the pros and cons of providing annual medical exams for firefighters?</a:t>
            </a:r>
          </a:p>
        </p:txBody>
      </p:sp>
      <p:pic>
        <p:nvPicPr>
          <p:cNvPr id="5" name="Picture 4">
            <a:extLst>
              <a:ext uri="{FF2B5EF4-FFF2-40B4-BE49-F238E27FC236}">
                <a16:creationId xmlns:a16="http://schemas.microsoft.com/office/drawing/2014/main" id="{D4765E54-F9A6-8C4C-9D7C-AA149C259681}"/>
              </a:ext>
            </a:extLst>
          </p:cNvPr>
          <p:cNvPicPr>
            <a:picLocks noChangeAspect="1"/>
          </p:cNvPicPr>
          <p:nvPr/>
        </p:nvPicPr>
        <p:blipFill rotWithShape="1">
          <a:blip r:embed="rId6"/>
          <a:srcRect l="22934" r="26688" b="-1"/>
          <a:stretch/>
        </p:blipFill>
        <p:spPr>
          <a:xfrm>
            <a:off x="20" y="10"/>
            <a:ext cx="5175811" cy="6857990"/>
          </a:xfrm>
          <a:prstGeom prst="rect">
            <a:avLst/>
          </a:prstGeom>
        </p:spPr>
      </p:pic>
      <p:grpSp>
        <p:nvGrpSpPr>
          <p:cNvPr id="24"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D8BF3294-33A0-3542-901E-D30D134A8F75}"/>
              </a:ext>
            </a:extLst>
          </p:cNvPr>
          <p:cNvPicPr>
            <a:picLocks noChangeAspect="1"/>
          </p:cNvPicPr>
          <p:nvPr/>
        </p:nvPicPr>
        <p:blipFill>
          <a:blip r:embed="rId8"/>
          <a:stretch>
            <a:fillRect/>
          </a:stretch>
        </p:blipFill>
        <p:spPr>
          <a:xfrm>
            <a:off x="8052414" y="5620109"/>
            <a:ext cx="1287132" cy="1327355"/>
          </a:xfrm>
          <a:prstGeom prst="rect">
            <a:avLst/>
          </a:prstGeom>
        </p:spPr>
      </p:pic>
    </p:spTree>
    <p:extLst>
      <p:ext uri="{BB962C8B-B14F-4D97-AF65-F5344CB8AC3E}">
        <p14:creationId xmlns:p14="http://schemas.microsoft.com/office/powerpoint/2010/main" val="3229672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9E9ECC45-8787-9B40-BE37-EEF530AF2E23}"/>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NFPA (cont’d)</a:t>
            </a:r>
          </a:p>
        </p:txBody>
      </p:sp>
      <p:sp>
        <p:nvSpPr>
          <p:cNvPr id="3" name="Content Placeholder 2">
            <a:extLst>
              <a:ext uri="{FF2B5EF4-FFF2-40B4-BE49-F238E27FC236}">
                <a16:creationId xmlns:a16="http://schemas.microsoft.com/office/drawing/2014/main" id="{7D91E00B-19BE-AF4E-A07E-3EFBAC6923D1}"/>
              </a:ext>
            </a:extLst>
          </p:cNvPr>
          <p:cNvSpPr>
            <a:spLocks noGrp="1"/>
          </p:cNvSpPr>
          <p:nvPr>
            <p:ph idx="1"/>
          </p:nvPr>
        </p:nvSpPr>
        <p:spPr>
          <a:xfrm>
            <a:off x="3790335" y="599768"/>
            <a:ext cx="4555850" cy="5572432"/>
          </a:xfrm>
        </p:spPr>
        <p:txBody>
          <a:bodyPr anchor="ctr">
            <a:normAutofit/>
          </a:bodyPr>
          <a:lstStyle/>
          <a:p>
            <a:pPr marL="0" indent="0">
              <a:buNone/>
            </a:pPr>
            <a:r>
              <a:rPr lang="en-US" sz="1700" b="1" dirty="0">
                <a:hlinkClick r:id="rId4"/>
              </a:rPr>
              <a:t>NFPA 1583, Standard on Health-Related Fitness Programs for Fire Department Members</a:t>
            </a:r>
            <a:br>
              <a:rPr lang="en-US" sz="1700" b="1" dirty="0"/>
            </a:br>
            <a:br>
              <a:rPr lang="en-US" sz="1700" dirty="0"/>
            </a:br>
            <a:r>
              <a:rPr lang="en-US" sz="1700" dirty="0"/>
              <a:t>This NFPA standard outlines a complete health-related fitness program for members of fire departments involved in emergency operations to enhance their ability to perform occupational activities and reduce the risk of injury, disease, and premature death.</a:t>
            </a:r>
          </a:p>
          <a:p>
            <a:pPr marL="0" indent="0">
              <a:buNone/>
            </a:pPr>
            <a:endParaRPr lang="en-US" sz="1700" b="1" dirty="0">
              <a:hlinkClick r:id="rId5"/>
            </a:endParaRPr>
          </a:p>
          <a:p>
            <a:pPr marL="0" indent="0">
              <a:buNone/>
            </a:pPr>
            <a:r>
              <a:rPr lang="en-US" sz="1700" b="1" dirty="0">
                <a:hlinkClick r:id="rId5"/>
              </a:rPr>
              <a:t>NFPA 1584, Standard on the Rehabilitation Process for Members During Emergency Operations and Training Exercises</a:t>
            </a:r>
            <a:br>
              <a:rPr lang="en-US" sz="1700" b="1" dirty="0">
                <a:hlinkClick r:id="rId5"/>
              </a:rPr>
            </a:br>
            <a:br>
              <a:rPr lang="en-US" sz="1700" b="1" dirty="0">
                <a:hlinkClick r:id="rId5"/>
              </a:rPr>
            </a:br>
            <a:r>
              <a:rPr lang="en-US" sz="1700" dirty="0"/>
              <a:t>This NFPA standard establishes the minimum criteria for developing and implementing a rehabilitation process for fire department members at incident scene operations and training exercises.</a:t>
            </a:r>
          </a:p>
        </p:txBody>
      </p:sp>
    </p:spTree>
    <p:extLst>
      <p:ext uri="{BB962C8B-B14F-4D97-AF65-F5344CB8AC3E}">
        <p14:creationId xmlns:p14="http://schemas.microsoft.com/office/powerpoint/2010/main" val="2175816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p:cNvSpPr>
            <a:spLocks noGrp="1"/>
          </p:cNvSpPr>
          <p:nvPr>
            <p:ph type="title"/>
          </p:nvPr>
        </p:nvSpPr>
        <p:spPr>
          <a:xfrm>
            <a:off x="802386" y="484632"/>
            <a:ext cx="7543800" cy="1609344"/>
          </a:xfrm>
        </p:spPr>
        <p:txBody>
          <a:bodyPr>
            <a:normAutofit/>
          </a:bodyPr>
          <a:lstStyle/>
          <a:p>
            <a:r>
              <a:rPr lang="en-US" dirty="0"/>
              <a:t>Pros</a:t>
            </a:r>
          </a:p>
        </p:txBody>
      </p:sp>
      <p:sp>
        <p:nvSpPr>
          <p:cNvPr id="7" name="Content Placeholder 6"/>
          <p:cNvSpPr>
            <a:spLocks noGrp="1"/>
          </p:cNvSpPr>
          <p:nvPr>
            <p:ph idx="1"/>
          </p:nvPr>
        </p:nvSpPr>
        <p:spPr>
          <a:xfrm>
            <a:off x="802386" y="2320412"/>
            <a:ext cx="7543800" cy="3851787"/>
          </a:xfrm>
        </p:spPr>
        <p:txBody>
          <a:bodyPr>
            <a:normAutofit/>
          </a:bodyPr>
          <a:lstStyle/>
          <a:p>
            <a:pPr marL="0" indent="0">
              <a:buNone/>
            </a:pPr>
            <a:r>
              <a:rPr lang="en-US" dirty="0"/>
              <a:t>The pros of providing annual medical exams for firefighters include:</a:t>
            </a:r>
          </a:p>
          <a:p>
            <a:r>
              <a:rPr lang="en-US" dirty="0"/>
              <a:t> A generally healthy population;</a:t>
            </a:r>
          </a:p>
          <a:p>
            <a:r>
              <a:rPr lang="en-US" dirty="0"/>
              <a:t>Concerned about their health (which makes them good patients);</a:t>
            </a:r>
          </a:p>
          <a:p>
            <a:r>
              <a:rPr lang="en-US" dirty="0"/>
              <a:t> Interesting subject matter in providing occupational-specific medicine; and</a:t>
            </a:r>
          </a:p>
          <a:p>
            <a:r>
              <a:rPr lang="en-US" dirty="0"/>
              <a:t>Provides a service to the community that helps to ensure firefighters are capable of responding to the needs of their community safely.</a:t>
            </a:r>
          </a:p>
        </p:txBody>
      </p:sp>
    </p:spTree>
    <p:extLst>
      <p:ext uri="{BB962C8B-B14F-4D97-AF65-F5344CB8AC3E}">
        <p14:creationId xmlns:p14="http://schemas.microsoft.com/office/powerpoint/2010/main" val="2566516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p:cNvSpPr>
            <a:spLocks noGrp="1"/>
          </p:cNvSpPr>
          <p:nvPr>
            <p:ph type="title"/>
          </p:nvPr>
        </p:nvSpPr>
        <p:spPr>
          <a:xfrm>
            <a:off x="802386" y="484632"/>
            <a:ext cx="7543800" cy="1609344"/>
          </a:xfrm>
        </p:spPr>
        <p:txBody>
          <a:bodyPr>
            <a:normAutofit/>
          </a:bodyPr>
          <a:lstStyle/>
          <a:p>
            <a:r>
              <a:rPr lang="en-US"/>
              <a:t>Cons</a:t>
            </a:r>
            <a:endParaRPr lang="en-US" dirty="0"/>
          </a:p>
        </p:txBody>
      </p:sp>
      <p:sp>
        <p:nvSpPr>
          <p:cNvPr id="5" name="Content Placeholder 4"/>
          <p:cNvSpPr>
            <a:spLocks noGrp="1"/>
          </p:cNvSpPr>
          <p:nvPr>
            <p:ph idx="1"/>
          </p:nvPr>
        </p:nvSpPr>
        <p:spPr>
          <a:xfrm>
            <a:off x="802386" y="2320412"/>
            <a:ext cx="7543800" cy="3851787"/>
          </a:xfrm>
        </p:spPr>
        <p:txBody>
          <a:bodyPr>
            <a:noAutofit/>
          </a:bodyPr>
          <a:lstStyle/>
          <a:p>
            <a:pPr marL="0" indent="0">
              <a:buNone/>
            </a:pPr>
            <a:r>
              <a:rPr lang="en-US" dirty="0"/>
              <a:t>The cons of providing annual medicals exams for firefighters include:</a:t>
            </a:r>
          </a:p>
          <a:p>
            <a:r>
              <a:rPr lang="en-US" dirty="0"/>
              <a:t>Potentially time-intensive and cumbersome contract negotiations and other requirements due to procurement rules for local municipalities;</a:t>
            </a:r>
          </a:p>
          <a:p>
            <a:r>
              <a:rPr lang="en-US" dirty="0"/>
              <a:t>Emotions of recommending removal of a firefighter from their job due to a medical condition;</a:t>
            </a:r>
          </a:p>
          <a:p>
            <a:r>
              <a:rPr lang="en-US" dirty="0"/>
              <a:t> Unless asked to perform additional services, almost all the members screened will be treated by their Primary Care physicians for follow-up of medical issues;</a:t>
            </a:r>
          </a:p>
          <a:p>
            <a:r>
              <a:rPr lang="en-US" dirty="0"/>
              <a:t>Knowledge of NFPA 1582, the Wellness-Fitness Initiative ( WFI ) and other fire service-specific recommendations are unique and require extensive research and understanding.</a:t>
            </a:r>
          </a:p>
        </p:txBody>
      </p:sp>
    </p:spTree>
    <p:extLst>
      <p:ext uri="{BB962C8B-B14F-4D97-AF65-F5344CB8AC3E}">
        <p14:creationId xmlns:p14="http://schemas.microsoft.com/office/powerpoint/2010/main" val="1861951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1" name="Oval 30">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34" name="Rectangle 33">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650990" y="702365"/>
            <a:ext cx="2922198" cy="3765666"/>
          </a:xfrm>
        </p:spPr>
        <p:txBody>
          <a:bodyPr vert="horz" lIns="91440" tIns="45720" rIns="91440" bIns="45720" rtlCol="0" anchor="b">
            <a:normAutofit/>
          </a:bodyPr>
          <a:lstStyle/>
          <a:p>
            <a:pPr>
              <a:lnSpc>
                <a:spcPct val="80000"/>
              </a:lnSpc>
            </a:pPr>
            <a:r>
              <a:rPr lang="en-US" sz="4400" kern="1200" cap="all" baseline="0">
                <a:blipFill dpi="0" rotWithShape="1">
                  <a:blip r:embed="rId4">
                    <a:extLst/>
                  </a:blip>
                  <a:srcRect/>
                  <a:tile tx="6350" ty="-127000" sx="65000" sy="64000" flip="none" algn="tl"/>
                </a:blipFill>
                <a:latin typeface="+mj-lt"/>
                <a:ea typeface="+mj-ea"/>
                <a:cs typeface="+mj-cs"/>
              </a:rPr>
              <a:t>Risk/Benefit Manager</a:t>
            </a:r>
          </a:p>
        </p:txBody>
      </p:sp>
      <p:pic>
        <p:nvPicPr>
          <p:cNvPr id="3" name="Picture Placeholder 2">
            <a:extLst>
              <a:ext uri="{FF2B5EF4-FFF2-40B4-BE49-F238E27FC236}">
                <a16:creationId xmlns:a16="http://schemas.microsoft.com/office/drawing/2014/main" id="{40951322-D182-0847-9D93-B306D7C61671}"/>
              </a:ext>
            </a:extLst>
          </p:cNvPr>
          <p:cNvPicPr>
            <a:picLocks noGrp="1" noChangeAspect="1"/>
          </p:cNvPicPr>
          <p:nvPr>
            <p:ph type="pic" idx="1"/>
          </p:nvPr>
        </p:nvPicPr>
        <p:blipFill rotWithShape="1">
          <a:blip r:embed="rId6"/>
          <a:srcRect t="11556"/>
          <a:stretch/>
        </p:blipFill>
        <p:spPr>
          <a:xfrm>
            <a:off x="20" y="10"/>
            <a:ext cx="5175811" cy="6857990"/>
          </a:xfrm>
          <a:prstGeom prst="rect">
            <a:avLst/>
          </a:prstGeom>
        </p:spPr>
      </p:pic>
      <p:grpSp>
        <p:nvGrpSpPr>
          <p:cNvPr id="38" name="Group 37">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39" name="Oval 38">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B4BB9DBB-05A1-0147-9D84-51F8E6E61320}"/>
              </a:ext>
            </a:extLst>
          </p:cNvPr>
          <p:cNvPicPr>
            <a:picLocks noChangeAspect="1"/>
          </p:cNvPicPr>
          <p:nvPr/>
        </p:nvPicPr>
        <p:blipFill>
          <a:blip r:embed="rId8"/>
          <a:stretch>
            <a:fillRect/>
          </a:stretch>
        </p:blipFill>
        <p:spPr>
          <a:xfrm>
            <a:off x="8000821" y="5595196"/>
            <a:ext cx="1287132" cy="1327355"/>
          </a:xfrm>
          <a:prstGeom prst="rect">
            <a:avLst/>
          </a:prstGeom>
        </p:spPr>
      </p:pic>
    </p:spTree>
    <p:extLst>
      <p:ext uri="{BB962C8B-B14F-4D97-AF65-F5344CB8AC3E}">
        <p14:creationId xmlns:p14="http://schemas.microsoft.com/office/powerpoint/2010/main" val="2894928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788670" y="643468"/>
            <a:ext cx="7475220" cy="3592432"/>
          </a:xfrm>
        </p:spPr>
        <p:txBody>
          <a:bodyPr vert="horz" lIns="91440" tIns="45720" rIns="91440" bIns="45720" rtlCol="0" anchor="ctr">
            <a:normAutofit/>
          </a:bodyPr>
          <a:lstStyle/>
          <a:p>
            <a:r>
              <a:rPr lang="en-US" sz="8200">
                <a:blipFill dpi="0" rotWithShape="1">
                  <a:blip r:embed="rId4">
                    <a:extLst/>
                  </a:blip>
                  <a:srcRect/>
                  <a:tile tx="6350" ty="-127000" sx="65000" sy="64000" flip="none" algn="tl"/>
                </a:blipFill>
              </a:rPr>
              <a:t>What is a fire department medical program?</a:t>
            </a:r>
          </a:p>
        </p:txBody>
      </p:sp>
      <p:sp>
        <p:nvSpPr>
          <p:cNvPr id="20" name="Rectangle 19">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4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02386" y="4913336"/>
            <a:ext cx="6353456" cy="1589064"/>
          </a:xfrm>
        </p:spPr>
        <p:txBody>
          <a:bodyPr vert="horz" lIns="91440" tIns="45720" rIns="91440" bIns="45720" rtlCol="0">
            <a:noAutofit/>
          </a:bodyPr>
          <a:lstStyle/>
          <a:p>
            <a:r>
              <a:rPr lang="en-US" sz="2000" dirty="0">
                <a:solidFill>
                  <a:srgbClr val="000000"/>
                </a:solidFill>
              </a:rPr>
              <a:t>It is a comprehensive occupational medical program for fire departments, including medical exams for candidates and incumbents. Additional components include comprehensive health, fitness, and safety programs.</a:t>
            </a:r>
          </a:p>
        </p:txBody>
      </p:sp>
      <p:sp>
        <p:nvSpPr>
          <p:cNvPr id="22" name="Oval 21">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4192" y="5111496"/>
            <a:ext cx="810678"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5260" y="5219586"/>
            <a:ext cx="64854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A44CC9DD-2EB0-6648-AA5A-D8FBA2D87178}"/>
              </a:ext>
            </a:extLst>
          </p:cNvPr>
          <p:cNvPicPr>
            <a:picLocks noChangeAspect="1"/>
          </p:cNvPicPr>
          <p:nvPr/>
        </p:nvPicPr>
        <p:blipFill>
          <a:blip r:embed="rId6"/>
          <a:stretch>
            <a:fillRect/>
          </a:stretch>
        </p:blipFill>
        <p:spPr>
          <a:xfrm>
            <a:off x="7236910" y="4710859"/>
            <a:ext cx="1904803" cy="1964328"/>
          </a:xfrm>
          <a:prstGeom prst="rect">
            <a:avLst/>
          </a:prstGeom>
        </p:spPr>
      </p:pic>
    </p:spTree>
    <p:extLst>
      <p:ext uri="{BB962C8B-B14F-4D97-AF65-F5344CB8AC3E}">
        <p14:creationId xmlns:p14="http://schemas.microsoft.com/office/powerpoint/2010/main" val="4281169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8670" y="942975"/>
            <a:ext cx="7475220" cy="3525056"/>
          </a:xfrm>
        </p:spPr>
        <p:txBody>
          <a:bodyPr vert="horz" lIns="91440" tIns="45720" rIns="91440" bIns="45720" rtlCol="0" anchor="b">
            <a:normAutofit/>
          </a:bodyPr>
          <a:lstStyle/>
          <a:p>
            <a:pPr algn="ctr"/>
            <a:r>
              <a:rPr lang="en-US" sz="6700">
                <a:solidFill>
                  <a:srgbClr val="FFFFFF"/>
                </a:solidFill>
              </a:rPr>
              <a:t>Can we only implement portions of the medical program</a:t>
            </a:r>
          </a:p>
        </p:txBody>
      </p:sp>
      <p:sp>
        <p:nvSpPr>
          <p:cNvPr id="3" name="Text Placeholder 2"/>
          <p:cNvSpPr>
            <a:spLocks noGrp="1"/>
          </p:cNvSpPr>
          <p:nvPr>
            <p:ph type="body" idx="1"/>
          </p:nvPr>
        </p:nvSpPr>
        <p:spPr>
          <a:xfrm>
            <a:off x="802386" y="4649148"/>
            <a:ext cx="7461504" cy="1486158"/>
          </a:xfrm>
        </p:spPr>
        <p:txBody>
          <a:bodyPr vert="horz" lIns="91440" tIns="45720" rIns="91440" bIns="45720" rtlCol="0">
            <a:normAutofit/>
          </a:bodyPr>
          <a:lstStyle/>
          <a:p>
            <a:pPr algn="ctr"/>
            <a:r>
              <a:rPr lang="en-US" sz="2200">
                <a:solidFill>
                  <a:srgbClr val="FFFFFF">
                    <a:alpha val="60000"/>
                  </a:srgbClr>
                </a:solidFill>
              </a:rPr>
              <a:t>Minimally, the IAFC recommends that a fire department medical program should include comprehensive, annual medical exams for all  incumbent members and comprehensive baseline exams for all candidates.</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080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FC10B2-BCD5-46E2-A2E0-F714BE70C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C2962D-5AA6-4EB0-9A2C-F385BF76A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96A65C-A88E-4E6C-9882-A77D52FCE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D656BC9-D198-47EB-BF65-7B922CED41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9C92DB27-596D-48D1-BB72-94081C9C1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AF33BFF-A87A-4022-BFF0-6C6E10173D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5" y="-1"/>
            <a:ext cx="915543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0E46ED8-F693-8E4D-969F-7E41AB90BF89}"/>
              </a:ext>
            </a:extLst>
          </p:cNvPr>
          <p:cNvPicPr>
            <a:picLocks noChangeAspect="1"/>
          </p:cNvPicPr>
          <p:nvPr/>
        </p:nvPicPr>
        <p:blipFill rotWithShape="1">
          <a:blip r:embed="rId6"/>
          <a:srcRect l="3627" r="7707"/>
          <a:stretch/>
        </p:blipFill>
        <p:spPr>
          <a:xfrm>
            <a:off x="20" y="10"/>
            <a:ext cx="9143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1460" y="4069364"/>
            <a:ext cx="6814455" cy="1472224"/>
          </a:xfrm>
        </p:spPr>
        <p:txBody>
          <a:bodyPr vert="horz" lIns="91440" tIns="45720" rIns="91440" bIns="45720" rtlCol="0" anchor="b">
            <a:normAutofit/>
          </a:bodyPr>
          <a:lstStyle/>
          <a:p>
            <a:r>
              <a:rPr lang="en-US" sz="4500" kern="1200" cap="all" baseline="0" dirty="0">
                <a:blipFill dpi="0" rotWithShape="1">
                  <a:blip r:embed="rId4">
                    <a:extLst/>
                  </a:blip>
                  <a:srcRect/>
                  <a:tile tx="6350" ty="-127000" sx="65000" sy="64000" flip="none" algn="tl"/>
                </a:blipFill>
                <a:latin typeface="+mj-lt"/>
                <a:ea typeface="+mj-ea"/>
                <a:cs typeface="+mj-cs"/>
              </a:rPr>
              <a:t>Why is a fire department medical program important?</a:t>
            </a:r>
          </a:p>
        </p:txBody>
      </p:sp>
      <p:sp>
        <p:nvSpPr>
          <p:cNvPr id="3" name="Text Placeholder 2"/>
          <p:cNvSpPr>
            <a:spLocks noGrp="1"/>
          </p:cNvSpPr>
          <p:nvPr>
            <p:ph type="body" idx="1"/>
          </p:nvPr>
        </p:nvSpPr>
        <p:spPr>
          <a:xfrm>
            <a:off x="799730" y="5488870"/>
            <a:ext cx="6789420" cy="364482"/>
          </a:xfrm>
        </p:spPr>
        <p:txBody>
          <a:bodyPr vert="horz" lIns="91440" tIns="45720" rIns="91440" bIns="45720" rtlCol="0">
            <a:noAutofit/>
          </a:bodyPr>
          <a:lstStyle/>
          <a:p>
            <a:r>
              <a:rPr lang="en-US" sz="1400" dirty="0">
                <a:solidFill>
                  <a:schemeClr val="tx1"/>
                </a:solidFill>
              </a:rPr>
              <a:t>Due to occupational demands, firefighters face extreme physical, mental, and environmental stresses resulting in increased risk of morbidity and mortality for cardiovascular events, musculoskeletal injuries, behavioral health issues, and cancer. Early detection of underlying medical conditions and participation in annual medical exams is critical to saving firefighter lives and improving quality of life.</a:t>
            </a: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D2CC2793-F7D9-DF45-A818-C6C50CF3D047}"/>
              </a:ext>
            </a:extLst>
          </p:cNvPr>
          <p:cNvPicPr>
            <a:picLocks noChangeAspect="1"/>
          </p:cNvPicPr>
          <p:nvPr/>
        </p:nvPicPr>
        <p:blipFill>
          <a:blip r:embed="rId7"/>
          <a:stretch>
            <a:fillRect/>
          </a:stretch>
        </p:blipFill>
        <p:spPr>
          <a:xfrm>
            <a:off x="7272056" y="4723878"/>
            <a:ext cx="1704889" cy="1758167"/>
          </a:xfrm>
          <a:prstGeom prst="rect">
            <a:avLst/>
          </a:prstGeom>
        </p:spPr>
      </p:pic>
    </p:spTree>
    <p:extLst>
      <p:ext uri="{BB962C8B-B14F-4D97-AF65-F5344CB8AC3E}">
        <p14:creationId xmlns:p14="http://schemas.microsoft.com/office/powerpoint/2010/main" val="4220251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8" name="Oval 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41" name="Rectangle 40">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4" y="1110053"/>
            <a:ext cx="4973574"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6117" y="1312676"/>
            <a:ext cx="4474102" cy="2756247"/>
          </a:xfrm>
        </p:spPr>
        <p:txBody>
          <a:bodyPr vert="horz" lIns="91440" tIns="45720" rIns="91440" bIns="45720" rtlCol="0" anchor="ctr">
            <a:normAutofit fontScale="90000"/>
          </a:bodyPr>
          <a:lstStyle/>
          <a:p>
            <a:r>
              <a:rPr lang="en-US" sz="4400" dirty="0">
                <a:blipFill dpi="0" rotWithShape="1">
                  <a:blip r:embed="rId4">
                    <a:extLst/>
                  </a:blip>
                  <a:srcRect/>
                  <a:tile tx="6350" ty="-127000" sx="65000" sy="64000" flip="none" algn="tl"/>
                </a:blipFill>
              </a:rPr>
              <a:t>How much is it going to cost? Can we only implement portions of the medical program? </a:t>
            </a:r>
          </a:p>
        </p:txBody>
      </p:sp>
      <p:sp>
        <p:nvSpPr>
          <p:cNvPr id="3" name="Text Placeholder 2"/>
          <p:cNvSpPr>
            <a:spLocks noGrp="1"/>
          </p:cNvSpPr>
          <p:nvPr>
            <p:ph type="body" idx="1"/>
          </p:nvPr>
        </p:nvSpPr>
        <p:spPr>
          <a:xfrm>
            <a:off x="936117" y="3824400"/>
            <a:ext cx="4474102" cy="668769"/>
          </a:xfrm>
        </p:spPr>
        <p:txBody>
          <a:bodyPr vert="horz" lIns="91440" tIns="45720" rIns="91440" bIns="45720" rtlCol="0">
            <a:noAutofit/>
          </a:bodyPr>
          <a:lstStyle/>
          <a:p>
            <a:r>
              <a:rPr lang="en-US" sz="1600" dirty="0">
                <a:solidFill>
                  <a:srgbClr val="000000"/>
                </a:solidFill>
              </a:rPr>
              <a:t>The costs for a fire department medical program vary by department and region. In the original “A Fire Department’s Guide to Implementing NFPA 1582”, four WFI departments outline their startup and savings costs. If you already have some components of the fire department medical program, your costs may be reduced.</a:t>
            </a:r>
          </a:p>
        </p:txBody>
      </p:sp>
      <p:pic>
        <p:nvPicPr>
          <p:cNvPr id="7" name="Graphic 6">
            <a:extLst>
              <a:ext uri="{FF2B5EF4-FFF2-40B4-BE49-F238E27FC236}">
                <a16:creationId xmlns:a16="http://schemas.microsoft.com/office/drawing/2014/main" id="{EDBFF854-EBC0-4856-AA08-16F032BD28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1337" y="2129123"/>
            <a:ext cx="2562544" cy="2562544"/>
          </a:xfrm>
          <a:prstGeom prst="rect">
            <a:avLst/>
          </a:prstGeom>
        </p:spPr>
      </p:pic>
      <p:sp>
        <p:nvSpPr>
          <p:cNvPr id="47" name="Rectangle 46">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50" name="Oval 49">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9" name="Picture 28">
            <a:extLst>
              <a:ext uri="{FF2B5EF4-FFF2-40B4-BE49-F238E27FC236}">
                <a16:creationId xmlns:a16="http://schemas.microsoft.com/office/drawing/2014/main" id="{341FBE1E-374B-5040-98C9-2566E64DE724}"/>
              </a:ext>
            </a:extLst>
          </p:cNvPr>
          <p:cNvPicPr>
            <a:picLocks noChangeAspect="1"/>
          </p:cNvPicPr>
          <p:nvPr/>
        </p:nvPicPr>
        <p:blipFill>
          <a:blip r:embed="rId8"/>
          <a:stretch>
            <a:fillRect/>
          </a:stretch>
        </p:blipFill>
        <p:spPr>
          <a:xfrm>
            <a:off x="6808551" y="4883851"/>
            <a:ext cx="1663956" cy="1715955"/>
          </a:xfrm>
          <a:prstGeom prst="rect">
            <a:avLst/>
          </a:prstGeom>
        </p:spPr>
      </p:pic>
    </p:spTree>
    <p:extLst>
      <p:ext uri="{BB962C8B-B14F-4D97-AF65-F5344CB8AC3E}">
        <p14:creationId xmlns:p14="http://schemas.microsoft.com/office/powerpoint/2010/main" val="2352821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330" y="823852"/>
            <a:ext cx="6960870" cy="3520440"/>
          </a:xfrm>
        </p:spPr>
        <p:txBody>
          <a:bodyPr>
            <a:normAutofit fontScale="90000"/>
          </a:bodyPr>
          <a:lstStyle/>
          <a:p>
            <a:r>
              <a:rPr lang="en-US" dirty="0"/>
              <a:t>Who pays for follow-up care when a member completes a medical exam and needs additional care?</a:t>
            </a:r>
          </a:p>
        </p:txBody>
      </p:sp>
      <p:sp>
        <p:nvSpPr>
          <p:cNvPr id="3" name="Text Placeholder 2"/>
          <p:cNvSpPr>
            <a:spLocks noGrp="1"/>
          </p:cNvSpPr>
          <p:nvPr>
            <p:ph type="body" idx="1"/>
          </p:nvPr>
        </p:nvSpPr>
        <p:spPr>
          <a:xfrm>
            <a:off x="1624330" y="5096256"/>
            <a:ext cx="6789420" cy="1066800"/>
          </a:xfrm>
        </p:spPr>
        <p:txBody>
          <a:bodyPr>
            <a:noAutofit/>
          </a:bodyPr>
          <a:lstStyle/>
          <a:p>
            <a:r>
              <a:rPr lang="en-US" dirty="0"/>
              <a:t>This will depend on the organization’s resources and the care needed. Follow-up care may take place at employee health clinics, through a  Primary Healthcare Provider, and/or through a referral to specialists. It is important that the fire department outline all components of their medical program to include such items as follow-up care, return to work, and light duty.</a:t>
            </a:r>
          </a:p>
        </p:txBody>
      </p:sp>
    </p:spTree>
    <p:extLst>
      <p:ext uri="{BB962C8B-B14F-4D97-AF65-F5344CB8AC3E}">
        <p14:creationId xmlns:p14="http://schemas.microsoft.com/office/powerpoint/2010/main" val="3478165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93081" y="1641211"/>
            <a:ext cx="5255413" cy="1472224"/>
          </a:xfrm>
        </p:spPr>
        <p:txBody>
          <a:bodyPr vert="horz" lIns="91440" tIns="45720" rIns="91440" bIns="45720" rtlCol="0" anchor="b">
            <a:normAutofit fontScale="90000"/>
          </a:bodyPr>
          <a:lstStyle/>
          <a:p>
            <a:r>
              <a:rPr lang="en-US" sz="3500" dirty="0">
                <a:blipFill dpi="0" rotWithShape="1">
                  <a:blip r:embed="rId4">
                    <a:extLst/>
                  </a:blip>
                  <a:srcRect/>
                  <a:tile tx="6350" ty="-127000" sx="65000" sy="64000" flip="none" algn="tl"/>
                </a:blipFill>
              </a:rPr>
              <a:t>We already offer medical insurance. How is a fire department medical program different?</a:t>
            </a:r>
          </a:p>
        </p:txBody>
      </p:sp>
      <p:sp>
        <p:nvSpPr>
          <p:cNvPr id="3" name="Text Placeholder 2"/>
          <p:cNvSpPr>
            <a:spLocks noGrp="1"/>
          </p:cNvSpPr>
          <p:nvPr>
            <p:ph type="body" idx="1"/>
          </p:nvPr>
        </p:nvSpPr>
        <p:spPr>
          <a:xfrm>
            <a:off x="939799" y="4480089"/>
            <a:ext cx="6537959" cy="2705794"/>
          </a:xfrm>
        </p:spPr>
        <p:txBody>
          <a:bodyPr vert="horz" lIns="91440" tIns="45720" rIns="91440" bIns="45720" rtlCol="0">
            <a:noAutofit/>
          </a:bodyPr>
          <a:lstStyle/>
          <a:p>
            <a:r>
              <a:rPr lang="en-US" sz="1400" dirty="0">
                <a:solidFill>
                  <a:srgbClr val="000000"/>
                </a:solidFill>
              </a:rPr>
              <a:t>While an annual medical exam with a general practitioner is good, the average healthcare provider is not well-versed in the essential job functions and environmental working conditions of a firefighter. Due to the demands of firefighting, the fire department medical exam has components that an annual exam with a Primary Healthcare Provider may not have, including immunizations, hearing and vision tests, pulmonary function, stress test, chest x-ray, heavy metal screenings, and certain laboratory tests not usually conducted during a regular annual medical exam.  A fire department medical program conducts comprehensive health evaluation that address the physical requirements necessary to withstand the extreme conditions a firefighter faces on the job.</a:t>
            </a:r>
          </a:p>
        </p:txBody>
      </p:sp>
      <p:pic>
        <p:nvPicPr>
          <p:cNvPr id="7" name="Graphic 6">
            <a:extLst>
              <a:ext uri="{FF2B5EF4-FFF2-40B4-BE49-F238E27FC236}">
                <a16:creationId xmlns:a16="http://schemas.microsoft.com/office/drawing/2014/main" id="{612685FD-58DC-4327-B2D0-0CA851ECC1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24" name="Group 23">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5" name="Oval 24">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D3B7C729-E6A5-7D41-B53D-6238F36D9739}"/>
              </a:ext>
            </a:extLst>
          </p:cNvPr>
          <p:cNvPicPr>
            <a:picLocks noChangeAspect="1"/>
          </p:cNvPicPr>
          <p:nvPr/>
        </p:nvPicPr>
        <p:blipFill>
          <a:blip r:embed="rId8"/>
          <a:stretch>
            <a:fillRect/>
          </a:stretch>
        </p:blipFill>
        <p:spPr>
          <a:xfrm>
            <a:off x="7236911" y="4704864"/>
            <a:ext cx="1705123" cy="1758408"/>
          </a:xfrm>
          <a:prstGeom prst="rect">
            <a:avLst/>
          </a:prstGeom>
        </p:spPr>
      </p:pic>
    </p:spTree>
    <p:extLst>
      <p:ext uri="{BB962C8B-B14F-4D97-AF65-F5344CB8AC3E}">
        <p14:creationId xmlns:p14="http://schemas.microsoft.com/office/powerpoint/2010/main" val="1335938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7" name="Oval 16">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0" name="Rectangle 19">
            <a:extLst>
              <a:ext uri="{FF2B5EF4-FFF2-40B4-BE49-F238E27FC236}">
                <a16:creationId xmlns:a16="http://schemas.microsoft.com/office/drawing/2014/main" id="{EB384DB2-5DBE-4000-BBD8-68F4A6F35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F8497EEB-0DDE-4044-AAB7-89950405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9144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91D5588-0A43-44F8-8BF9-4BD0CB0731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25" name="Oval 24">
              <a:extLst>
                <a:ext uri="{FF2B5EF4-FFF2-40B4-BE49-F238E27FC236}">
                  <a16:creationId xmlns:a16="http://schemas.microsoft.com/office/drawing/2014/main" id="{C96F04B2-EA02-4F51-91CB-9399DBE7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524F9A86-344F-4139-A831-9D8F3E0EE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265330" y="3807007"/>
            <a:ext cx="8214852" cy="1604733"/>
          </a:xfrm>
        </p:spPr>
        <p:txBody>
          <a:bodyPr vert="horz" lIns="91440" tIns="45720" rIns="91440" bIns="45720" rtlCol="0" anchor="b">
            <a:normAutofit/>
          </a:bodyPr>
          <a:lstStyle/>
          <a:p>
            <a:pPr algn="ctr"/>
            <a:r>
              <a:rPr lang="en-US" sz="4000" dirty="0">
                <a:blipFill dpi="0" rotWithShape="1">
                  <a:blip r:embed="rId4">
                    <a:extLst/>
                  </a:blip>
                  <a:srcRect/>
                  <a:tile tx="6350" ty="-127000" sx="65000" sy="64000" flip="none" algn="tl"/>
                </a:blipFill>
              </a:rPr>
              <a:t>How is a medical program going to impact the organization’s medical, pharmacy, and other benefit claims?</a:t>
            </a:r>
          </a:p>
        </p:txBody>
      </p:sp>
      <p:sp>
        <p:nvSpPr>
          <p:cNvPr id="3" name="Text Placeholder 2"/>
          <p:cNvSpPr>
            <a:spLocks noGrp="1"/>
          </p:cNvSpPr>
          <p:nvPr>
            <p:ph type="body" idx="1"/>
          </p:nvPr>
        </p:nvSpPr>
        <p:spPr>
          <a:xfrm>
            <a:off x="670423" y="5315664"/>
            <a:ext cx="6343346" cy="1638414"/>
          </a:xfrm>
        </p:spPr>
        <p:txBody>
          <a:bodyPr vert="horz" lIns="91440" tIns="45720" rIns="91440" bIns="45720" rtlCol="0">
            <a:noAutofit/>
          </a:bodyPr>
          <a:lstStyle/>
          <a:p>
            <a:pPr algn="ctr"/>
            <a:r>
              <a:rPr lang="en-US" sz="1400" dirty="0">
                <a:solidFill>
                  <a:srgbClr val="000000"/>
                </a:solidFill>
              </a:rPr>
              <a:t>As with any medical evaluation, there may be medical conditions that were previously unknown, which will treatment and follow-up care. This early detection may increase medical and pharmacy plan costs early on, however,  late detection may substantially increase costs, when treatment and recovery may not be viable options. How these costs will impact your claims experience will depend on whether you provide health insurance and if it is fully-insured or self-insured.  </a:t>
            </a:r>
          </a:p>
          <a:p>
            <a:pPr algn="ctr"/>
            <a:endParaRPr lang="en-US" sz="1400" dirty="0">
              <a:solidFill>
                <a:srgbClr val="000000"/>
              </a:solidFill>
            </a:endParaRPr>
          </a:p>
        </p:txBody>
      </p:sp>
      <p:pic>
        <p:nvPicPr>
          <p:cNvPr id="7" name="Graphic 6">
            <a:extLst>
              <a:ext uri="{FF2B5EF4-FFF2-40B4-BE49-F238E27FC236}">
                <a16:creationId xmlns:a16="http://schemas.microsoft.com/office/drawing/2014/main" id="{3ED9C876-9B20-4BB3-8D7E-CBA537C2C3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4469" y="643468"/>
            <a:ext cx="2795060" cy="2795060"/>
          </a:xfrm>
          <a:prstGeom prst="rect">
            <a:avLst/>
          </a:prstGeom>
        </p:spPr>
      </p:pic>
      <p:pic>
        <p:nvPicPr>
          <p:cNvPr id="19" name="Picture 18">
            <a:extLst>
              <a:ext uri="{FF2B5EF4-FFF2-40B4-BE49-F238E27FC236}">
                <a16:creationId xmlns:a16="http://schemas.microsoft.com/office/drawing/2014/main" id="{C4CA8569-EF66-1A4A-8DA4-3D8A275C0287}"/>
              </a:ext>
            </a:extLst>
          </p:cNvPr>
          <p:cNvPicPr>
            <a:picLocks noChangeAspect="1"/>
          </p:cNvPicPr>
          <p:nvPr/>
        </p:nvPicPr>
        <p:blipFill>
          <a:blip r:embed="rId8"/>
          <a:stretch>
            <a:fillRect/>
          </a:stretch>
        </p:blipFill>
        <p:spPr>
          <a:xfrm>
            <a:off x="7214444" y="4638493"/>
            <a:ext cx="1802555" cy="1858885"/>
          </a:xfrm>
          <a:prstGeom prst="rect">
            <a:avLst/>
          </a:prstGeom>
        </p:spPr>
      </p:pic>
    </p:spTree>
    <p:extLst>
      <p:ext uri="{BB962C8B-B14F-4D97-AF65-F5344CB8AC3E}">
        <p14:creationId xmlns:p14="http://schemas.microsoft.com/office/powerpoint/2010/main" val="208358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C2CC45-E145-E14A-8695-DCAAA7174797}"/>
              </a:ext>
            </a:extLst>
          </p:cNvPr>
          <p:cNvPicPr>
            <a:picLocks noChangeAspect="1"/>
          </p:cNvPicPr>
          <p:nvPr/>
        </p:nvPicPr>
        <p:blipFill>
          <a:blip r:embed="rId3">
            <a:duotone>
              <a:schemeClr val="accent5">
                <a:shade val="45000"/>
                <a:satMod val="135000"/>
              </a:schemeClr>
              <a:prstClr val="white"/>
            </a:duotone>
            <a:alphaModFix amt="50000"/>
          </a:blip>
          <a:stretch>
            <a:fillRect/>
          </a:stretch>
        </p:blipFill>
        <p:spPr>
          <a:xfrm rot="1618003">
            <a:off x="2542225" y="-1059066"/>
            <a:ext cx="7752681" cy="7994952"/>
          </a:xfrm>
          <a:prstGeom prst="rect">
            <a:avLst/>
          </a:prstGeom>
        </p:spPr>
      </p:pic>
      <p:sp>
        <p:nvSpPr>
          <p:cNvPr id="2" name="Title 1"/>
          <p:cNvSpPr>
            <a:spLocks noGrp="1"/>
          </p:cNvSpPr>
          <p:nvPr>
            <p:ph type="ctrTitle"/>
          </p:nvPr>
        </p:nvSpPr>
        <p:spPr>
          <a:xfrm>
            <a:off x="802386" y="1746608"/>
            <a:ext cx="6312560" cy="2383604"/>
          </a:xfrm>
        </p:spPr>
        <p:txBody>
          <a:bodyPr>
            <a:normAutofit fontScale="90000"/>
          </a:bodyPr>
          <a:lstStyle/>
          <a:p>
            <a:r>
              <a:rPr lang="en-US" i="1" dirty="0"/>
              <a:t>A Healthcare Provider’s Guide to Firefighter Physicals</a:t>
            </a:r>
          </a:p>
        </p:txBody>
      </p:sp>
      <p:sp>
        <p:nvSpPr>
          <p:cNvPr id="7" name="Subtitle 6">
            <a:extLst>
              <a:ext uri="{FF2B5EF4-FFF2-40B4-BE49-F238E27FC236}">
                <a16:creationId xmlns:a16="http://schemas.microsoft.com/office/drawing/2014/main" id="{F7A78AE2-FD1E-934F-99C0-9432AA1599AE}"/>
              </a:ext>
            </a:extLst>
          </p:cNvPr>
          <p:cNvSpPr>
            <a:spLocks noGrp="1"/>
          </p:cNvSpPr>
          <p:nvPr>
            <p:ph type="subTitle" idx="1"/>
          </p:nvPr>
        </p:nvSpPr>
        <p:spPr>
          <a:xfrm>
            <a:off x="802386" y="4401820"/>
            <a:ext cx="7262114" cy="1069848"/>
          </a:xfrm>
        </p:spPr>
        <p:txBody>
          <a:bodyPr>
            <a:normAutofit/>
          </a:bodyPr>
          <a:lstStyle/>
          <a:p>
            <a:r>
              <a:rPr lang="en-US" sz="3200" b="1" dirty="0"/>
              <a:t>What Your Doctor Doesn’t Know CAN Hurt You!</a:t>
            </a:r>
          </a:p>
        </p:txBody>
      </p:sp>
    </p:spTree>
    <p:extLst>
      <p:ext uri="{BB962C8B-B14F-4D97-AF65-F5344CB8AC3E}">
        <p14:creationId xmlns:p14="http://schemas.microsoft.com/office/powerpoint/2010/main" val="4018021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8" name="Oval 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1" name="Rectangle 40">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15192" y="1562212"/>
            <a:ext cx="5134600" cy="1472224"/>
          </a:xfrm>
        </p:spPr>
        <p:txBody>
          <a:bodyPr vert="horz" lIns="91440" tIns="45720" rIns="91440" bIns="45720" rtlCol="0" anchor="b">
            <a:normAutofit fontScale="90000"/>
          </a:bodyPr>
          <a:lstStyle/>
          <a:p>
            <a:r>
              <a:rPr lang="en-US" sz="3000" dirty="0">
                <a:blipFill dpi="0" rotWithShape="1">
                  <a:blip r:embed="rId4">
                    <a:extLst/>
                  </a:blip>
                  <a:srcRect/>
                  <a:tile tx="6350" ty="-127000" sx="65000" sy="64000" flip="none" algn="tl"/>
                </a:blipFill>
              </a:rPr>
              <a:t>How is the medical program going to affect our operations? Will more employees be on light duty or forced to retire?</a:t>
            </a:r>
          </a:p>
        </p:txBody>
      </p:sp>
      <p:sp>
        <p:nvSpPr>
          <p:cNvPr id="3" name="Text Placeholder 2"/>
          <p:cNvSpPr>
            <a:spLocks noGrp="1"/>
          </p:cNvSpPr>
          <p:nvPr>
            <p:ph type="body" idx="1"/>
          </p:nvPr>
        </p:nvSpPr>
        <p:spPr>
          <a:xfrm>
            <a:off x="690625" y="4441001"/>
            <a:ext cx="6789420" cy="444868"/>
          </a:xfrm>
        </p:spPr>
        <p:txBody>
          <a:bodyPr vert="horz" lIns="91440" tIns="45720" rIns="91440" bIns="45720" rtlCol="0">
            <a:noAutofit/>
          </a:bodyPr>
          <a:lstStyle/>
          <a:p>
            <a:r>
              <a:rPr lang="en-US" sz="1600" dirty="0">
                <a:solidFill>
                  <a:srgbClr val="000000"/>
                </a:solidFill>
              </a:rPr>
              <a:t>The health of your firefighters is of greatest importance. In organizations that have implemented a mandatory fire department medical program, a very limited number of firefighters have been removed from duty or placed on light duty due to an annual medical exam. The NFPA 1582 guidelines provide evaluating healthcare providers  professional criteria  to be followed in evaluating a member’s health against the occupational risks. The goal of a medical evaluation program is not to remove firefighters from duty. It is to protect their health and safety by ensuring that a firefighter is medically capable to meet the demands of the job.</a:t>
            </a:r>
          </a:p>
        </p:txBody>
      </p:sp>
      <p:pic>
        <p:nvPicPr>
          <p:cNvPr id="7" name="Graphic 6">
            <a:extLst>
              <a:ext uri="{FF2B5EF4-FFF2-40B4-BE49-F238E27FC236}">
                <a16:creationId xmlns:a16="http://schemas.microsoft.com/office/drawing/2014/main" id="{B4D74297-F895-43F3-8DFE-96B9B74FB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45" name="Group 44">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46" name="Oval 45">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7" name="Oval 46">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75A7AB94-686D-ED41-A6A7-D78F639AE9D7}"/>
              </a:ext>
            </a:extLst>
          </p:cNvPr>
          <p:cNvPicPr>
            <a:picLocks noChangeAspect="1"/>
          </p:cNvPicPr>
          <p:nvPr/>
        </p:nvPicPr>
        <p:blipFill>
          <a:blip r:embed="rId8"/>
          <a:stretch>
            <a:fillRect/>
          </a:stretch>
        </p:blipFill>
        <p:spPr>
          <a:xfrm>
            <a:off x="7138005" y="4581337"/>
            <a:ext cx="1903051" cy="1962522"/>
          </a:xfrm>
          <a:prstGeom prst="rect">
            <a:avLst/>
          </a:prstGeom>
        </p:spPr>
      </p:pic>
    </p:spTree>
    <p:extLst>
      <p:ext uri="{BB962C8B-B14F-4D97-AF65-F5344CB8AC3E}">
        <p14:creationId xmlns:p14="http://schemas.microsoft.com/office/powerpoint/2010/main" val="1054064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8" name="Rectangle 17">
            <a:extLst>
              <a:ext uri="{FF2B5EF4-FFF2-40B4-BE49-F238E27FC236}">
                <a16:creationId xmlns:a16="http://schemas.microsoft.com/office/drawing/2014/main" id="{E15AAB4E-1AF6-4A73-9822-087B0F4ED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82600" y="643466"/>
            <a:ext cx="5030368" cy="5571067"/>
          </a:xfrm>
        </p:spPr>
        <p:txBody>
          <a:bodyPr vert="horz" lIns="91440" tIns="45720" rIns="91440" bIns="45720" rtlCol="0" anchor="ctr">
            <a:normAutofit/>
          </a:bodyPr>
          <a:lstStyle/>
          <a:p>
            <a:pPr algn="r"/>
            <a:r>
              <a:rPr lang="en-US" sz="7400">
                <a:blipFill dpi="0" rotWithShape="1">
                  <a:blip r:embed="rId4">
                    <a:extLst/>
                  </a:blip>
                  <a:srcRect/>
                  <a:tile tx="6350" ty="-127000" sx="65000" sy="64000" flip="none" algn="tl"/>
                </a:blipFill>
              </a:rPr>
              <a:t>What is the risk to the organization if we do not implement a program?</a:t>
            </a:r>
          </a:p>
        </p:txBody>
      </p:sp>
      <p:sp>
        <p:nvSpPr>
          <p:cNvPr id="20" name="Rectangle 19">
            <a:extLst>
              <a:ext uri="{FF2B5EF4-FFF2-40B4-BE49-F238E27FC236}">
                <a16:creationId xmlns:a16="http://schemas.microsoft.com/office/drawing/2014/main" id="{3FD794DA-8ACE-4EC4-8EB7-A34B9F6C1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8840" y="-2"/>
            <a:ext cx="3385160" cy="685800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995568" y="643465"/>
            <a:ext cx="2794471" cy="5571067"/>
          </a:xfrm>
        </p:spPr>
        <p:txBody>
          <a:bodyPr vert="horz" lIns="91440" tIns="45720" rIns="91440" bIns="45720" rtlCol="0" anchor="ctr">
            <a:normAutofit/>
          </a:bodyPr>
          <a:lstStyle/>
          <a:p>
            <a:r>
              <a:rPr lang="en-US" sz="2200" dirty="0">
                <a:solidFill>
                  <a:srgbClr val="000000"/>
                </a:solidFill>
              </a:rPr>
              <a:t>Recent studies and surveys suggest there is a serious gap in the healthcare of firefighters.</a:t>
            </a:r>
          </a:p>
          <a:p>
            <a:endParaRPr lang="en-US" sz="2200" dirty="0">
              <a:solidFill>
                <a:srgbClr val="000000"/>
              </a:solidFill>
            </a:endParaRPr>
          </a:p>
          <a:p>
            <a:r>
              <a:rPr lang="en-US" sz="2200" dirty="0">
                <a:solidFill>
                  <a:srgbClr val="000000"/>
                </a:solidFill>
              </a:rPr>
              <a:t>Left undiagnosed, serious illness can lead to no longer being able to do the job or worse – death.</a:t>
            </a:r>
          </a:p>
        </p:txBody>
      </p:sp>
    </p:spTree>
    <p:extLst>
      <p:ext uri="{BB962C8B-B14F-4D97-AF65-F5344CB8AC3E}">
        <p14:creationId xmlns:p14="http://schemas.microsoft.com/office/powerpoint/2010/main" val="1384370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8556B-E473-0744-90CC-A12D6143887E}"/>
              </a:ext>
            </a:extLst>
          </p:cNvPr>
          <p:cNvPicPr>
            <a:picLocks noChangeAspect="1"/>
          </p:cNvPicPr>
          <p:nvPr/>
        </p:nvPicPr>
        <p:blipFill rotWithShape="1">
          <a:blip r:embed="rId2"/>
          <a:srcRect l="11000" r="-1" b="-1"/>
          <a:stretch/>
        </p:blipFill>
        <p:spPr>
          <a:xfrm>
            <a:off x="20" y="10"/>
            <a:ext cx="9143980" cy="6857989"/>
          </a:xfrm>
          <a:prstGeom prst="rect">
            <a:avLst/>
          </a:prstGeom>
        </p:spPr>
      </p:pic>
      <p:sp>
        <p:nvSpPr>
          <p:cNvPr id="10" name="Rectangle 9">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802386" y="2121408"/>
            <a:ext cx="7543800" cy="4050792"/>
          </a:xfrm>
        </p:spPr>
        <p:txBody>
          <a:bodyPr>
            <a:normAutofit/>
          </a:bodyPr>
          <a:lstStyle/>
          <a:p>
            <a:pPr marL="0" indent="0">
              <a:buNone/>
            </a:pPr>
            <a:r>
              <a:rPr lang="en-US" dirty="0"/>
              <a:t>According to the National Fire Protection Association’s Firefighter Fatalities in the United States-2016, cardiac-related events accounted for 38 percent of firefighter deaths in 2016, and 42 percent over the past 10 years. </a:t>
            </a:r>
          </a:p>
          <a:p>
            <a:pPr marL="0" indent="0">
              <a:buNone/>
            </a:pPr>
            <a:r>
              <a:rPr lang="en-US" dirty="0"/>
              <a:t>Research by Denise Smith, PhD, and others  found for every line-of-duty death there are an estimated 17 nonfatal cardiac events on duty among firefighters.</a:t>
            </a:r>
          </a:p>
          <a:p>
            <a:pPr marL="0" indent="0">
              <a:buNone/>
            </a:pPr>
            <a:r>
              <a:rPr lang="en-US" dirty="0"/>
              <a:t>There are immediate and long-term health risks associated with firefighting and fire departments have an obligation to take care of their firefighters with a program that is tailored to the inherent risks of their dangerous jobs.</a:t>
            </a:r>
          </a:p>
        </p:txBody>
      </p:sp>
      <p:grpSp>
        <p:nvGrpSpPr>
          <p:cNvPr id="14" name="Group 13">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5" name="Oval 14">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Title 6">
            <a:extLst>
              <a:ext uri="{FF2B5EF4-FFF2-40B4-BE49-F238E27FC236}">
                <a16:creationId xmlns:a16="http://schemas.microsoft.com/office/drawing/2014/main" id="{8DB4DF66-08EE-F449-A56E-1F7A4DE17C0F}"/>
              </a:ext>
            </a:extLst>
          </p:cNvPr>
          <p:cNvSpPr>
            <a:spLocks noGrp="1"/>
          </p:cNvSpPr>
          <p:nvPr>
            <p:ph type="title"/>
          </p:nvPr>
        </p:nvSpPr>
        <p:spPr/>
        <p:txBody>
          <a:bodyPr/>
          <a:lstStyle/>
          <a:p>
            <a:r>
              <a:rPr lang="en-US" dirty="0">
                <a:solidFill>
                  <a:schemeClr val="tx1"/>
                </a:solidFill>
              </a:rPr>
              <a:t>RISK</a:t>
            </a:r>
          </a:p>
        </p:txBody>
      </p:sp>
      <p:pic>
        <p:nvPicPr>
          <p:cNvPr id="13" name="Picture 12">
            <a:extLst>
              <a:ext uri="{FF2B5EF4-FFF2-40B4-BE49-F238E27FC236}">
                <a16:creationId xmlns:a16="http://schemas.microsoft.com/office/drawing/2014/main" id="{832963AB-88DE-B543-8F8C-02B0D4674650}"/>
              </a:ext>
            </a:extLst>
          </p:cNvPr>
          <p:cNvPicPr>
            <a:picLocks noChangeAspect="1"/>
          </p:cNvPicPr>
          <p:nvPr/>
        </p:nvPicPr>
        <p:blipFill>
          <a:blip r:embed="rId6"/>
          <a:stretch>
            <a:fillRect/>
          </a:stretch>
        </p:blipFill>
        <p:spPr>
          <a:xfrm>
            <a:off x="7929622" y="5595196"/>
            <a:ext cx="1287132" cy="1327355"/>
          </a:xfrm>
          <a:prstGeom prst="rect">
            <a:avLst/>
          </a:prstGeom>
        </p:spPr>
      </p:pic>
    </p:spTree>
    <p:extLst>
      <p:ext uri="{BB962C8B-B14F-4D97-AF65-F5344CB8AC3E}">
        <p14:creationId xmlns:p14="http://schemas.microsoft.com/office/powerpoint/2010/main" val="1775892307"/>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8670" y="942975"/>
            <a:ext cx="7475220" cy="3525056"/>
          </a:xfrm>
        </p:spPr>
        <p:txBody>
          <a:bodyPr vert="horz" lIns="91440" tIns="45720" rIns="91440" bIns="45720" rtlCol="0" anchor="b">
            <a:normAutofit/>
          </a:bodyPr>
          <a:lstStyle/>
          <a:p>
            <a:pPr algn="ctr"/>
            <a:r>
              <a:rPr lang="en-US" sz="6000">
                <a:solidFill>
                  <a:srgbClr val="FFFFFF"/>
                </a:solidFill>
              </a:rPr>
              <a:t>Who in the organization is responsible for the implementation of the medical program?</a:t>
            </a:r>
          </a:p>
        </p:txBody>
      </p:sp>
      <p:sp>
        <p:nvSpPr>
          <p:cNvPr id="3" name="Text Placeholder 2"/>
          <p:cNvSpPr>
            <a:spLocks noGrp="1"/>
          </p:cNvSpPr>
          <p:nvPr>
            <p:ph type="body" idx="1"/>
          </p:nvPr>
        </p:nvSpPr>
        <p:spPr>
          <a:xfrm>
            <a:off x="802386" y="5041734"/>
            <a:ext cx="7461504" cy="1093571"/>
          </a:xfrm>
        </p:spPr>
        <p:txBody>
          <a:bodyPr vert="horz" lIns="91440" tIns="45720" rIns="91440" bIns="45720" rtlCol="0">
            <a:normAutofit/>
          </a:bodyPr>
          <a:lstStyle/>
          <a:p>
            <a:pPr algn="ctr"/>
            <a:r>
              <a:rPr lang="en-US" sz="1500" dirty="0">
                <a:solidFill>
                  <a:srgbClr val="FFFFFF">
                    <a:alpha val="60000"/>
                  </a:srgbClr>
                </a:solidFill>
              </a:rPr>
              <a:t>The answer to this question will be specific to the organization. A collaborative approach would include personnel from the fire department, labor, human resources, procurement, budget department, risk management, and the organization’s leadership. </a:t>
            </a:r>
          </a:p>
        </p:txBody>
      </p:sp>
      <p:cxnSp>
        <p:nvCxnSpPr>
          <p:cNvPr id="20" name="Straight Connector 19">
            <a:extLst>
              <a:ext uri="{FF2B5EF4-FFF2-40B4-BE49-F238E27FC236}">
                <a16:creationId xmlns:a16="http://schemas.microsoft.com/office/drawing/2014/main" id="{B1D1A340-723B-4014-B5FE-204F062731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558589"/>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4026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8" name="Oval 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1" name="Rectangle 40">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19500" y="1565705"/>
            <a:ext cx="4952402" cy="1472224"/>
          </a:xfrm>
        </p:spPr>
        <p:txBody>
          <a:bodyPr vert="horz" lIns="91440" tIns="45720" rIns="91440" bIns="45720" rtlCol="0" anchor="b">
            <a:normAutofit fontScale="90000"/>
          </a:bodyPr>
          <a:lstStyle/>
          <a:p>
            <a:r>
              <a:rPr lang="en-US" sz="3500" dirty="0">
                <a:blipFill dpi="0" rotWithShape="1">
                  <a:blip r:embed="rId4">
                    <a:extLst/>
                  </a:blip>
                  <a:srcRect/>
                  <a:tile tx="6350" ty="-127000" sx="65000" sy="64000" flip="none" algn="tl"/>
                </a:blipFill>
              </a:rPr>
              <a:t>How does a fire department medical program fit into the organization’s overall benefits strategy?</a:t>
            </a:r>
          </a:p>
        </p:txBody>
      </p:sp>
      <p:sp>
        <p:nvSpPr>
          <p:cNvPr id="3" name="Text Placeholder 2"/>
          <p:cNvSpPr>
            <a:spLocks noGrp="1"/>
          </p:cNvSpPr>
          <p:nvPr>
            <p:ph type="body" idx="1"/>
          </p:nvPr>
        </p:nvSpPr>
        <p:spPr>
          <a:xfrm>
            <a:off x="690625" y="4542668"/>
            <a:ext cx="6789420" cy="444868"/>
          </a:xfrm>
        </p:spPr>
        <p:txBody>
          <a:bodyPr vert="horz" lIns="91440" tIns="45720" rIns="91440" bIns="45720" rtlCol="0">
            <a:noAutofit/>
          </a:bodyPr>
          <a:lstStyle/>
          <a:p>
            <a:r>
              <a:rPr lang="en-US" sz="1600" dirty="0">
                <a:solidFill>
                  <a:srgbClr val="000000"/>
                </a:solidFill>
              </a:rPr>
              <a:t>It is one component of an organization’s comprehensive benefits strategy. Organizations provide benefits in order to recruit and retain employees, but also to keep them well and fit. A medical program provides health and financial security through annual evaluation with an emphasis on early detection. The increased morbidity and mortality related to firefighting work can be devastating to a career, financial security, and families. The goal is to help firefighters remain healthy and on-duty, benefitting the employee and the organization who invested in their training and experience.</a:t>
            </a:r>
          </a:p>
        </p:txBody>
      </p:sp>
      <p:pic>
        <p:nvPicPr>
          <p:cNvPr id="7" name="Graphic 6">
            <a:extLst>
              <a:ext uri="{FF2B5EF4-FFF2-40B4-BE49-F238E27FC236}">
                <a16:creationId xmlns:a16="http://schemas.microsoft.com/office/drawing/2014/main" id="{16FED1EA-4ABA-4A7F-9456-15AF5A2AC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45" name="Group 44">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46" name="Oval 45">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7" name="Oval 46">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D658686C-DE94-7E4D-90BD-A21ABEC7EC6E}"/>
              </a:ext>
            </a:extLst>
          </p:cNvPr>
          <p:cNvPicPr>
            <a:picLocks noChangeAspect="1"/>
          </p:cNvPicPr>
          <p:nvPr/>
        </p:nvPicPr>
        <p:blipFill>
          <a:blip r:embed="rId8"/>
          <a:stretch>
            <a:fillRect/>
          </a:stretch>
        </p:blipFill>
        <p:spPr>
          <a:xfrm>
            <a:off x="7227130" y="4545095"/>
            <a:ext cx="1914584" cy="1974415"/>
          </a:xfrm>
          <a:prstGeom prst="rect">
            <a:avLst/>
          </a:prstGeom>
        </p:spPr>
      </p:pic>
    </p:spTree>
    <p:extLst>
      <p:ext uri="{BB962C8B-B14F-4D97-AF65-F5344CB8AC3E}">
        <p14:creationId xmlns:p14="http://schemas.microsoft.com/office/powerpoint/2010/main" val="21878340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34046" y="412345"/>
            <a:ext cx="4676341" cy="49876"/>
          </a:xfrm>
          <a:prstGeom prst="rect">
            <a:avLst/>
          </a:prstGeom>
          <a:blipFill>
            <a:blip r:embed="rId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 name="object 3"/>
          <p:cNvSpPr/>
          <p:nvPr/>
        </p:nvSpPr>
        <p:spPr>
          <a:xfrm>
            <a:off x="1927791" y="2156"/>
            <a:ext cx="5293891" cy="6855843"/>
          </a:xfrm>
          <a:prstGeom prst="rect">
            <a:avLst/>
          </a:prstGeom>
          <a:blipFill>
            <a:blip r:embed="rId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4" name="object 4"/>
          <p:cNvSpPr/>
          <p:nvPr/>
        </p:nvSpPr>
        <p:spPr>
          <a:xfrm>
            <a:off x="2234046" y="4935"/>
            <a:ext cx="3263005" cy="914487"/>
          </a:xfrm>
          <a:prstGeom prst="rect">
            <a:avLst/>
          </a:prstGeom>
          <a:blipFill>
            <a:blip r:embed="rId5" cstate="print"/>
            <a:stretch>
              <a:fillRect/>
            </a:stretch>
          </a:blipFill>
        </p:spPr>
        <p:txBody>
          <a:bodyPr wrap="square" lIns="0" tIns="0" rIns="0" bIns="0" rtlCol="0"/>
          <a:lstStyle/>
          <a:p>
            <a:pPr defTabSz="623438"/>
            <a:endParaRPr sz="1227">
              <a:solidFill>
                <a:prstClr val="black"/>
              </a:solidFill>
              <a:latin typeface="Calibri"/>
            </a:endParaRPr>
          </a:p>
        </p:txBody>
      </p:sp>
      <p:sp>
        <p:nvSpPr>
          <p:cNvPr id="5" name="object 5"/>
          <p:cNvSpPr txBox="1"/>
          <p:nvPr/>
        </p:nvSpPr>
        <p:spPr>
          <a:xfrm>
            <a:off x="2793596" y="209091"/>
            <a:ext cx="2043545" cy="533864"/>
          </a:xfrm>
          <a:prstGeom prst="rect">
            <a:avLst/>
          </a:prstGeom>
        </p:spPr>
        <p:txBody>
          <a:bodyPr vert="horz" wrap="square" lIns="0" tIns="0" rIns="0" bIns="0" rtlCol="0">
            <a:spAutoFit/>
          </a:bodyPr>
          <a:lstStyle/>
          <a:p>
            <a:pPr algn="ctr" defTabSz="623438"/>
            <a:r>
              <a:rPr sz="1568" i="1" spc="123" dirty="0">
                <a:solidFill>
                  <a:srgbClr val="FFFFFF"/>
                </a:solidFill>
                <a:latin typeface="Calibri"/>
                <a:cs typeface="Calibri"/>
              </a:rPr>
              <a:t>E</a:t>
            </a:r>
            <a:r>
              <a:rPr sz="1568" i="1" spc="31" dirty="0">
                <a:solidFill>
                  <a:srgbClr val="FFFFFF"/>
                </a:solidFill>
                <a:latin typeface="Calibri"/>
                <a:cs typeface="Calibri"/>
              </a:rPr>
              <a:t>v</a:t>
            </a:r>
            <a:r>
              <a:rPr sz="1568" i="1" spc="65" dirty="0">
                <a:solidFill>
                  <a:srgbClr val="FFFFFF"/>
                </a:solidFill>
                <a:latin typeface="Calibri"/>
                <a:cs typeface="Calibri"/>
              </a:rPr>
              <a:t>e</a:t>
            </a:r>
            <a:r>
              <a:rPr sz="1568" i="1" spc="-24" dirty="0">
                <a:solidFill>
                  <a:srgbClr val="FFFFFF"/>
                </a:solidFill>
                <a:latin typeface="Calibri"/>
                <a:cs typeface="Calibri"/>
              </a:rPr>
              <a:t>r</a:t>
            </a:r>
            <a:r>
              <a:rPr sz="1568" i="1" spc="31" dirty="0">
                <a:solidFill>
                  <a:srgbClr val="FFFFFF"/>
                </a:solidFill>
                <a:latin typeface="Calibri"/>
                <a:cs typeface="Calibri"/>
              </a:rPr>
              <a:t>y</a:t>
            </a:r>
            <a:r>
              <a:rPr sz="1568" i="1" spc="82" dirty="0">
                <a:solidFill>
                  <a:srgbClr val="FFFFFF"/>
                </a:solidFill>
                <a:latin typeface="Calibri"/>
                <a:cs typeface="Calibri"/>
              </a:rPr>
              <a:t>b</a:t>
            </a:r>
            <a:r>
              <a:rPr sz="1568" i="1" spc="58" dirty="0">
                <a:solidFill>
                  <a:srgbClr val="FFFFFF"/>
                </a:solidFill>
                <a:latin typeface="Calibri"/>
                <a:cs typeface="Calibri"/>
              </a:rPr>
              <a:t>o</a:t>
            </a:r>
            <a:r>
              <a:rPr sz="1568" i="1" spc="55" dirty="0">
                <a:solidFill>
                  <a:srgbClr val="FFFFFF"/>
                </a:solidFill>
                <a:latin typeface="Calibri"/>
                <a:cs typeface="Calibri"/>
              </a:rPr>
              <a:t>d</a:t>
            </a:r>
            <a:r>
              <a:rPr sz="1568" i="1" spc="48" dirty="0">
                <a:solidFill>
                  <a:srgbClr val="FFFFFF"/>
                </a:solidFill>
                <a:latin typeface="Calibri"/>
                <a:cs typeface="Calibri"/>
              </a:rPr>
              <a:t>y</a:t>
            </a:r>
            <a:r>
              <a:rPr sz="1568" i="1" spc="37" dirty="0">
                <a:solidFill>
                  <a:srgbClr val="FFFFFF"/>
                </a:solidFill>
                <a:latin typeface="Calibri"/>
                <a:cs typeface="Calibri"/>
              </a:rPr>
              <a:t> </a:t>
            </a:r>
            <a:r>
              <a:rPr sz="1568" i="1" spc="82" dirty="0">
                <a:solidFill>
                  <a:srgbClr val="FFFFFF"/>
                </a:solidFill>
                <a:latin typeface="Calibri"/>
                <a:cs typeface="Calibri"/>
              </a:rPr>
              <a:t>g</a:t>
            </a:r>
            <a:r>
              <a:rPr sz="1568" i="1" spc="65" dirty="0">
                <a:solidFill>
                  <a:srgbClr val="FFFFFF"/>
                </a:solidFill>
                <a:latin typeface="Calibri"/>
                <a:cs typeface="Calibri"/>
              </a:rPr>
              <a:t>e</a:t>
            </a:r>
            <a:r>
              <a:rPr sz="1568" i="1" spc="10" dirty="0">
                <a:solidFill>
                  <a:srgbClr val="FFFFFF"/>
                </a:solidFill>
                <a:latin typeface="Calibri"/>
                <a:cs typeface="Calibri"/>
              </a:rPr>
              <a:t>t</a:t>
            </a:r>
            <a:r>
              <a:rPr sz="1568" i="1" spc="55" dirty="0">
                <a:solidFill>
                  <a:srgbClr val="FFFFFF"/>
                </a:solidFill>
                <a:latin typeface="Calibri"/>
                <a:cs typeface="Calibri"/>
              </a:rPr>
              <a:t>s</a:t>
            </a:r>
            <a:r>
              <a:rPr sz="1568" i="1" spc="41" dirty="0">
                <a:solidFill>
                  <a:srgbClr val="FFFFFF"/>
                </a:solidFill>
                <a:latin typeface="Calibri"/>
                <a:cs typeface="Calibri"/>
              </a:rPr>
              <a:t> </a:t>
            </a:r>
            <a:r>
              <a:rPr sz="1568" i="1" spc="7" dirty="0">
                <a:solidFill>
                  <a:srgbClr val="FFFFFF"/>
                </a:solidFill>
                <a:latin typeface="Calibri"/>
                <a:cs typeface="Calibri"/>
              </a:rPr>
              <a:t>h</a:t>
            </a:r>
            <a:r>
              <a:rPr sz="1568" i="1" spc="65" dirty="0">
                <a:solidFill>
                  <a:srgbClr val="FFFFFF"/>
                </a:solidFill>
                <a:latin typeface="Calibri"/>
                <a:cs typeface="Calibri"/>
              </a:rPr>
              <a:t>e</a:t>
            </a:r>
            <a:r>
              <a:rPr sz="1568" i="1" spc="-51" dirty="0">
                <a:solidFill>
                  <a:srgbClr val="FFFFFF"/>
                </a:solidFill>
                <a:latin typeface="Calibri"/>
                <a:cs typeface="Calibri"/>
              </a:rPr>
              <a:t>a</a:t>
            </a:r>
            <a:r>
              <a:rPr sz="1568" i="1" spc="-7" dirty="0">
                <a:solidFill>
                  <a:srgbClr val="FFFFFF"/>
                </a:solidFill>
                <a:latin typeface="Calibri"/>
                <a:cs typeface="Calibri"/>
              </a:rPr>
              <a:t>l</a:t>
            </a:r>
            <a:r>
              <a:rPr sz="1568" i="1" spc="10" dirty="0">
                <a:solidFill>
                  <a:srgbClr val="FFFFFF"/>
                </a:solidFill>
                <a:latin typeface="Calibri"/>
                <a:cs typeface="Calibri"/>
              </a:rPr>
              <a:t>t</a:t>
            </a:r>
            <a:r>
              <a:rPr sz="1568" i="1" spc="7" dirty="0">
                <a:solidFill>
                  <a:srgbClr val="FFFFFF"/>
                </a:solidFill>
                <a:latin typeface="Calibri"/>
                <a:cs typeface="Calibri"/>
              </a:rPr>
              <a:t>h</a:t>
            </a:r>
            <a:r>
              <a:rPr sz="1568" i="1" spc="41" dirty="0">
                <a:solidFill>
                  <a:srgbClr val="FFFFFF"/>
                </a:solidFill>
                <a:latin typeface="Calibri"/>
                <a:cs typeface="Calibri"/>
              </a:rPr>
              <a:t>y</a:t>
            </a:r>
            <a:r>
              <a:rPr sz="989" i="1" spc="14" dirty="0">
                <a:solidFill>
                  <a:srgbClr val="FFFFFF"/>
                </a:solidFill>
                <a:latin typeface="Calibri"/>
                <a:cs typeface="Calibri"/>
              </a:rPr>
              <a:t>.</a:t>
            </a:r>
            <a:endParaRPr sz="989">
              <a:solidFill>
                <a:prstClr val="black"/>
              </a:solidFill>
              <a:latin typeface="Calibri"/>
              <a:cs typeface="Calibri"/>
            </a:endParaRPr>
          </a:p>
          <a:p>
            <a:pPr algn="ctr" defTabSz="623438">
              <a:spcBef>
                <a:spcPts val="395"/>
              </a:spcBef>
            </a:pPr>
            <a:r>
              <a:rPr sz="1568" i="1" spc="-55" dirty="0">
                <a:solidFill>
                  <a:srgbClr val="FFFFFF"/>
                </a:solidFill>
                <a:latin typeface="Calibri"/>
                <a:cs typeface="Calibri"/>
              </a:rPr>
              <a:t>W</a:t>
            </a:r>
            <a:r>
              <a:rPr sz="1568" i="1" spc="82" dirty="0">
                <a:solidFill>
                  <a:srgbClr val="FFFFFF"/>
                </a:solidFill>
                <a:latin typeface="Calibri"/>
                <a:cs typeface="Calibri"/>
              </a:rPr>
              <a:t>e</a:t>
            </a:r>
            <a:r>
              <a:rPr sz="1568" i="1" spc="37" dirty="0">
                <a:solidFill>
                  <a:srgbClr val="FFFFFF"/>
                </a:solidFill>
                <a:latin typeface="Calibri"/>
                <a:cs typeface="Calibri"/>
              </a:rPr>
              <a:t> </a:t>
            </a:r>
            <a:r>
              <a:rPr sz="1568" i="1" spc="-51" dirty="0">
                <a:solidFill>
                  <a:srgbClr val="FFFFFF"/>
                </a:solidFill>
                <a:latin typeface="Calibri"/>
                <a:cs typeface="Calibri"/>
              </a:rPr>
              <a:t>a</a:t>
            </a:r>
            <a:r>
              <a:rPr sz="1568" i="1" spc="-7" dirty="0">
                <a:solidFill>
                  <a:srgbClr val="FFFFFF"/>
                </a:solidFill>
                <a:latin typeface="Calibri"/>
                <a:cs typeface="Calibri"/>
              </a:rPr>
              <a:t>l</a:t>
            </a:r>
            <a:r>
              <a:rPr sz="1568" i="1" dirty="0">
                <a:solidFill>
                  <a:srgbClr val="FFFFFF"/>
                </a:solidFill>
                <a:latin typeface="Calibri"/>
                <a:cs typeface="Calibri"/>
              </a:rPr>
              <a:t>l</a:t>
            </a:r>
            <a:r>
              <a:rPr sz="1568" i="1" spc="48" dirty="0">
                <a:solidFill>
                  <a:srgbClr val="FFFFFF"/>
                </a:solidFill>
                <a:latin typeface="Calibri"/>
                <a:cs typeface="Calibri"/>
              </a:rPr>
              <a:t> </a:t>
            </a:r>
            <a:r>
              <a:rPr sz="1568" i="1" spc="85" dirty="0">
                <a:solidFill>
                  <a:srgbClr val="FFFFFF"/>
                </a:solidFill>
                <a:latin typeface="Calibri"/>
                <a:cs typeface="Calibri"/>
              </a:rPr>
              <a:t>g</a:t>
            </a:r>
            <a:r>
              <a:rPr sz="1568" i="1" spc="78" dirty="0">
                <a:solidFill>
                  <a:srgbClr val="FFFFFF"/>
                </a:solidFill>
                <a:latin typeface="Calibri"/>
                <a:cs typeface="Calibri"/>
              </a:rPr>
              <a:t>o</a:t>
            </a:r>
            <a:r>
              <a:rPr sz="1568" i="1" spc="34" dirty="0">
                <a:solidFill>
                  <a:srgbClr val="FFFFFF"/>
                </a:solidFill>
                <a:latin typeface="Calibri"/>
                <a:cs typeface="Calibri"/>
              </a:rPr>
              <a:t> </a:t>
            </a:r>
            <a:r>
              <a:rPr sz="1568" i="1" spc="7" dirty="0">
                <a:solidFill>
                  <a:srgbClr val="FFFFFF"/>
                </a:solidFill>
                <a:latin typeface="Calibri"/>
                <a:cs typeface="Calibri"/>
              </a:rPr>
              <a:t>h</a:t>
            </a:r>
            <a:r>
              <a:rPr sz="1568" i="1" spc="58" dirty="0">
                <a:solidFill>
                  <a:srgbClr val="FFFFFF"/>
                </a:solidFill>
                <a:latin typeface="Calibri"/>
                <a:cs typeface="Calibri"/>
              </a:rPr>
              <a:t>o</a:t>
            </a:r>
            <a:r>
              <a:rPr sz="1568" i="1" spc="7" dirty="0">
                <a:solidFill>
                  <a:srgbClr val="FFFFFF"/>
                </a:solidFill>
                <a:latin typeface="Calibri"/>
                <a:cs typeface="Calibri"/>
              </a:rPr>
              <a:t>m</a:t>
            </a:r>
            <a:r>
              <a:rPr sz="1568" i="1" spc="65" dirty="0">
                <a:solidFill>
                  <a:srgbClr val="FFFFFF"/>
                </a:solidFill>
                <a:latin typeface="Calibri"/>
                <a:cs typeface="Calibri"/>
              </a:rPr>
              <a:t>e</a:t>
            </a:r>
            <a:r>
              <a:rPr sz="1568" i="1" spc="-99" dirty="0">
                <a:solidFill>
                  <a:srgbClr val="FFFFFF"/>
                </a:solidFill>
                <a:latin typeface="Calibri"/>
                <a:cs typeface="Calibri"/>
              </a:rPr>
              <a:t>!</a:t>
            </a:r>
            <a:endParaRPr sz="1568">
              <a:solidFill>
                <a:prstClr val="black"/>
              </a:solidFill>
              <a:latin typeface="Calibri"/>
              <a:cs typeface="Calibri"/>
            </a:endParaRPr>
          </a:p>
        </p:txBody>
      </p:sp>
      <p:sp>
        <p:nvSpPr>
          <p:cNvPr id="6" name="object 6"/>
          <p:cNvSpPr/>
          <p:nvPr/>
        </p:nvSpPr>
        <p:spPr>
          <a:xfrm>
            <a:off x="3394060" y="1101566"/>
            <a:ext cx="817092" cy="438093"/>
          </a:xfrm>
          <a:prstGeom prst="rect">
            <a:avLst/>
          </a:prstGeom>
          <a:blipFill>
            <a:blip r:embed="rId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7" name="object 7"/>
          <p:cNvSpPr/>
          <p:nvPr/>
        </p:nvSpPr>
        <p:spPr>
          <a:xfrm>
            <a:off x="2424684" y="1445765"/>
            <a:ext cx="860185" cy="412692"/>
          </a:xfrm>
          <a:prstGeom prst="rect">
            <a:avLst/>
          </a:prstGeom>
          <a:blipFill>
            <a:blip r:embed="rId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8" name="object 8"/>
          <p:cNvSpPr/>
          <p:nvPr/>
        </p:nvSpPr>
        <p:spPr>
          <a:xfrm>
            <a:off x="3408954" y="1603793"/>
            <a:ext cx="712480" cy="360236"/>
          </a:xfrm>
          <a:prstGeom prst="rect">
            <a:avLst/>
          </a:prstGeom>
          <a:blipFill>
            <a:blip r:embed="rId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9" name="object 9"/>
          <p:cNvSpPr/>
          <p:nvPr/>
        </p:nvSpPr>
        <p:spPr>
          <a:xfrm>
            <a:off x="4247501" y="1738356"/>
            <a:ext cx="989474" cy="254143"/>
          </a:xfrm>
          <a:prstGeom prst="rect">
            <a:avLst/>
          </a:prstGeom>
          <a:blipFill>
            <a:blip r:embed="rId9" cstate="print"/>
            <a:stretch>
              <a:fillRect/>
            </a:stretch>
          </a:blipFill>
        </p:spPr>
        <p:txBody>
          <a:bodyPr wrap="square" lIns="0" tIns="0" rIns="0" bIns="0" rtlCol="0"/>
          <a:lstStyle/>
          <a:p>
            <a:pPr defTabSz="623438"/>
            <a:endParaRPr sz="1227">
              <a:solidFill>
                <a:prstClr val="black"/>
              </a:solidFill>
              <a:latin typeface="Calibri"/>
            </a:endParaRPr>
          </a:p>
        </p:txBody>
      </p:sp>
      <p:sp>
        <p:nvSpPr>
          <p:cNvPr id="10" name="object 10"/>
          <p:cNvSpPr/>
          <p:nvPr/>
        </p:nvSpPr>
        <p:spPr>
          <a:xfrm>
            <a:off x="2815936" y="2125409"/>
            <a:ext cx="82694" cy="316489"/>
          </a:xfrm>
          <a:custGeom>
            <a:avLst/>
            <a:gdLst/>
            <a:ahLst/>
            <a:cxnLst/>
            <a:rect l="l" t="t" r="r" b="b"/>
            <a:pathLst>
              <a:path w="121284" h="464185">
                <a:moveTo>
                  <a:pt x="88883" y="0"/>
                </a:moveTo>
                <a:lnTo>
                  <a:pt x="0" y="1471"/>
                </a:lnTo>
                <a:lnTo>
                  <a:pt x="758" y="13070"/>
                </a:lnTo>
                <a:lnTo>
                  <a:pt x="1629" y="25720"/>
                </a:lnTo>
                <a:lnTo>
                  <a:pt x="6847" y="76233"/>
                </a:lnTo>
                <a:lnTo>
                  <a:pt x="8908" y="88850"/>
                </a:lnTo>
                <a:lnTo>
                  <a:pt x="21557" y="88336"/>
                </a:lnTo>
                <a:lnTo>
                  <a:pt x="71976" y="82840"/>
                </a:lnTo>
                <a:lnTo>
                  <a:pt x="96878" y="75808"/>
                </a:lnTo>
                <a:lnTo>
                  <a:pt x="96001" y="63165"/>
                </a:lnTo>
                <a:lnTo>
                  <a:pt x="90884" y="12623"/>
                </a:lnTo>
                <a:lnTo>
                  <a:pt x="88883" y="0"/>
                </a:lnTo>
                <a:close/>
              </a:path>
              <a:path w="121284" h="464185">
                <a:moveTo>
                  <a:pt x="96950" y="125171"/>
                </a:moveTo>
                <a:lnTo>
                  <a:pt x="8128" y="128979"/>
                </a:lnTo>
                <a:lnTo>
                  <a:pt x="12482" y="195969"/>
                </a:lnTo>
                <a:lnTo>
                  <a:pt x="15824" y="246214"/>
                </a:lnTo>
                <a:lnTo>
                  <a:pt x="20509" y="313189"/>
                </a:lnTo>
                <a:lnTo>
                  <a:pt x="24281" y="363389"/>
                </a:lnTo>
                <a:lnTo>
                  <a:pt x="28350" y="413550"/>
                </a:lnTo>
                <a:lnTo>
                  <a:pt x="32782" y="463659"/>
                </a:lnTo>
                <a:lnTo>
                  <a:pt x="121157" y="453972"/>
                </a:lnTo>
                <a:lnTo>
                  <a:pt x="114703" y="355331"/>
                </a:lnTo>
                <a:lnTo>
                  <a:pt x="110178" y="289571"/>
                </a:lnTo>
                <a:lnTo>
                  <a:pt x="106557" y="240251"/>
                </a:lnTo>
                <a:lnTo>
                  <a:pt x="102667" y="190931"/>
                </a:lnTo>
                <a:lnTo>
                  <a:pt x="98444" y="141611"/>
                </a:lnTo>
                <a:lnTo>
                  <a:pt x="96950" y="125171"/>
                </a:lnTo>
                <a:close/>
              </a:path>
            </a:pathLst>
          </a:custGeom>
          <a:solidFill>
            <a:srgbClr val="003A6F"/>
          </a:solidFill>
        </p:spPr>
        <p:txBody>
          <a:bodyPr wrap="square" lIns="0" tIns="0" rIns="0" bIns="0" rtlCol="0"/>
          <a:lstStyle/>
          <a:p>
            <a:pPr defTabSz="623438"/>
            <a:endParaRPr sz="1227">
              <a:solidFill>
                <a:prstClr val="black"/>
              </a:solidFill>
              <a:latin typeface="Calibri"/>
            </a:endParaRPr>
          </a:p>
        </p:txBody>
      </p:sp>
      <p:sp>
        <p:nvSpPr>
          <p:cNvPr id="11" name="object 11"/>
          <p:cNvSpPr/>
          <p:nvPr/>
        </p:nvSpPr>
        <p:spPr>
          <a:xfrm>
            <a:off x="2815936" y="2125409"/>
            <a:ext cx="66242" cy="60614"/>
          </a:xfrm>
          <a:custGeom>
            <a:avLst/>
            <a:gdLst/>
            <a:ahLst/>
            <a:cxnLst/>
            <a:rect l="l" t="t" r="r" b="b"/>
            <a:pathLst>
              <a:path w="97155" h="88900">
                <a:moveTo>
                  <a:pt x="0" y="1471"/>
                </a:moveTo>
                <a:lnTo>
                  <a:pt x="12709" y="1261"/>
                </a:lnTo>
                <a:lnTo>
                  <a:pt x="25407" y="1050"/>
                </a:lnTo>
                <a:lnTo>
                  <a:pt x="38100" y="840"/>
                </a:lnTo>
                <a:lnTo>
                  <a:pt x="50789" y="630"/>
                </a:lnTo>
                <a:lnTo>
                  <a:pt x="63480" y="420"/>
                </a:lnTo>
                <a:lnTo>
                  <a:pt x="76177" y="210"/>
                </a:lnTo>
                <a:lnTo>
                  <a:pt x="88883" y="0"/>
                </a:lnTo>
                <a:lnTo>
                  <a:pt x="90884" y="12623"/>
                </a:lnTo>
                <a:lnTo>
                  <a:pt x="95027" y="50524"/>
                </a:lnTo>
                <a:lnTo>
                  <a:pt x="96878" y="75808"/>
                </a:lnTo>
                <a:lnTo>
                  <a:pt x="84464" y="79813"/>
                </a:lnTo>
                <a:lnTo>
                  <a:pt x="46831" y="86593"/>
                </a:lnTo>
                <a:lnTo>
                  <a:pt x="8908" y="88850"/>
                </a:lnTo>
                <a:lnTo>
                  <a:pt x="6847" y="76233"/>
                </a:lnTo>
                <a:lnTo>
                  <a:pt x="2609" y="38360"/>
                </a:lnTo>
                <a:lnTo>
                  <a:pt x="758" y="13070"/>
                </a:lnTo>
                <a:lnTo>
                  <a:pt x="0" y="1471"/>
                </a:lnTo>
                <a:close/>
              </a:path>
            </a:pathLst>
          </a:custGeom>
          <a:ln w="10541">
            <a:solidFill>
              <a:srgbClr val="4F81BC"/>
            </a:solidFill>
          </a:ln>
        </p:spPr>
        <p:txBody>
          <a:bodyPr wrap="square" lIns="0" tIns="0" rIns="0" bIns="0" rtlCol="0"/>
          <a:lstStyle/>
          <a:p>
            <a:pPr defTabSz="623438"/>
            <a:endParaRPr sz="1227">
              <a:solidFill>
                <a:prstClr val="black"/>
              </a:solidFill>
              <a:latin typeface="Calibri"/>
            </a:endParaRPr>
          </a:p>
        </p:txBody>
      </p:sp>
      <p:sp>
        <p:nvSpPr>
          <p:cNvPr id="12" name="object 12"/>
          <p:cNvSpPr/>
          <p:nvPr/>
        </p:nvSpPr>
        <p:spPr>
          <a:xfrm>
            <a:off x="2821477" y="2210754"/>
            <a:ext cx="77066" cy="231198"/>
          </a:xfrm>
          <a:custGeom>
            <a:avLst/>
            <a:gdLst/>
            <a:ahLst/>
            <a:cxnLst/>
            <a:rect l="l" t="t" r="r" b="b"/>
            <a:pathLst>
              <a:path w="113030" h="339089">
                <a:moveTo>
                  <a:pt x="0" y="3807"/>
                </a:moveTo>
                <a:lnTo>
                  <a:pt x="50756" y="1588"/>
                </a:lnTo>
                <a:lnTo>
                  <a:pt x="88822" y="0"/>
                </a:lnTo>
                <a:lnTo>
                  <a:pt x="90316" y="16439"/>
                </a:lnTo>
                <a:lnTo>
                  <a:pt x="94539" y="65759"/>
                </a:lnTo>
                <a:lnTo>
                  <a:pt x="98429" y="115079"/>
                </a:lnTo>
                <a:lnTo>
                  <a:pt x="102050" y="164399"/>
                </a:lnTo>
                <a:lnTo>
                  <a:pt x="105469" y="213719"/>
                </a:lnTo>
                <a:lnTo>
                  <a:pt x="108752" y="263039"/>
                </a:lnTo>
                <a:lnTo>
                  <a:pt x="111963" y="312360"/>
                </a:lnTo>
                <a:lnTo>
                  <a:pt x="113029" y="328800"/>
                </a:lnTo>
                <a:lnTo>
                  <a:pt x="100377" y="330211"/>
                </a:lnTo>
                <a:lnTo>
                  <a:pt x="62486" y="334378"/>
                </a:lnTo>
                <a:lnTo>
                  <a:pt x="24654" y="338487"/>
                </a:lnTo>
                <a:lnTo>
                  <a:pt x="23132" y="321791"/>
                </a:lnTo>
                <a:lnTo>
                  <a:pt x="18828" y="271663"/>
                </a:lnTo>
                <a:lnTo>
                  <a:pt x="14866" y="221487"/>
                </a:lnTo>
                <a:lnTo>
                  <a:pt x="11178" y="171277"/>
                </a:lnTo>
                <a:lnTo>
                  <a:pt x="7696" y="121042"/>
                </a:lnTo>
                <a:lnTo>
                  <a:pt x="4354" y="70797"/>
                </a:lnTo>
                <a:lnTo>
                  <a:pt x="1085" y="20553"/>
                </a:lnTo>
                <a:lnTo>
                  <a:pt x="0" y="3807"/>
                </a:lnTo>
                <a:close/>
              </a:path>
            </a:pathLst>
          </a:custGeom>
          <a:ln w="10541">
            <a:solidFill>
              <a:srgbClr val="4F81BC"/>
            </a:solidFill>
          </a:ln>
        </p:spPr>
        <p:txBody>
          <a:bodyPr wrap="square" lIns="0" tIns="0" rIns="0" bIns="0" rtlCol="0"/>
          <a:lstStyle/>
          <a:p>
            <a:pPr defTabSz="623438"/>
            <a:endParaRPr sz="1227">
              <a:solidFill>
                <a:prstClr val="black"/>
              </a:solidFill>
              <a:latin typeface="Calibri"/>
            </a:endParaRPr>
          </a:p>
        </p:txBody>
      </p:sp>
      <p:sp>
        <p:nvSpPr>
          <p:cNvPr id="13" name="object 13"/>
          <p:cNvSpPr/>
          <p:nvPr/>
        </p:nvSpPr>
        <p:spPr>
          <a:xfrm>
            <a:off x="2923396" y="2200879"/>
            <a:ext cx="172749" cy="227734"/>
          </a:xfrm>
          <a:custGeom>
            <a:avLst/>
            <a:gdLst/>
            <a:ahLst/>
            <a:cxnLst/>
            <a:rect l="l" t="t" r="r" b="b"/>
            <a:pathLst>
              <a:path w="253364" h="334010">
                <a:moveTo>
                  <a:pt x="86850" y="229051"/>
                </a:moveTo>
                <a:lnTo>
                  <a:pt x="0" y="248033"/>
                </a:lnTo>
                <a:lnTo>
                  <a:pt x="2863" y="258707"/>
                </a:lnTo>
                <a:lnTo>
                  <a:pt x="7173" y="271116"/>
                </a:lnTo>
                <a:lnTo>
                  <a:pt x="35838" y="312404"/>
                </a:lnTo>
                <a:lnTo>
                  <a:pt x="77522" y="331199"/>
                </a:lnTo>
                <a:lnTo>
                  <a:pt x="104185" y="333433"/>
                </a:lnTo>
                <a:lnTo>
                  <a:pt x="119408" y="333053"/>
                </a:lnTo>
                <a:lnTo>
                  <a:pt x="164085" y="326644"/>
                </a:lnTo>
                <a:lnTo>
                  <a:pt x="208250" y="308035"/>
                </a:lnTo>
                <a:lnTo>
                  <a:pt x="240589" y="270788"/>
                </a:lnTo>
                <a:lnTo>
                  <a:pt x="243549" y="264506"/>
                </a:lnTo>
                <a:lnTo>
                  <a:pt x="125637" y="264506"/>
                </a:lnTo>
                <a:lnTo>
                  <a:pt x="114536" y="260828"/>
                </a:lnTo>
                <a:lnTo>
                  <a:pt x="101907" y="252065"/>
                </a:lnTo>
                <a:lnTo>
                  <a:pt x="94808" y="241991"/>
                </a:lnTo>
                <a:lnTo>
                  <a:pt x="86850" y="229051"/>
                </a:lnTo>
                <a:close/>
              </a:path>
              <a:path w="253364" h="334010">
                <a:moveTo>
                  <a:pt x="118962" y="0"/>
                </a:moveTo>
                <a:lnTo>
                  <a:pt x="75290" y="4549"/>
                </a:lnTo>
                <a:lnTo>
                  <a:pt x="31274" y="24785"/>
                </a:lnTo>
                <a:lnTo>
                  <a:pt x="7312" y="58750"/>
                </a:lnTo>
                <a:lnTo>
                  <a:pt x="1077" y="99316"/>
                </a:lnTo>
                <a:lnTo>
                  <a:pt x="1401" y="110174"/>
                </a:lnTo>
                <a:lnTo>
                  <a:pt x="11156" y="147435"/>
                </a:lnTo>
                <a:lnTo>
                  <a:pt x="44031" y="184083"/>
                </a:lnTo>
                <a:lnTo>
                  <a:pt x="89974" y="198564"/>
                </a:lnTo>
                <a:lnTo>
                  <a:pt x="123135" y="204041"/>
                </a:lnTo>
                <a:lnTo>
                  <a:pt x="139616" y="206951"/>
                </a:lnTo>
                <a:lnTo>
                  <a:pt x="170230" y="234438"/>
                </a:lnTo>
                <a:lnTo>
                  <a:pt x="170561" y="239397"/>
                </a:lnTo>
                <a:lnTo>
                  <a:pt x="125637" y="264506"/>
                </a:lnTo>
                <a:lnTo>
                  <a:pt x="243549" y="264506"/>
                </a:lnTo>
                <a:lnTo>
                  <a:pt x="246848" y="257502"/>
                </a:lnTo>
                <a:lnTo>
                  <a:pt x="250326" y="245695"/>
                </a:lnTo>
                <a:lnTo>
                  <a:pt x="252458" y="233502"/>
                </a:lnTo>
                <a:lnTo>
                  <a:pt x="253312" y="220746"/>
                </a:lnTo>
                <a:lnTo>
                  <a:pt x="253028" y="209829"/>
                </a:lnTo>
                <a:lnTo>
                  <a:pt x="242898" y="171428"/>
                </a:lnTo>
                <a:lnTo>
                  <a:pt x="208508" y="135119"/>
                </a:lnTo>
                <a:lnTo>
                  <a:pt x="160227" y="120167"/>
                </a:lnTo>
                <a:lnTo>
                  <a:pt x="128770" y="116608"/>
                </a:lnTo>
                <a:lnTo>
                  <a:pt x="112713" y="114436"/>
                </a:lnTo>
                <a:lnTo>
                  <a:pt x="82169" y="84584"/>
                </a:lnTo>
                <a:lnTo>
                  <a:pt x="84074" y="78234"/>
                </a:lnTo>
                <a:lnTo>
                  <a:pt x="90654" y="71061"/>
                </a:lnTo>
                <a:lnTo>
                  <a:pt x="100201" y="66559"/>
                </a:lnTo>
                <a:lnTo>
                  <a:pt x="116847" y="64668"/>
                </a:lnTo>
                <a:lnTo>
                  <a:pt x="231027" y="64668"/>
                </a:lnTo>
                <a:lnTo>
                  <a:pt x="226308" y="55011"/>
                </a:lnTo>
                <a:lnTo>
                  <a:pt x="202837" y="22803"/>
                </a:lnTo>
                <a:lnTo>
                  <a:pt x="167996" y="3834"/>
                </a:lnTo>
                <a:lnTo>
                  <a:pt x="134587" y="91"/>
                </a:lnTo>
                <a:lnTo>
                  <a:pt x="118962" y="0"/>
                </a:lnTo>
                <a:close/>
              </a:path>
              <a:path w="253364" h="334010">
                <a:moveTo>
                  <a:pt x="231027" y="64668"/>
                </a:moveTo>
                <a:lnTo>
                  <a:pt x="116847" y="64668"/>
                </a:lnTo>
                <a:lnTo>
                  <a:pt x="128337" y="67818"/>
                </a:lnTo>
                <a:lnTo>
                  <a:pt x="140460" y="75240"/>
                </a:lnTo>
                <a:lnTo>
                  <a:pt x="148260" y="82919"/>
                </a:lnTo>
                <a:lnTo>
                  <a:pt x="161581" y="92111"/>
                </a:lnTo>
                <a:lnTo>
                  <a:pt x="211441" y="82156"/>
                </a:lnTo>
                <a:lnTo>
                  <a:pt x="236212" y="76869"/>
                </a:lnTo>
                <a:lnTo>
                  <a:pt x="231526" y="65687"/>
                </a:lnTo>
                <a:lnTo>
                  <a:pt x="231027" y="64668"/>
                </a:lnTo>
                <a:close/>
              </a:path>
            </a:pathLst>
          </a:custGeom>
          <a:solidFill>
            <a:srgbClr val="003A6F"/>
          </a:solidFill>
        </p:spPr>
        <p:txBody>
          <a:bodyPr wrap="square" lIns="0" tIns="0" rIns="0" bIns="0" rtlCol="0"/>
          <a:lstStyle/>
          <a:p>
            <a:pPr defTabSz="623438"/>
            <a:endParaRPr sz="1227">
              <a:solidFill>
                <a:prstClr val="black"/>
              </a:solidFill>
              <a:latin typeface="Calibri"/>
            </a:endParaRPr>
          </a:p>
        </p:txBody>
      </p:sp>
      <p:sp>
        <p:nvSpPr>
          <p:cNvPr id="14" name="object 14"/>
          <p:cNvSpPr/>
          <p:nvPr/>
        </p:nvSpPr>
        <p:spPr>
          <a:xfrm>
            <a:off x="2923396" y="2200879"/>
            <a:ext cx="172749" cy="227734"/>
          </a:xfrm>
          <a:custGeom>
            <a:avLst/>
            <a:gdLst/>
            <a:ahLst/>
            <a:cxnLst/>
            <a:rect l="l" t="t" r="r" b="b"/>
            <a:pathLst>
              <a:path w="253364" h="334010">
                <a:moveTo>
                  <a:pt x="0" y="248033"/>
                </a:moveTo>
                <a:lnTo>
                  <a:pt x="12418" y="245379"/>
                </a:lnTo>
                <a:lnTo>
                  <a:pt x="24826" y="242672"/>
                </a:lnTo>
                <a:lnTo>
                  <a:pt x="37228" y="239934"/>
                </a:lnTo>
                <a:lnTo>
                  <a:pt x="49627" y="237182"/>
                </a:lnTo>
                <a:lnTo>
                  <a:pt x="62028" y="234438"/>
                </a:lnTo>
                <a:lnTo>
                  <a:pt x="74434" y="231721"/>
                </a:lnTo>
                <a:lnTo>
                  <a:pt x="86850" y="229051"/>
                </a:lnTo>
                <a:lnTo>
                  <a:pt x="94808" y="241991"/>
                </a:lnTo>
                <a:lnTo>
                  <a:pt x="101907" y="252065"/>
                </a:lnTo>
                <a:lnTo>
                  <a:pt x="114536" y="260828"/>
                </a:lnTo>
                <a:lnTo>
                  <a:pt x="125637" y="264506"/>
                </a:lnTo>
                <a:lnTo>
                  <a:pt x="143246" y="262480"/>
                </a:lnTo>
                <a:lnTo>
                  <a:pt x="154857" y="258535"/>
                </a:lnTo>
                <a:lnTo>
                  <a:pt x="162548" y="252702"/>
                </a:lnTo>
                <a:lnTo>
                  <a:pt x="168402" y="246382"/>
                </a:lnTo>
                <a:lnTo>
                  <a:pt x="170561" y="239397"/>
                </a:lnTo>
                <a:lnTo>
                  <a:pt x="170053" y="231777"/>
                </a:lnTo>
                <a:lnTo>
                  <a:pt x="169545" y="223141"/>
                </a:lnTo>
                <a:lnTo>
                  <a:pt x="123135" y="204041"/>
                </a:lnTo>
                <a:lnTo>
                  <a:pt x="105336" y="201341"/>
                </a:lnTo>
                <a:lnTo>
                  <a:pt x="89974" y="198564"/>
                </a:lnTo>
                <a:lnTo>
                  <a:pt x="44031" y="184083"/>
                </a:lnTo>
                <a:lnTo>
                  <a:pt x="11156" y="147435"/>
                </a:lnTo>
                <a:lnTo>
                  <a:pt x="1401" y="110174"/>
                </a:lnTo>
                <a:lnTo>
                  <a:pt x="959" y="95355"/>
                </a:lnTo>
                <a:lnTo>
                  <a:pt x="1742" y="81955"/>
                </a:lnTo>
                <a:lnTo>
                  <a:pt x="15216" y="44846"/>
                </a:lnTo>
                <a:lnTo>
                  <a:pt x="51772" y="12291"/>
                </a:lnTo>
                <a:lnTo>
                  <a:pt x="100546" y="582"/>
                </a:lnTo>
                <a:lnTo>
                  <a:pt x="118962" y="0"/>
                </a:lnTo>
                <a:lnTo>
                  <a:pt x="134587" y="91"/>
                </a:lnTo>
                <a:lnTo>
                  <a:pt x="182160" y="9340"/>
                </a:lnTo>
                <a:lnTo>
                  <a:pt x="212426" y="33890"/>
                </a:lnTo>
                <a:lnTo>
                  <a:pt x="236212" y="76869"/>
                </a:lnTo>
                <a:lnTo>
                  <a:pt x="223841" y="79536"/>
                </a:lnTo>
                <a:lnTo>
                  <a:pt x="174080" y="89707"/>
                </a:lnTo>
                <a:lnTo>
                  <a:pt x="140460" y="75240"/>
                </a:lnTo>
                <a:lnTo>
                  <a:pt x="128337" y="67818"/>
                </a:lnTo>
                <a:lnTo>
                  <a:pt x="116847" y="64668"/>
                </a:lnTo>
                <a:lnTo>
                  <a:pt x="100201" y="66559"/>
                </a:lnTo>
                <a:lnTo>
                  <a:pt x="90654" y="71061"/>
                </a:lnTo>
                <a:lnTo>
                  <a:pt x="84074" y="78234"/>
                </a:lnTo>
                <a:lnTo>
                  <a:pt x="82169" y="84584"/>
                </a:lnTo>
                <a:lnTo>
                  <a:pt x="82550" y="91442"/>
                </a:lnTo>
                <a:lnTo>
                  <a:pt x="128770" y="116608"/>
                </a:lnTo>
                <a:lnTo>
                  <a:pt x="145436" y="118151"/>
                </a:lnTo>
                <a:lnTo>
                  <a:pt x="160227" y="120167"/>
                </a:lnTo>
                <a:lnTo>
                  <a:pt x="208508" y="135119"/>
                </a:lnTo>
                <a:lnTo>
                  <a:pt x="242898" y="171428"/>
                </a:lnTo>
                <a:lnTo>
                  <a:pt x="253312" y="220746"/>
                </a:lnTo>
                <a:lnTo>
                  <a:pt x="252458" y="233502"/>
                </a:lnTo>
                <a:lnTo>
                  <a:pt x="240589" y="270788"/>
                </a:lnTo>
                <a:lnTo>
                  <a:pt x="208250" y="308035"/>
                </a:lnTo>
                <a:lnTo>
                  <a:pt x="164085" y="326644"/>
                </a:lnTo>
                <a:lnTo>
                  <a:pt x="119408" y="333053"/>
                </a:lnTo>
                <a:lnTo>
                  <a:pt x="104185" y="333433"/>
                </a:lnTo>
                <a:lnTo>
                  <a:pt x="90231" y="332804"/>
                </a:lnTo>
                <a:lnTo>
                  <a:pt x="46638" y="320822"/>
                </a:lnTo>
                <a:lnTo>
                  <a:pt x="18910" y="293356"/>
                </a:lnTo>
                <a:lnTo>
                  <a:pt x="2863" y="258707"/>
                </a:lnTo>
                <a:lnTo>
                  <a:pt x="0" y="248033"/>
                </a:lnTo>
                <a:close/>
              </a:path>
            </a:pathLst>
          </a:custGeom>
          <a:ln w="10541">
            <a:solidFill>
              <a:srgbClr val="4F81BC"/>
            </a:solidFill>
          </a:ln>
        </p:spPr>
        <p:txBody>
          <a:bodyPr wrap="square" lIns="0" tIns="0" rIns="0" bIns="0" rtlCol="0"/>
          <a:lstStyle/>
          <a:p>
            <a:pPr defTabSz="623438"/>
            <a:endParaRPr sz="1227">
              <a:solidFill>
                <a:prstClr val="black"/>
              </a:solidFill>
              <a:latin typeface="Calibri"/>
            </a:endParaRPr>
          </a:p>
        </p:txBody>
      </p:sp>
      <p:sp>
        <p:nvSpPr>
          <p:cNvPr id="15" name="object 15"/>
          <p:cNvSpPr/>
          <p:nvPr/>
        </p:nvSpPr>
        <p:spPr>
          <a:xfrm>
            <a:off x="3223919" y="2188096"/>
            <a:ext cx="187902" cy="209550"/>
          </a:xfrm>
          <a:custGeom>
            <a:avLst/>
            <a:gdLst/>
            <a:ahLst/>
            <a:cxnLst/>
            <a:rect l="l" t="t" r="r" b="b"/>
            <a:pathLst>
              <a:path w="275589" h="307339">
                <a:moveTo>
                  <a:pt x="250253" y="65414"/>
                </a:moveTo>
                <a:lnTo>
                  <a:pt x="139762" y="65414"/>
                </a:lnTo>
                <a:lnTo>
                  <a:pt x="151177" y="68752"/>
                </a:lnTo>
                <a:lnTo>
                  <a:pt x="161752" y="78003"/>
                </a:lnTo>
                <a:lnTo>
                  <a:pt x="134411" y="115148"/>
                </a:lnTo>
                <a:lnTo>
                  <a:pt x="96269" y="128668"/>
                </a:lnTo>
                <a:lnTo>
                  <a:pt x="61380" y="139940"/>
                </a:lnTo>
                <a:lnTo>
                  <a:pt x="47917" y="145454"/>
                </a:lnTo>
                <a:lnTo>
                  <a:pt x="10769" y="176247"/>
                </a:lnTo>
                <a:lnTo>
                  <a:pt x="0" y="222354"/>
                </a:lnTo>
                <a:lnTo>
                  <a:pt x="5" y="222967"/>
                </a:lnTo>
                <a:lnTo>
                  <a:pt x="7200" y="262270"/>
                </a:lnTo>
                <a:lnTo>
                  <a:pt x="32742" y="294453"/>
                </a:lnTo>
                <a:lnTo>
                  <a:pt x="79713" y="307019"/>
                </a:lnTo>
                <a:lnTo>
                  <a:pt x="95241" y="306039"/>
                </a:lnTo>
                <a:lnTo>
                  <a:pt x="142211" y="290740"/>
                </a:lnTo>
                <a:lnTo>
                  <a:pt x="172748" y="265920"/>
                </a:lnTo>
                <a:lnTo>
                  <a:pt x="181785" y="254844"/>
                </a:lnTo>
                <a:lnTo>
                  <a:pt x="269932" y="254844"/>
                </a:lnTo>
                <a:lnTo>
                  <a:pt x="267359" y="245851"/>
                </a:lnTo>
                <a:lnTo>
                  <a:pt x="266820" y="242144"/>
                </a:lnTo>
                <a:lnTo>
                  <a:pt x="113078" y="242144"/>
                </a:lnTo>
                <a:lnTo>
                  <a:pt x="105585" y="239858"/>
                </a:lnTo>
                <a:lnTo>
                  <a:pt x="100124" y="234778"/>
                </a:lnTo>
                <a:lnTo>
                  <a:pt x="94409" y="229952"/>
                </a:lnTo>
                <a:lnTo>
                  <a:pt x="91742" y="222967"/>
                </a:lnTo>
                <a:lnTo>
                  <a:pt x="91089" y="213910"/>
                </a:lnTo>
                <a:lnTo>
                  <a:pt x="92581" y="202555"/>
                </a:lnTo>
                <a:lnTo>
                  <a:pt x="99826" y="190391"/>
                </a:lnTo>
                <a:lnTo>
                  <a:pt x="107354" y="184515"/>
                </a:lnTo>
                <a:lnTo>
                  <a:pt x="119054" y="177989"/>
                </a:lnTo>
                <a:lnTo>
                  <a:pt x="147523" y="165811"/>
                </a:lnTo>
                <a:lnTo>
                  <a:pt x="158969" y="160419"/>
                </a:lnTo>
                <a:lnTo>
                  <a:pt x="170228" y="154895"/>
                </a:lnTo>
                <a:lnTo>
                  <a:pt x="260278" y="154895"/>
                </a:lnTo>
                <a:lnTo>
                  <a:pt x="256151" y="91567"/>
                </a:lnTo>
                <a:lnTo>
                  <a:pt x="254240" y="79902"/>
                </a:lnTo>
                <a:lnTo>
                  <a:pt x="250986" y="67461"/>
                </a:lnTo>
                <a:lnTo>
                  <a:pt x="250253" y="65414"/>
                </a:lnTo>
                <a:close/>
              </a:path>
              <a:path w="275589" h="307339">
                <a:moveTo>
                  <a:pt x="269932" y="254844"/>
                </a:moveTo>
                <a:lnTo>
                  <a:pt x="181785" y="254844"/>
                </a:lnTo>
                <a:lnTo>
                  <a:pt x="183563" y="262972"/>
                </a:lnTo>
                <a:lnTo>
                  <a:pt x="184706" y="268941"/>
                </a:lnTo>
                <a:lnTo>
                  <a:pt x="186103" y="272497"/>
                </a:lnTo>
                <a:lnTo>
                  <a:pt x="187500" y="276307"/>
                </a:lnTo>
                <a:lnTo>
                  <a:pt x="190040" y="281895"/>
                </a:lnTo>
                <a:lnTo>
                  <a:pt x="201490" y="287816"/>
                </a:lnTo>
                <a:lnTo>
                  <a:pt x="214483" y="286289"/>
                </a:lnTo>
                <a:lnTo>
                  <a:pt x="227339" y="284445"/>
                </a:lnTo>
                <a:lnTo>
                  <a:pt x="239959" y="282096"/>
                </a:lnTo>
                <a:lnTo>
                  <a:pt x="252245" y="279052"/>
                </a:lnTo>
                <a:lnTo>
                  <a:pt x="264098" y="275123"/>
                </a:lnTo>
                <a:lnTo>
                  <a:pt x="275420" y="270119"/>
                </a:lnTo>
                <a:lnTo>
                  <a:pt x="271054" y="258766"/>
                </a:lnTo>
                <a:lnTo>
                  <a:pt x="269932" y="254844"/>
                </a:lnTo>
                <a:close/>
              </a:path>
              <a:path w="275589" h="307339">
                <a:moveTo>
                  <a:pt x="260278" y="154895"/>
                </a:moveTo>
                <a:lnTo>
                  <a:pt x="170228" y="154895"/>
                </a:lnTo>
                <a:lnTo>
                  <a:pt x="171029" y="167237"/>
                </a:lnTo>
                <a:lnTo>
                  <a:pt x="171511" y="175329"/>
                </a:lnTo>
                <a:lnTo>
                  <a:pt x="157952" y="222354"/>
                </a:lnTo>
                <a:lnTo>
                  <a:pt x="122730" y="241128"/>
                </a:lnTo>
                <a:lnTo>
                  <a:pt x="113078" y="242144"/>
                </a:lnTo>
                <a:lnTo>
                  <a:pt x="266820" y="242144"/>
                </a:lnTo>
                <a:lnTo>
                  <a:pt x="265654" y="234135"/>
                </a:lnTo>
                <a:lnTo>
                  <a:pt x="264419" y="218427"/>
                </a:lnTo>
                <a:lnTo>
                  <a:pt x="260278" y="154895"/>
                </a:lnTo>
                <a:close/>
              </a:path>
              <a:path w="275589" h="307339">
                <a:moveTo>
                  <a:pt x="143317" y="0"/>
                </a:moveTo>
                <a:lnTo>
                  <a:pt x="101115" y="1472"/>
                </a:lnTo>
                <a:lnTo>
                  <a:pt x="62466" y="8768"/>
                </a:lnTo>
                <a:lnTo>
                  <a:pt x="28537" y="26987"/>
                </a:lnTo>
                <a:lnTo>
                  <a:pt x="6352" y="59865"/>
                </a:lnTo>
                <a:lnTo>
                  <a:pt x="4474" y="70711"/>
                </a:lnTo>
                <a:lnTo>
                  <a:pt x="5639" y="83257"/>
                </a:lnTo>
                <a:lnTo>
                  <a:pt x="10875" y="97501"/>
                </a:lnTo>
                <a:lnTo>
                  <a:pt x="86916" y="102444"/>
                </a:lnTo>
                <a:lnTo>
                  <a:pt x="88780" y="95525"/>
                </a:lnTo>
                <a:lnTo>
                  <a:pt x="93831" y="83481"/>
                </a:lnTo>
                <a:lnTo>
                  <a:pt x="101424" y="74550"/>
                </a:lnTo>
                <a:lnTo>
                  <a:pt x="110089" y="70076"/>
                </a:lnTo>
                <a:lnTo>
                  <a:pt x="122443" y="66985"/>
                </a:lnTo>
                <a:lnTo>
                  <a:pt x="139762" y="65414"/>
                </a:lnTo>
                <a:lnTo>
                  <a:pt x="250253" y="65414"/>
                </a:lnTo>
                <a:lnTo>
                  <a:pt x="246144" y="53937"/>
                </a:lnTo>
                <a:lnTo>
                  <a:pt x="215680" y="15711"/>
                </a:lnTo>
                <a:lnTo>
                  <a:pt x="178037" y="2244"/>
                </a:lnTo>
                <a:lnTo>
                  <a:pt x="156217" y="380"/>
                </a:lnTo>
                <a:lnTo>
                  <a:pt x="143317" y="0"/>
                </a:lnTo>
                <a:close/>
              </a:path>
            </a:pathLst>
          </a:custGeom>
          <a:solidFill>
            <a:srgbClr val="003A6F"/>
          </a:solidFill>
        </p:spPr>
        <p:txBody>
          <a:bodyPr wrap="square" lIns="0" tIns="0" rIns="0" bIns="0" rtlCol="0"/>
          <a:lstStyle/>
          <a:p>
            <a:pPr defTabSz="623438"/>
            <a:endParaRPr sz="1227">
              <a:solidFill>
                <a:prstClr val="black"/>
              </a:solidFill>
              <a:latin typeface="Calibri"/>
            </a:endParaRPr>
          </a:p>
        </p:txBody>
      </p:sp>
      <p:sp>
        <p:nvSpPr>
          <p:cNvPr id="16" name="object 16"/>
          <p:cNvSpPr/>
          <p:nvPr/>
        </p:nvSpPr>
        <p:spPr>
          <a:xfrm>
            <a:off x="3223913" y="2188096"/>
            <a:ext cx="187902" cy="209550"/>
          </a:xfrm>
          <a:custGeom>
            <a:avLst/>
            <a:gdLst/>
            <a:ahLst/>
            <a:cxnLst/>
            <a:rect l="l" t="t" r="r" b="b"/>
            <a:pathLst>
              <a:path w="275589" h="307339">
                <a:moveTo>
                  <a:pt x="86926" y="102444"/>
                </a:moveTo>
                <a:lnTo>
                  <a:pt x="74253" y="101698"/>
                </a:lnTo>
                <a:lnTo>
                  <a:pt x="61579" y="100894"/>
                </a:lnTo>
                <a:lnTo>
                  <a:pt x="48905" y="100052"/>
                </a:lnTo>
                <a:lnTo>
                  <a:pt x="36232" y="99193"/>
                </a:lnTo>
                <a:lnTo>
                  <a:pt x="23558" y="98336"/>
                </a:lnTo>
                <a:lnTo>
                  <a:pt x="10885" y="97501"/>
                </a:lnTo>
                <a:lnTo>
                  <a:pt x="5649" y="83257"/>
                </a:lnTo>
                <a:lnTo>
                  <a:pt x="4484" y="70711"/>
                </a:lnTo>
                <a:lnTo>
                  <a:pt x="6362" y="59865"/>
                </a:lnTo>
                <a:lnTo>
                  <a:pt x="28546" y="26987"/>
                </a:lnTo>
                <a:lnTo>
                  <a:pt x="62476" y="8768"/>
                </a:lnTo>
                <a:lnTo>
                  <a:pt x="101125" y="1472"/>
                </a:lnTo>
                <a:lnTo>
                  <a:pt x="143327" y="0"/>
                </a:lnTo>
                <a:lnTo>
                  <a:pt x="156227" y="380"/>
                </a:lnTo>
                <a:lnTo>
                  <a:pt x="205096" y="9988"/>
                </a:lnTo>
                <a:lnTo>
                  <a:pt x="240393" y="41867"/>
                </a:lnTo>
                <a:lnTo>
                  <a:pt x="254250" y="79902"/>
                </a:lnTo>
                <a:lnTo>
                  <a:pt x="257936" y="118632"/>
                </a:lnTo>
                <a:lnTo>
                  <a:pt x="260455" y="157217"/>
                </a:lnTo>
                <a:lnTo>
                  <a:pt x="263645" y="206336"/>
                </a:lnTo>
                <a:lnTo>
                  <a:pt x="264428" y="218427"/>
                </a:lnTo>
                <a:lnTo>
                  <a:pt x="265663" y="234135"/>
                </a:lnTo>
                <a:lnTo>
                  <a:pt x="267369" y="245851"/>
                </a:lnTo>
                <a:lnTo>
                  <a:pt x="271064" y="258766"/>
                </a:lnTo>
                <a:lnTo>
                  <a:pt x="275430" y="270119"/>
                </a:lnTo>
                <a:lnTo>
                  <a:pt x="264108" y="275123"/>
                </a:lnTo>
                <a:lnTo>
                  <a:pt x="214493" y="286289"/>
                </a:lnTo>
                <a:lnTo>
                  <a:pt x="201499" y="287816"/>
                </a:lnTo>
                <a:lnTo>
                  <a:pt x="190050" y="281895"/>
                </a:lnTo>
                <a:lnTo>
                  <a:pt x="187510" y="276307"/>
                </a:lnTo>
                <a:lnTo>
                  <a:pt x="186113" y="272497"/>
                </a:lnTo>
                <a:lnTo>
                  <a:pt x="184716" y="268941"/>
                </a:lnTo>
                <a:lnTo>
                  <a:pt x="183573" y="262972"/>
                </a:lnTo>
                <a:lnTo>
                  <a:pt x="181795" y="254844"/>
                </a:lnTo>
                <a:lnTo>
                  <a:pt x="172758" y="265920"/>
                </a:lnTo>
                <a:lnTo>
                  <a:pt x="163843" y="275564"/>
                </a:lnTo>
                <a:lnTo>
                  <a:pt x="130253" y="296445"/>
                </a:lnTo>
                <a:lnTo>
                  <a:pt x="79722" y="307019"/>
                </a:lnTo>
                <a:lnTo>
                  <a:pt x="65849" y="306308"/>
                </a:lnTo>
                <a:lnTo>
                  <a:pt x="21790" y="283945"/>
                </a:lnTo>
                <a:lnTo>
                  <a:pt x="596" y="238869"/>
                </a:lnTo>
                <a:lnTo>
                  <a:pt x="0" y="222547"/>
                </a:lnTo>
                <a:lnTo>
                  <a:pt x="710" y="208427"/>
                </a:lnTo>
                <a:lnTo>
                  <a:pt x="17737" y="167237"/>
                </a:lnTo>
                <a:lnTo>
                  <a:pt x="61389" y="139940"/>
                </a:lnTo>
                <a:lnTo>
                  <a:pt x="80337" y="133889"/>
                </a:lnTo>
                <a:lnTo>
                  <a:pt x="96279" y="128668"/>
                </a:lnTo>
                <a:lnTo>
                  <a:pt x="134420" y="115148"/>
                </a:lnTo>
                <a:lnTo>
                  <a:pt x="162403" y="88770"/>
                </a:lnTo>
                <a:lnTo>
                  <a:pt x="161762" y="78003"/>
                </a:lnTo>
                <a:lnTo>
                  <a:pt x="151187" y="68752"/>
                </a:lnTo>
                <a:lnTo>
                  <a:pt x="139772" y="65414"/>
                </a:lnTo>
                <a:lnTo>
                  <a:pt x="122452" y="66985"/>
                </a:lnTo>
                <a:lnTo>
                  <a:pt x="110099" y="70076"/>
                </a:lnTo>
                <a:lnTo>
                  <a:pt x="101434" y="74550"/>
                </a:lnTo>
                <a:lnTo>
                  <a:pt x="93841" y="83481"/>
                </a:lnTo>
                <a:lnTo>
                  <a:pt x="88789" y="95525"/>
                </a:lnTo>
                <a:lnTo>
                  <a:pt x="86926" y="102444"/>
                </a:lnTo>
                <a:close/>
              </a:path>
            </a:pathLst>
          </a:custGeom>
          <a:ln w="10541">
            <a:solidFill>
              <a:srgbClr val="4F81BC"/>
            </a:solidFill>
          </a:ln>
        </p:spPr>
        <p:txBody>
          <a:bodyPr wrap="square" lIns="0" tIns="0" rIns="0" bIns="0" rtlCol="0"/>
          <a:lstStyle/>
          <a:p>
            <a:pPr defTabSz="623438"/>
            <a:endParaRPr sz="1227">
              <a:solidFill>
                <a:prstClr val="black"/>
              </a:solidFill>
              <a:latin typeface="Calibri"/>
            </a:endParaRPr>
          </a:p>
        </p:txBody>
      </p:sp>
      <p:sp>
        <p:nvSpPr>
          <p:cNvPr id="17" name="object 17"/>
          <p:cNvSpPr/>
          <p:nvPr/>
        </p:nvSpPr>
        <p:spPr>
          <a:xfrm>
            <a:off x="3286026" y="2293706"/>
            <a:ext cx="54985" cy="59748"/>
          </a:xfrm>
          <a:custGeom>
            <a:avLst/>
            <a:gdLst/>
            <a:ahLst/>
            <a:cxnLst/>
            <a:rect l="l" t="t" r="r" b="b"/>
            <a:pathLst>
              <a:path w="80644" h="87629">
                <a:moveTo>
                  <a:pt x="79139" y="0"/>
                </a:moveTo>
                <a:lnTo>
                  <a:pt x="67879" y="5523"/>
                </a:lnTo>
                <a:lnTo>
                  <a:pt x="56433" y="10915"/>
                </a:lnTo>
                <a:lnTo>
                  <a:pt x="44614" y="15906"/>
                </a:lnTo>
                <a:lnTo>
                  <a:pt x="27964" y="23094"/>
                </a:lnTo>
                <a:lnTo>
                  <a:pt x="16264" y="29619"/>
                </a:lnTo>
                <a:lnTo>
                  <a:pt x="8736" y="35496"/>
                </a:lnTo>
                <a:lnTo>
                  <a:pt x="1492" y="47659"/>
                </a:lnTo>
                <a:lnTo>
                  <a:pt x="0" y="59014"/>
                </a:lnTo>
                <a:lnTo>
                  <a:pt x="653" y="68072"/>
                </a:lnTo>
                <a:lnTo>
                  <a:pt x="3320" y="75057"/>
                </a:lnTo>
                <a:lnTo>
                  <a:pt x="9035" y="79883"/>
                </a:lnTo>
                <a:lnTo>
                  <a:pt x="14496" y="84963"/>
                </a:lnTo>
                <a:lnTo>
                  <a:pt x="21989" y="87249"/>
                </a:lnTo>
                <a:lnTo>
                  <a:pt x="31641" y="86233"/>
                </a:lnTo>
                <a:lnTo>
                  <a:pt x="43926" y="83401"/>
                </a:lnTo>
                <a:lnTo>
                  <a:pt x="73854" y="57810"/>
                </a:lnTo>
                <a:lnTo>
                  <a:pt x="80421" y="20433"/>
                </a:lnTo>
                <a:lnTo>
                  <a:pt x="79901" y="11684"/>
                </a:lnTo>
                <a:lnTo>
                  <a:pt x="79520" y="5842"/>
                </a:lnTo>
                <a:lnTo>
                  <a:pt x="79139" y="0"/>
                </a:lnTo>
                <a:close/>
              </a:path>
            </a:pathLst>
          </a:custGeom>
          <a:ln w="10540">
            <a:solidFill>
              <a:srgbClr val="4F81BC"/>
            </a:solidFill>
          </a:ln>
        </p:spPr>
        <p:txBody>
          <a:bodyPr wrap="square" lIns="0" tIns="0" rIns="0" bIns="0" rtlCol="0"/>
          <a:lstStyle/>
          <a:p>
            <a:pPr defTabSz="623438"/>
            <a:endParaRPr sz="1227">
              <a:solidFill>
                <a:prstClr val="black"/>
              </a:solidFill>
              <a:latin typeface="Calibri"/>
            </a:endParaRPr>
          </a:p>
        </p:txBody>
      </p:sp>
      <p:sp>
        <p:nvSpPr>
          <p:cNvPr id="18" name="object 18"/>
          <p:cNvSpPr/>
          <p:nvPr/>
        </p:nvSpPr>
        <p:spPr>
          <a:xfrm>
            <a:off x="3432291" y="2178590"/>
            <a:ext cx="184006" cy="196561"/>
          </a:xfrm>
          <a:custGeom>
            <a:avLst/>
            <a:gdLst/>
            <a:ahLst/>
            <a:cxnLst/>
            <a:rect l="l" t="t" r="r" b="b"/>
            <a:pathLst>
              <a:path w="269875" h="288289">
                <a:moveTo>
                  <a:pt x="76119" y="9488"/>
                </a:moveTo>
                <a:lnTo>
                  <a:pt x="0" y="12754"/>
                </a:lnTo>
                <a:lnTo>
                  <a:pt x="4604" y="84236"/>
                </a:lnTo>
                <a:lnTo>
                  <a:pt x="6589" y="113733"/>
                </a:lnTo>
                <a:lnTo>
                  <a:pt x="10198" y="164337"/>
                </a:lnTo>
                <a:lnTo>
                  <a:pt x="13420" y="205625"/>
                </a:lnTo>
                <a:lnTo>
                  <a:pt x="16959" y="246887"/>
                </a:lnTo>
                <a:lnTo>
                  <a:pt x="20884" y="288120"/>
                </a:lnTo>
                <a:lnTo>
                  <a:pt x="83973" y="280870"/>
                </a:lnTo>
                <a:lnTo>
                  <a:pt x="109165" y="277592"/>
                </a:lnTo>
                <a:lnTo>
                  <a:pt x="102836" y="178102"/>
                </a:lnTo>
                <a:lnTo>
                  <a:pt x="100409" y="138096"/>
                </a:lnTo>
                <a:lnTo>
                  <a:pt x="113229" y="90961"/>
                </a:lnTo>
                <a:lnTo>
                  <a:pt x="137577" y="81397"/>
                </a:lnTo>
                <a:lnTo>
                  <a:pt x="258070" y="81397"/>
                </a:lnTo>
                <a:lnTo>
                  <a:pt x="256292" y="70330"/>
                </a:lnTo>
                <a:lnTo>
                  <a:pt x="253059" y="57803"/>
                </a:lnTo>
                <a:lnTo>
                  <a:pt x="248579" y="46090"/>
                </a:lnTo>
                <a:lnTo>
                  <a:pt x="87875" y="46090"/>
                </a:lnTo>
                <a:lnTo>
                  <a:pt x="86307" y="33788"/>
                </a:lnTo>
                <a:lnTo>
                  <a:pt x="82811" y="21581"/>
                </a:lnTo>
                <a:lnTo>
                  <a:pt x="76119" y="9488"/>
                </a:lnTo>
                <a:close/>
              </a:path>
              <a:path w="269875" h="288289">
                <a:moveTo>
                  <a:pt x="258070" y="81397"/>
                </a:moveTo>
                <a:lnTo>
                  <a:pt x="137577" y="81397"/>
                </a:lnTo>
                <a:lnTo>
                  <a:pt x="149379" y="84236"/>
                </a:lnTo>
                <a:lnTo>
                  <a:pt x="160119" y="92465"/>
                </a:lnTo>
                <a:lnTo>
                  <a:pt x="164420" y="101059"/>
                </a:lnTo>
                <a:lnTo>
                  <a:pt x="167389" y="113733"/>
                </a:lnTo>
                <a:lnTo>
                  <a:pt x="169190" y="131400"/>
                </a:lnTo>
                <a:lnTo>
                  <a:pt x="170881" y="156775"/>
                </a:lnTo>
                <a:lnTo>
                  <a:pt x="171782" y="169450"/>
                </a:lnTo>
                <a:lnTo>
                  <a:pt x="176213" y="220044"/>
                </a:lnTo>
                <a:lnTo>
                  <a:pt x="180958" y="257848"/>
                </a:lnTo>
                <a:lnTo>
                  <a:pt x="182916" y="270416"/>
                </a:lnTo>
                <a:lnTo>
                  <a:pt x="195395" y="268960"/>
                </a:lnTo>
                <a:lnTo>
                  <a:pt x="244951" y="259142"/>
                </a:lnTo>
                <a:lnTo>
                  <a:pt x="269386" y="249406"/>
                </a:lnTo>
                <a:lnTo>
                  <a:pt x="264777" y="178102"/>
                </a:lnTo>
                <a:lnTo>
                  <a:pt x="261247" y="124570"/>
                </a:lnTo>
                <a:lnTo>
                  <a:pt x="258460" y="83818"/>
                </a:lnTo>
                <a:lnTo>
                  <a:pt x="258070" y="81397"/>
                </a:lnTo>
                <a:close/>
              </a:path>
              <a:path w="269875" h="288289">
                <a:moveTo>
                  <a:pt x="180192" y="0"/>
                </a:moveTo>
                <a:lnTo>
                  <a:pt x="141155" y="5639"/>
                </a:lnTo>
                <a:lnTo>
                  <a:pt x="106705" y="27762"/>
                </a:lnTo>
                <a:lnTo>
                  <a:pt x="97413" y="37007"/>
                </a:lnTo>
                <a:lnTo>
                  <a:pt x="87875" y="46090"/>
                </a:lnTo>
                <a:lnTo>
                  <a:pt x="248579" y="46090"/>
                </a:lnTo>
                <a:lnTo>
                  <a:pt x="242809" y="35301"/>
                </a:lnTo>
                <a:lnTo>
                  <a:pt x="206450" y="4800"/>
                </a:lnTo>
                <a:lnTo>
                  <a:pt x="194238" y="1617"/>
                </a:lnTo>
                <a:lnTo>
                  <a:pt x="180192" y="0"/>
                </a:lnTo>
                <a:close/>
              </a:path>
            </a:pathLst>
          </a:custGeom>
          <a:solidFill>
            <a:srgbClr val="003A6F"/>
          </a:solidFill>
        </p:spPr>
        <p:txBody>
          <a:bodyPr wrap="square" lIns="0" tIns="0" rIns="0" bIns="0" rtlCol="0"/>
          <a:lstStyle/>
          <a:p>
            <a:pPr defTabSz="623438"/>
            <a:endParaRPr sz="1227">
              <a:solidFill>
                <a:prstClr val="black"/>
              </a:solidFill>
              <a:latin typeface="Calibri"/>
            </a:endParaRPr>
          </a:p>
        </p:txBody>
      </p:sp>
      <p:sp>
        <p:nvSpPr>
          <p:cNvPr id="19" name="object 19"/>
          <p:cNvSpPr/>
          <p:nvPr/>
        </p:nvSpPr>
        <p:spPr>
          <a:xfrm>
            <a:off x="3432291" y="2178590"/>
            <a:ext cx="184006" cy="196561"/>
          </a:xfrm>
          <a:custGeom>
            <a:avLst/>
            <a:gdLst/>
            <a:ahLst/>
            <a:cxnLst/>
            <a:rect l="l" t="t" r="r" b="b"/>
            <a:pathLst>
              <a:path w="269875" h="288289">
                <a:moveTo>
                  <a:pt x="0" y="12754"/>
                </a:moveTo>
                <a:lnTo>
                  <a:pt x="12699" y="12197"/>
                </a:lnTo>
                <a:lnTo>
                  <a:pt x="25387" y="11651"/>
                </a:lnTo>
                <a:lnTo>
                  <a:pt x="38068" y="11113"/>
                </a:lnTo>
                <a:lnTo>
                  <a:pt x="50747" y="10576"/>
                </a:lnTo>
                <a:lnTo>
                  <a:pt x="63429" y="10036"/>
                </a:lnTo>
                <a:lnTo>
                  <a:pt x="76119" y="9488"/>
                </a:lnTo>
                <a:lnTo>
                  <a:pt x="82811" y="21581"/>
                </a:lnTo>
                <a:lnTo>
                  <a:pt x="86307" y="33788"/>
                </a:lnTo>
                <a:lnTo>
                  <a:pt x="87875" y="46090"/>
                </a:lnTo>
                <a:lnTo>
                  <a:pt x="97413" y="37007"/>
                </a:lnTo>
                <a:lnTo>
                  <a:pt x="129131" y="11266"/>
                </a:lnTo>
                <a:lnTo>
                  <a:pt x="180192" y="0"/>
                </a:lnTo>
                <a:lnTo>
                  <a:pt x="194238" y="1617"/>
                </a:lnTo>
                <a:lnTo>
                  <a:pt x="235499" y="25159"/>
                </a:lnTo>
                <a:lnTo>
                  <a:pt x="256292" y="70330"/>
                </a:lnTo>
                <a:lnTo>
                  <a:pt x="260398" y="112004"/>
                </a:lnTo>
                <a:lnTo>
                  <a:pt x="263069" y="151867"/>
                </a:lnTo>
                <a:lnTo>
                  <a:pt x="266317" y="201701"/>
                </a:lnTo>
                <a:lnTo>
                  <a:pt x="268625" y="237580"/>
                </a:lnTo>
                <a:lnTo>
                  <a:pt x="269386" y="249406"/>
                </a:lnTo>
                <a:lnTo>
                  <a:pt x="232634" y="262543"/>
                </a:lnTo>
                <a:lnTo>
                  <a:pt x="182916" y="270416"/>
                </a:lnTo>
                <a:lnTo>
                  <a:pt x="180958" y="257848"/>
                </a:lnTo>
                <a:lnTo>
                  <a:pt x="176213" y="220044"/>
                </a:lnTo>
                <a:lnTo>
                  <a:pt x="171782" y="169450"/>
                </a:lnTo>
                <a:lnTo>
                  <a:pt x="169190" y="131400"/>
                </a:lnTo>
                <a:lnTo>
                  <a:pt x="167389" y="113733"/>
                </a:lnTo>
                <a:lnTo>
                  <a:pt x="164420" y="101059"/>
                </a:lnTo>
                <a:lnTo>
                  <a:pt x="160119" y="92465"/>
                </a:lnTo>
                <a:lnTo>
                  <a:pt x="149356" y="84219"/>
                </a:lnTo>
                <a:lnTo>
                  <a:pt x="137577" y="81397"/>
                </a:lnTo>
                <a:lnTo>
                  <a:pt x="123499" y="84236"/>
                </a:lnTo>
                <a:lnTo>
                  <a:pt x="100901" y="124570"/>
                </a:lnTo>
                <a:lnTo>
                  <a:pt x="100409" y="138096"/>
                </a:lnTo>
                <a:lnTo>
                  <a:pt x="101272" y="152494"/>
                </a:lnTo>
                <a:lnTo>
                  <a:pt x="103754" y="192937"/>
                </a:lnTo>
                <a:lnTo>
                  <a:pt x="106885" y="242284"/>
                </a:lnTo>
                <a:lnTo>
                  <a:pt x="109165" y="277592"/>
                </a:lnTo>
                <a:lnTo>
                  <a:pt x="96577" y="279267"/>
                </a:lnTo>
                <a:lnTo>
                  <a:pt x="58736" y="283895"/>
                </a:lnTo>
                <a:lnTo>
                  <a:pt x="20884" y="288120"/>
                </a:lnTo>
                <a:lnTo>
                  <a:pt x="19529" y="274379"/>
                </a:lnTo>
                <a:lnTo>
                  <a:pt x="15740" y="233136"/>
                </a:lnTo>
                <a:lnTo>
                  <a:pt x="12314" y="191865"/>
                </a:lnTo>
                <a:lnTo>
                  <a:pt x="9182" y="150569"/>
                </a:lnTo>
                <a:lnTo>
                  <a:pt x="6278" y="109248"/>
                </a:lnTo>
                <a:lnTo>
                  <a:pt x="3532" y="67907"/>
                </a:lnTo>
                <a:lnTo>
                  <a:pt x="876" y="26545"/>
                </a:lnTo>
                <a:lnTo>
                  <a:pt x="0" y="12754"/>
                </a:lnTo>
                <a:close/>
              </a:path>
            </a:pathLst>
          </a:custGeom>
          <a:ln w="10541">
            <a:solidFill>
              <a:srgbClr val="4F81BC"/>
            </a:solidFill>
          </a:ln>
        </p:spPr>
        <p:txBody>
          <a:bodyPr wrap="square" lIns="0" tIns="0" rIns="0" bIns="0" rtlCol="0"/>
          <a:lstStyle/>
          <a:p>
            <a:pPr defTabSz="623438"/>
            <a:endParaRPr sz="1227">
              <a:solidFill>
                <a:prstClr val="black"/>
              </a:solidFill>
              <a:latin typeface="Calibri"/>
            </a:endParaRPr>
          </a:p>
        </p:txBody>
      </p:sp>
      <p:sp>
        <p:nvSpPr>
          <p:cNvPr id="20" name="object 20"/>
          <p:cNvSpPr/>
          <p:nvPr/>
        </p:nvSpPr>
        <p:spPr>
          <a:xfrm>
            <a:off x="3740112" y="2086575"/>
            <a:ext cx="1168306" cy="259516"/>
          </a:xfrm>
          <a:prstGeom prst="rect">
            <a:avLst/>
          </a:prstGeom>
          <a:blipFill>
            <a:blip r:embed="rId10"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1" name="object 21"/>
          <p:cNvSpPr/>
          <p:nvPr/>
        </p:nvSpPr>
        <p:spPr>
          <a:xfrm>
            <a:off x="2992539" y="2402314"/>
            <a:ext cx="1778526" cy="1103949"/>
          </a:xfrm>
          <a:prstGeom prst="rect">
            <a:avLst/>
          </a:prstGeom>
          <a:blipFill>
            <a:blip r:embed="rId11"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2" name="object 22"/>
          <p:cNvSpPr/>
          <p:nvPr/>
        </p:nvSpPr>
        <p:spPr>
          <a:xfrm>
            <a:off x="3674918" y="3553690"/>
            <a:ext cx="329045" cy="372341"/>
          </a:xfrm>
          <a:prstGeom prst="rect">
            <a:avLst/>
          </a:prstGeom>
          <a:blipFill>
            <a:blip r:embed="rId12"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3" name="object 23"/>
          <p:cNvSpPr/>
          <p:nvPr/>
        </p:nvSpPr>
        <p:spPr>
          <a:xfrm>
            <a:off x="3718213" y="3555423"/>
            <a:ext cx="244186" cy="318655"/>
          </a:xfrm>
          <a:prstGeom prst="rect">
            <a:avLst/>
          </a:prstGeom>
          <a:blipFill>
            <a:blip r:embed="rId13"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4" name="object 24"/>
          <p:cNvSpPr/>
          <p:nvPr/>
        </p:nvSpPr>
        <p:spPr>
          <a:xfrm>
            <a:off x="6745432" y="1995054"/>
            <a:ext cx="329045" cy="372341"/>
          </a:xfrm>
          <a:prstGeom prst="rect">
            <a:avLst/>
          </a:prstGeom>
          <a:blipFill>
            <a:blip r:embed="rId14"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5" name="object 25"/>
          <p:cNvSpPr/>
          <p:nvPr/>
        </p:nvSpPr>
        <p:spPr>
          <a:xfrm>
            <a:off x="6785697" y="2036341"/>
            <a:ext cx="249381" cy="284295"/>
          </a:xfrm>
          <a:prstGeom prst="rect">
            <a:avLst/>
          </a:prstGeom>
          <a:blipFill>
            <a:blip r:embed="rId15"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6" name="object 26"/>
          <p:cNvSpPr/>
          <p:nvPr/>
        </p:nvSpPr>
        <p:spPr>
          <a:xfrm>
            <a:off x="6594763" y="3931227"/>
            <a:ext cx="329045" cy="370609"/>
          </a:xfrm>
          <a:prstGeom prst="rect">
            <a:avLst/>
          </a:prstGeom>
          <a:blipFill>
            <a:blip r:embed="rId1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7" name="object 27"/>
          <p:cNvSpPr/>
          <p:nvPr/>
        </p:nvSpPr>
        <p:spPr>
          <a:xfrm>
            <a:off x="2254828" y="5827568"/>
            <a:ext cx="329045" cy="370609"/>
          </a:xfrm>
          <a:prstGeom prst="rect">
            <a:avLst/>
          </a:prstGeom>
          <a:blipFill>
            <a:blip r:embed="rId16"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8" name="object 28"/>
          <p:cNvSpPr/>
          <p:nvPr/>
        </p:nvSpPr>
        <p:spPr>
          <a:xfrm>
            <a:off x="6612081" y="3960667"/>
            <a:ext cx="278823" cy="277091"/>
          </a:xfrm>
          <a:prstGeom prst="rect">
            <a:avLst/>
          </a:prstGeom>
          <a:blipFill>
            <a:blip r:embed="rId17" cstate="print"/>
            <a:stretch>
              <a:fillRect/>
            </a:stretch>
          </a:blipFill>
        </p:spPr>
        <p:txBody>
          <a:bodyPr wrap="square" lIns="0" tIns="0" rIns="0" bIns="0" rtlCol="0"/>
          <a:lstStyle/>
          <a:p>
            <a:pPr defTabSz="623438"/>
            <a:endParaRPr sz="1227">
              <a:solidFill>
                <a:prstClr val="black"/>
              </a:solidFill>
              <a:latin typeface="Calibri"/>
            </a:endParaRPr>
          </a:p>
        </p:txBody>
      </p:sp>
      <p:sp>
        <p:nvSpPr>
          <p:cNvPr id="29" name="object 29"/>
          <p:cNvSpPr/>
          <p:nvPr/>
        </p:nvSpPr>
        <p:spPr>
          <a:xfrm>
            <a:off x="2317848" y="5868465"/>
            <a:ext cx="249381" cy="249381"/>
          </a:xfrm>
          <a:prstGeom prst="rect">
            <a:avLst/>
          </a:prstGeom>
          <a:blipFill>
            <a:blip r:embed="rId18"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0" name="object 30"/>
          <p:cNvSpPr/>
          <p:nvPr/>
        </p:nvSpPr>
        <p:spPr>
          <a:xfrm>
            <a:off x="4925290" y="5716732"/>
            <a:ext cx="329045" cy="370609"/>
          </a:xfrm>
          <a:prstGeom prst="rect">
            <a:avLst/>
          </a:prstGeom>
          <a:blipFill>
            <a:blip r:embed="rId19"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1" name="object 31"/>
          <p:cNvSpPr/>
          <p:nvPr/>
        </p:nvSpPr>
        <p:spPr>
          <a:xfrm>
            <a:off x="4970491" y="5778774"/>
            <a:ext cx="249382" cy="247312"/>
          </a:xfrm>
          <a:prstGeom prst="rect">
            <a:avLst/>
          </a:prstGeom>
          <a:blipFill>
            <a:blip r:embed="rId20" cstate="print"/>
            <a:stretch>
              <a:fillRect/>
            </a:stretch>
          </a:blipFill>
        </p:spPr>
        <p:txBody>
          <a:bodyPr wrap="square" lIns="0" tIns="0" rIns="0" bIns="0" rtlCol="0"/>
          <a:lstStyle/>
          <a:p>
            <a:pPr defTabSz="623438"/>
            <a:endParaRPr sz="1227">
              <a:solidFill>
                <a:prstClr val="black"/>
              </a:solidFill>
              <a:latin typeface="Calibri"/>
            </a:endParaRPr>
          </a:p>
        </p:txBody>
      </p:sp>
      <p:sp>
        <p:nvSpPr>
          <p:cNvPr id="32" name="object 32"/>
          <p:cNvSpPr/>
          <p:nvPr/>
        </p:nvSpPr>
        <p:spPr>
          <a:xfrm>
            <a:off x="5028854" y="5842279"/>
            <a:ext cx="124690" cy="122881"/>
          </a:xfrm>
          <a:prstGeom prst="rect">
            <a:avLst/>
          </a:prstGeom>
          <a:blipFill>
            <a:blip r:embed="rId21" cstate="print"/>
            <a:stretch>
              <a:fillRect/>
            </a:stretch>
          </a:blipFill>
        </p:spPr>
        <p:txBody>
          <a:bodyPr wrap="square" lIns="0" tIns="0" rIns="0" bIns="0" rtlCol="0"/>
          <a:lstStyle/>
          <a:p>
            <a:pPr defTabSz="623438"/>
            <a:endParaRPr sz="1227">
              <a:solidFill>
                <a:prstClr val="black"/>
              </a:solidFill>
              <a:latin typeface="Calibri"/>
            </a:endParaRPr>
          </a:p>
        </p:txBody>
      </p:sp>
    </p:spTree>
    <p:extLst>
      <p:ext uri="{BB962C8B-B14F-4D97-AF65-F5344CB8AC3E}">
        <p14:creationId xmlns:p14="http://schemas.microsoft.com/office/powerpoint/2010/main" val="27326868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9DDD85-74B5-974A-BCFD-B8707070B3FC}"/>
              </a:ext>
            </a:extLst>
          </p:cNvPr>
          <p:cNvPicPr>
            <a:picLocks noChangeAspect="1"/>
          </p:cNvPicPr>
          <p:nvPr/>
        </p:nvPicPr>
        <p:blipFill rotWithShape="1">
          <a:blip r:embed="rId2"/>
          <a:srcRect l="11000" r="-1" b="-1"/>
          <a:stretch/>
        </p:blipFill>
        <p:spPr>
          <a:xfrm>
            <a:off x="20" y="10"/>
            <a:ext cx="9143980" cy="6857989"/>
          </a:xfrm>
          <a:prstGeom prst="rect">
            <a:avLst/>
          </a:prstGeom>
        </p:spPr>
      </p:pic>
      <p:sp>
        <p:nvSpPr>
          <p:cNvPr id="12" name="Rectangle 1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C2D2EA-323B-D840-8289-3FEE22F21770}"/>
              </a:ext>
            </a:extLst>
          </p:cNvPr>
          <p:cNvSpPr>
            <a:spLocks noGrp="1"/>
          </p:cNvSpPr>
          <p:nvPr>
            <p:ph type="ctrTitle"/>
          </p:nvPr>
        </p:nvSpPr>
        <p:spPr>
          <a:xfrm>
            <a:off x="0" y="3822192"/>
            <a:ext cx="7475220" cy="3035808"/>
          </a:xfrm>
        </p:spPr>
        <p:txBody>
          <a:bodyPr anchor="b">
            <a:normAutofit/>
          </a:bodyPr>
          <a:lstStyle/>
          <a:p>
            <a:r>
              <a:rPr lang="en-US" dirty="0">
                <a:solidFill>
                  <a:srgbClr val="FFFFFF"/>
                </a:solidFill>
              </a:rPr>
              <a:t>Special Considerations for Volunteer fire departments</a:t>
            </a:r>
          </a:p>
        </p:txBody>
      </p:sp>
    </p:spTree>
    <p:extLst>
      <p:ext uri="{BB962C8B-B14F-4D97-AF65-F5344CB8AC3E}">
        <p14:creationId xmlns:p14="http://schemas.microsoft.com/office/powerpoint/2010/main" val="16211741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38" name="Oval 3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1" name="Rectangle 40">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2842F-FBAA-7846-9FFD-D0A1CFBDCB7B}"/>
              </a:ext>
            </a:extLst>
          </p:cNvPr>
          <p:cNvSpPr>
            <a:spLocks noGrp="1"/>
          </p:cNvSpPr>
          <p:nvPr>
            <p:ph type="title"/>
          </p:nvPr>
        </p:nvSpPr>
        <p:spPr>
          <a:xfrm>
            <a:off x="3277230" y="1699391"/>
            <a:ext cx="5596491" cy="1472224"/>
          </a:xfrm>
        </p:spPr>
        <p:txBody>
          <a:bodyPr vert="horz" lIns="91440" tIns="45720" rIns="91440" bIns="45720" rtlCol="0" anchor="b">
            <a:normAutofit fontScale="90000"/>
          </a:bodyPr>
          <a:lstStyle/>
          <a:p>
            <a:r>
              <a:rPr lang="en-US" sz="5400" dirty="0">
                <a:blipFill dpi="0" rotWithShape="1">
                  <a:blip r:embed="rId4">
                    <a:extLst/>
                  </a:blip>
                  <a:srcRect/>
                  <a:tile tx="6350" ty="-127000" sx="65000" sy="64000" flip="none" algn="tl"/>
                </a:blipFill>
              </a:rPr>
              <a:t>Considerations for Volunteer Departments</a:t>
            </a:r>
          </a:p>
        </p:txBody>
      </p:sp>
      <p:sp>
        <p:nvSpPr>
          <p:cNvPr id="3" name="Text Placeholder 2">
            <a:extLst>
              <a:ext uri="{FF2B5EF4-FFF2-40B4-BE49-F238E27FC236}">
                <a16:creationId xmlns:a16="http://schemas.microsoft.com/office/drawing/2014/main" id="{AF8B9D34-7262-FB42-A66F-1402299F5031}"/>
              </a:ext>
            </a:extLst>
          </p:cNvPr>
          <p:cNvSpPr>
            <a:spLocks noGrp="1"/>
          </p:cNvSpPr>
          <p:nvPr>
            <p:ph type="body" idx="1"/>
          </p:nvPr>
        </p:nvSpPr>
        <p:spPr>
          <a:xfrm>
            <a:off x="802386" y="4299697"/>
            <a:ext cx="6789420" cy="2507568"/>
          </a:xfrm>
        </p:spPr>
        <p:txBody>
          <a:bodyPr vert="horz" lIns="91440" tIns="45720" rIns="91440" bIns="45720" rtlCol="0">
            <a:normAutofit fontScale="55000" lnSpcReduction="20000"/>
          </a:bodyPr>
          <a:lstStyle/>
          <a:p>
            <a:r>
              <a:rPr lang="en-US" sz="2300" b="1" dirty="0">
                <a:solidFill>
                  <a:srgbClr val="000000"/>
                </a:solidFill>
              </a:rPr>
              <a:t>The NVFC supports annual medical assessments for all firefighters. </a:t>
            </a:r>
            <a:r>
              <a:rPr lang="en-US" sz="2300" dirty="0">
                <a:solidFill>
                  <a:srgbClr val="000000"/>
                </a:solidFill>
              </a:rPr>
              <a:t>However, it can be cost-prohibitive or administratively challenging for many volunteer departments to implement an assessment program. The following are options for departments to consider in developing a firefighter medical assessment program: </a:t>
            </a:r>
          </a:p>
          <a:p>
            <a:r>
              <a:rPr lang="en-US" sz="2300" dirty="0">
                <a:solidFill>
                  <a:srgbClr val="000000"/>
                </a:solidFill>
              </a:rPr>
              <a:t>* </a:t>
            </a:r>
            <a:r>
              <a:rPr lang="en-US" sz="2300" b="1" dirty="0">
                <a:solidFill>
                  <a:srgbClr val="000000"/>
                </a:solidFill>
              </a:rPr>
              <a:t>Preventative Care Check </a:t>
            </a:r>
            <a:r>
              <a:rPr lang="en-US" sz="2300" dirty="0">
                <a:solidFill>
                  <a:srgbClr val="000000"/>
                </a:solidFill>
              </a:rPr>
              <a:t>– Generally available at no charge or low-cost through individual or employer-provided health insurance. </a:t>
            </a:r>
          </a:p>
          <a:p>
            <a:r>
              <a:rPr lang="en-US" sz="2300" dirty="0">
                <a:solidFill>
                  <a:srgbClr val="000000"/>
                </a:solidFill>
              </a:rPr>
              <a:t>* </a:t>
            </a:r>
            <a:r>
              <a:rPr lang="en-US" sz="2300" b="1" dirty="0">
                <a:solidFill>
                  <a:srgbClr val="000000"/>
                </a:solidFill>
              </a:rPr>
              <a:t>DOT Physicals </a:t>
            </a:r>
            <a:r>
              <a:rPr lang="en-US" sz="2300" dirty="0">
                <a:solidFill>
                  <a:srgbClr val="000000"/>
                </a:solidFill>
              </a:rPr>
              <a:t>– Designed to confirm that someone is healthy enough to safely perform the job of commercial motor vehicle driver. </a:t>
            </a:r>
          </a:p>
          <a:p>
            <a:r>
              <a:rPr lang="en-US" sz="2300" dirty="0">
                <a:solidFill>
                  <a:srgbClr val="000000"/>
                </a:solidFill>
              </a:rPr>
              <a:t>* </a:t>
            </a:r>
            <a:r>
              <a:rPr lang="en-US" sz="2300" b="1" dirty="0">
                <a:solidFill>
                  <a:srgbClr val="000000"/>
                </a:solidFill>
              </a:rPr>
              <a:t>Department-Specific Assessment </a:t>
            </a:r>
            <a:r>
              <a:rPr lang="en-US" sz="2300" dirty="0">
                <a:solidFill>
                  <a:srgbClr val="000000"/>
                </a:solidFill>
              </a:rPr>
              <a:t>– Many fire departments develop a medical assessment for their candidates and members that is based on the specific job duties and expectations of the agencies. </a:t>
            </a:r>
          </a:p>
          <a:p>
            <a:r>
              <a:rPr lang="en-US" sz="2300" dirty="0">
                <a:solidFill>
                  <a:srgbClr val="000000"/>
                </a:solidFill>
              </a:rPr>
              <a:t>* </a:t>
            </a:r>
            <a:r>
              <a:rPr lang="en-US" sz="2300" b="1" dirty="0">
                <a:solidFill>
                  <a:srgbClr val="000000"/>
                </a:solidFill>
              </a:rPr>
              <a:t>NFPA 1592-Compliant Assessment </a:t>
            </a:r>
            <a:r>
              <a:rPr lang="en-US" sz="2300" dirty="0">
                <a:solidFill>
                  <a:srgbClr val="000000"/>
                </a:solidFill>
              </a:rPr>
              <a:t>– This standard presents requirements for a comprehensive occupational medical program for fire departments.</a:t>
            </a:r>
          </a:p>
          <a:p>
            <a:endParaRPr lang="en-US" sz="600" dirty="0">
              <a:solidFill>
                <a:srgbClr val="000000"/>
              </a:solidFill>
            </a:endParaRPr>
          </a:p>
        </p:txBody>
      </p:sp>
      <p:pic>
        <p:nvPicPr>
          <p:cNvPr id="7" name="Graphic 6">
            <a:extLst>
              <a:ext uri="{FF2B5EF4-FFF2-40B4-BE49-F238E27FC236}">
                <a16:creationId xmlns:a16="http://schemas.microsoft.com/office/drawing/2014/main" id="{B3B11A09-2DEA-4397-B0A1-9624778D05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592" y="640080"/>
            <a:ext cx="3316489" cy="3316489"/>
          </a:xfrm>
          <a:prstGeom prst="rect">
            <a:avLst/>
          </a:prstGeom>
        </p:spPr>
      </p:pic>
      <p:grpSp>
        <p:nvGrpSpPr>
          <p:cNvPr id="45" name="Group 44">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46" name="Oval 45">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7" name="Oval 46">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7" name="Picture 26">
            <a:extLst>
              <a:ext uri="{FF2B5EF4-FFF2-40B4-BE49-F238E27FC236}">
                <a16:creationId xmlns:a16="http://schemas.microsoft.com/office/drawing/2014/main" id="{F4F4B9D1-E7AC-0641-8146-E24264382C1D}"/>
              </a:ext>
            </a:extLst>
          </p:cNvPr>
          <p:cNvPicPr>
            <a:picLocks noChangeAspect="1"/>
          </p:cNvPicPr>
          <p:nvPr/>
        </p:nvPicPr>
        <p:blipFill>
          <a:blip r:embed="rId8"/>
          <a:stretch>
            <a:fillRect/>
          </a:stretch>
        </p:blipFill>
        <p:spPr>
          <a:xfrm>
            <a:off x="7257209" y="4681177"/>
            <a:ext cx="1769978" cy="1825290"/>
          </a:xfrm>
          <a:prstGeom prst="rect">
            <a:avLst/>
          </a:prstGeom>
        </p:spPr>
      </p:pic>
    </p:spTree>
    <p:extLst>
      <p:ext uri="{BB962C8B-B14F-4D97-AF65-F5344CB8AC3E}">
        <p14:creationId xmlns:p14="http://schemas.microsoft.com/office/powerpoint/2010/main" val="2984101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10B17E-D946-1F46-B271-0C29333B5480}"/>
              </a:ext>
            </a:extLst>
          </p:cNvPr>
          <p:cNvPicPr>
            <a:picLocks noChangeAspect="1"/>
          </p:cNvPicPr>
          <p:nvPr/>
        </p:nvPicPr>
        <p:blipFill rotWithShape="1">
          <a:blip r:embed="rId2"/>
          <a:srcRect l="5483" r="5516" b="-1"/>
          <a:stretch/>
        </p:blipFill>
        <p:spPr>
          <a:xfrm>
            <a:off x="20" y="10"/>
            <a:ext cx="9143980" cy="6857989"/>
          </a:xfrm>
          <a:prstGeom prst="rect">
            <a:avLst/>
          </a:prstGeom>
        </p:spPr>
      </p:pic>
      <p:sp>
        <p:nvSpPr>
          <p:cNvPr id="12" name="Rectangle 1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D786E8-54F6-064B-8536-5316464FE1A9}"/>
              </a:ext>
            </a:extLst>
          </p:cNvPr>
          <p:cNvSpPr>
            <a:spLocks noGrp="1"/>
          </p:cNvSpPr>
          <p:nvPr>
            <p:ph type="ctrTitle"/>
          </p:nvPr>
        </p:nvSpPr>
        <p:spPr>
          <a:xfrm>
            <a:off x="788670" y="1432223"/>
            <a:ext cx="7475220" cy="3035808"/>
          </a:xfrm>
        </p:spPr>
        <p:txBody>
          <a:bodyPr anchor="b">
            <a:normAutofit/>
          </a:bodyPr>
          <a:lstStyle/>
          <a:p>
            <a:r>
              <a:rPr lang="en-US">
                <a:solidFill>
                  <a:srgbClr val="FFFFFF"/>
                </a:solidFill>
              </a:rPr>
              <a:t>Programs</a:t>
            </a:r>
          </a:p>
        </p:txBody>
      </p:sp>
    </p:spTree>
    <p:extLst>
      <p:ext uri="{BB962C8B-B14F-4D97-AF65-F5344CB8AC3E}">
        <p14:creationId xmlns:p14="http://schemas.microsoft.com/office/powerpoint/2010/main" val="3933652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E5FAFB98-58B6-5941-AE33-595137F3019D}"/>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Programs</a:t>
            </a:r>
          </a:p>
        </p:txBody>
      </p:sp>
      <p:sp>
        <p:nvSpPr>
          <p:cNvPr id="3" name="Content Placeholder 2">
            <a:extLst>
              <a:ext uri="{FF2B5EF4-FFF2-40B4-BE49-F238E27FC236}">
                <a16:creationId xmlns:a16="http://schemas.microsoft.com/office/drawing/2014/main" id="{82D765BD-EE4E-5D42-B00B-9A0BCD703C72}"/>
              </a:ext>
            </a:extLst>
          </p:cNvPr>
          <p:cNvSpPr>
            <a:spLocks noGrp="1"/>
          </p:cNvSpPr>
          <p:nvPr>
            <p:ph idx="1"/>
          </p:nvPr>
        </p:nvSpPr>
        <p:spPr>
          <a:xfrm>
            <a:off x="3790335" y="1069668"/>
            <a:ext cx="4555850" cy="5572432"/>
          </a:xfrm>
        </p:spPr>
        <p:txBody>
          <a:bodyPr anchor="ctr">
            <a:normAutofit/>
          </a:bodyPr>
          <a:lstStyle/>
          <a:p>
            <a:r>
              <a:rPr lang="en-US" sz="1600" b="1" dirty="0">
                <a:hlinkClick r:id="rId4"/>
              </a:rPr>
              <a:t>The Fire Service Joint Labor Management Wellness-Fitness Initiative</a:t>
            </a:r>
            <a:br>
              <a:rPr lang="en-US" sz="1600" b="1" dirty="0">
                <a:hlinkClick r:id="rId4"/>
              </a:rPr>
            </a:br>
            <a:r>
              <a:rPr lang="en-US" sz="1600" dirty="0"/>
              <a:t>The IAFC and International Association of Fire Fighters (IAFF) developed this program to help departments implement positive, individualized wellness-fitness programs.</a:t>
            </a:r>
          </a:p>
          <a:p>
            <a:r>
              <a:rPr lang="en-US" sz="1600" b="1" dirty="0">
                <a:hlinkClick r:id="rId5"/>
              </a:rPr>
              <a:t>Heart-Healthy Firefighter Program</a:t>
            </a:r>
            <a:br>
              <a:rPr lang="en-US" sz="1600" b="1" dirty="0">
                <a:hlinkClick r:id="rId5"/>
              </a:rPr>
            </a:br>
            <a:r>
              <a:rPr lang="en-US" sz="1600" dirty="0"/>
              <a:t>The NVFC Heart-Healthy Firefighter Program helps individual responders focus on their health and helps departments implement a health and wellness program.</a:t>
            </a:r>
          </a:p>
          <a:p>
            <a:r>
              <a:rPr lang="en-US" sz="1600" b="1" dirty="0">
                <a:hlinkClick r:id="rId6"/>
              </a:rPr>
              <a:t>Share the Load Program</a:t>
            </a:r>
            <a:br>
              <a:rPr lang="en-US" sz="1600" b="1" dirty="0">
                <a:hlinkClick r:id="rId6"/>
              </a:rPr>
            </a:br>
            <a:r>
              <a:rPr lang="en-US" sz="1600" dirty="0"/>
              <a:t>This NVFC program provides resources and tools to individuals, departments, and families to address behavioral health in the fire service.</a:t>
            </a:r>
          </a:p>
          <a:p>
            <a:r>
              <a:rPr lang="en-US" sz="1600" b="1" dirty="0">
                <a:hlinkClick r:id="rId7"/>
              </a:rPr>
              <a:t>Serve Strong</a:t>
            </a:r>
            <a:br>
              <a:rPr lang="en-US" sz="1600" b="1" dirty="0">
                <a:hlinkClick r:id="rId7"/>
              </a:rPr>
            </a:br>
            <a:r>
              <a:rPr lang="en-US" sz="1600" dirty="0"/>
              <a:t>We are stronger together, and we are strongest when healthy. The NVFC provides tools and resources to help responders Serve Strong for their crew and all who depend on them.</a:t>
            </a:r>
          </a:p>
          <a:p>
            <a:endParaRPr lang="en-US" sz="1600" dirty="0"/>
          </a:p>
        </p:txBody>
      </p:sp>
    </p:spTree>
    <p:extLst>
      <p:ext uri="{BB962C8B-B14F-4D97-AF65-F5344CB8AC3E}">
        <p14:creationId xmlns:p14="http://schemas.microsoft.com/office/powerpoint/2010/main" val="109737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3B6EF-6749-D94E-A20D-A1C0B18498D4}"/>
              </a:ext>
            </a:extLst>
          </p:cNvPr>
          <p:cNvSpPr>
            <a:spLocks noGrp="1"/>
          </p:cNvSpPr>
          <p:nvPr>
            <p:ph type="title"/>
          </p:nvPr>
        </p:nvSpPr>
        <p:spPr>
          <a:xfrm>
            <a:off x="4800600" y="484632"/>
            <a:ext cx="3974689" cy="1609344"/>
          </a:xfrm>
          <a:ln>
            <a:noFill/>
          </a:ln>
        </p:spPr>
        <p:txBody>
          <a:bodyPr>
            <a:normAutofit/>
          </a:bodyPr>
          <a:lstStyle/>
          <a:p>
            <a:r>
              <a:rPr lang="en-US" sz="3500"/>
              <a:t>Inside the guide</a:t>
            </a:r>
          </a:p>
        </p:txBody>
      </p:sp>
      <p:pic>
        <p:nvPicPr>
          <p:cNvPr id="4" name="Picture 3">
            <a:extLst>
              <a:ext uri="{FF2B5EF4-FFF2-40B4-BE49-F238E27FC236}">
                <a16:creationId xmlns:a16="http://schemas.microsoft.com/office/drawing/2014/main" id="{198ADB41-4FDA-E34F-B4F6-52624C18FF5E}"/>
              </a:ext>
            </a:extLst>
          </p:cNvPr>
          <p:cNvPicPr>
            <a:picLocks noChangeAspect="1"/>
          </p:cNvPicPr>
          <p:nvPr/>
        </p:nvPicPr>
        <p:blipFill rotWithShape="1">
          <a:blip r:embed="rId3"/>
          <a:srcRect l="16034" r="15552" b="5"/>
          <a:stretch/>
        </p:blipFill>
        <p:spPr>
          <a:xfrm>
            <a:off x="20" y="10"/>
            <a:ext cx="4549857" cy="6857989"/>
          </a:xfrm>
          <a:prstGeom prst="rect">
            <a:avLst/>
          </a:prstGeom>
        </p:spPr>
      </p:pic>
      <p:sp>
        <p:nvSpPr>
          <p:cNvPr id="3" name="Content Placeholder 2">
            <a:extLst>
              <a:ext uri="{FF2B5EF4-FFF2-40B4-BE49-F238E27FC236}">
                <a16:creationId xmlns:a16="http://schemas.microsoft.com/office/drawing/2014/main" id="{AFEFD12C-7105-A941-B22A-CF849F3C3525}"/>
              </a:ext>
            </a:extLst>
          </p:cNvPr>
          <p:cNvSpPr>
            <a:spLocks noGrp="1"/>
          </p:cNvSpPr>
          <p:nvPr>
            <p:ph idx="1"/>
          </p:nvPr>
        </p:nvSpPr>
        <p:spPr>
          <a:xfrm>
            <a:off x="4800599" y="2121408"/>
            <a:ext cx="3974689" cy="4050792"/>
          </a:xfrm>
        </p:spPr>
        <p:txBody>
          <a:bodyPr>
            <a:normAutofit/>
          </a:bodyPr>
          <a:lstStyle/>
          <a:p>
            <a:pPr marL="0" indent="0">
              <a:buNone/>
            </a:pPr>
            <a:r>
              <a:rPr lang="en-US" sz="1600"/>
              <a:t>The International Association of Fire Chiefs (IAFC) and their Firefighter Safety Through Advanced Research (FSTAR) program developed this guide that firefighters can bring to their physician to help them understand physiological demands of firefighting and the resulting health </a:t>
            </a:r>
            <a:r>
              <a:rPr lang="en-US" sz="1600" b="1"/>
              <a:t>risks research shows firefighters are most prone to</a:t>
            </a:r>
            <a:r>
              <a:rPr lang="en-US" sz="1600"/>
              <a:t>. </a:t>
            </a:r>
          </a:p>
          <a:p>
            <a:pPr marL="0" indent="0">
              <a:buNone/>
            </a:pPr>
            <a:r>
              <a:rPr lang="en-US" sz="1600" b="1"/>
              <a:t>The guide assists primary care providers </a:t>
            </a:r>
            <a:r>
              <a:rPr lang="en-US" sz="1600"/>
              <a:t>in the evaluation, treatment, and ongoing surveillance of the unique health and wellness needs of firefighters.</a:t>
            </a:r>
          </a:p>
        </p:txBody>
      </p:sp>
      <p:grpSp>
        <p:nvGrpSpPr>
          <p:cNvPr id="11" name="Group 10">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2" name="Oval 11">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CE47EB-8589-0F44-97F6-B77157604481}"/>
              </a:ext>
            </a:extLst>
          </p:cNvPr>
          <p:cNvPicPr>
            <a:picLocks noChangeAspect="1"/>
          </p:cNvPicPr>
          <p:nvPr/>
        </p:nvPicPr>
        <p:blipFill>
          <a:blip r:embed="rId3"/>
          <a:stretch>
            <a:fillRect/>
          </a:stretch>
        </p:blipFill>
        <p:spPr>
          <a:xfrm>
            <a:off x="7939477" y="5595196"/>
            <a:ext cx="1287132" cy="1327355"/>
          </a:xfrm>
          <a:prstGeom prst="rect">
            <a:avLst/>
          </a:prstGeom>
        </p:spPr>
      </p:pic>
    </p:spTree>
    <p:extLst>
      <p:ext uri="{BB962C8B-B14F-4D97-AF65-F5344CB8AC3E}">
        <p14:creationId xmlns:p14="http://schemas.microsoft.com/office/powerpoint/2010/main" val="3106811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184731-2495-4C5E-84D7-045E260A3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1BDA4DC5-9C94-4C6C-A12F-2E0C8D69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EAE22-CE00-2A4D-BB05-E565CCF53BE1}"/>
              </a:ext>
            </a:extLst>
          </p:cNvPr>
          <p:cNvSpPr>
            <a:spLocks noGrp="1"/>
          </p:cNvSpPr>
          <p:nvPr>
            <p:ph type="ctrTitle"/>
          </p:nvPr>
        </p:nvSpPr>
        <p:spPr>
          <a:xfrm>
            <a:off x="3226568" y="4826486"/>
            <a:ext cx="6814455" cy="1472224"/>
          </a:xfrm>
        </p:spPr>
        <p:txBody>
          <a:bodyPr anchor="b">
            <a:normAutofit/>
          </a:bodyPr>
          <a:lstStyle/>
          <a:p>
            <a:r>
              <a:rPr lang="en-US" dirty="0"/>
              <a:t>Training</a:t>
            </a:r>
          </a:p>
        </p:txBody>
      </p:sp>
      <p:pic>
        <p:nvPicPr>
          <p:cNvPr id="5" name="Picture 4">
            <a:extLst>
              <a:ext uri="{FF2B5EF4-FFF2-40B4-BE49-F238E27FC236}">
                <a16:creationId xmlns:a16="http://schemas.microsoft.com/office/drawing/2014/main" id="{525CBA78-C404-164F-9E98-6B60012A8370}"/>
              </a:ext>
            </a:extLst>
          </p:cNvPr>
          <p:cNvPicPr>
            <a:picLocks noChangeAspect="1"/>
          </p:cNvPicPr>
          <p:nvPr/>
        </p:nvPicPr>
        <p:blipFill rotWithShape="1">
          <a:blip r:embed="rId3"/>
          <a:srcRect t="5977" r="70" b="13858"/>
          <a:stretch/>
        </p:blipFill>
        <p:spPr>
          <a:xfrm>
            <a:off x="0" y="0"/>
            <a:ext cx="9141714" cy="4876800"/>
          </a:xfrm>
          <a:prstGeom prst="rect">
            <a:avLst/>
          </a:prstGeom>
        </p:spPr>
      </p:pic>
      <p:grpSp>
        <p:nvGrpSpPr>
          <p:cNvPr id="14" name="Group 13">
            <a:extLst>
              <a:ext uri="{FF2B5EF4-FFF2-40B4-BE49-F238E27FC236}">
                <a16:creationId xmlns:a16="http://schemas.microsoft.com/office/drawing/2014/main" id="{CB1E5C71-0EB0-4D54-8D8A-3F99A1696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15" name="Oval 14">
              <a:extLst>
                <a:ext uri="{FF2B5EF4-FFF2-40B4-BE49-F238E27FC236}">
                  <a16:creationId xmlns:a16="http://schemas.microsoft.com/office/drawing/2014/main" id="{6147C6D7-07CB-4821-9F9F-6D0374810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64748738-A09C-4DCD-A808-FA8B235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5006075D-49B9-024F-91E8-E24879F5E7FD}"/>
              </a:ext>
            </a:extLst>
          </p:cNvPr>
          <p:cNvPicPr>
            <a:picLocks noChangeAspect="1"/>
          </p:cNvPicPr>
          <p:nvPr/>
        </p:nvPicPr>
        <p:blipFill>
          <a:blip r:embed="rId5"/>
          <a:stretch>
            <a:fillRect/>
          </a:stretch>
        </p:blipFill>
        <p:spPr>
          <a:xfrm>
            <a:off x="7178550" y="4712498"/>
            <a:ext cx="1821962" cy="1878898"/>
          </a:xfrm>
          <a:prstGeom prst="rect">
            <a:avLst/>
          </a:prstGeom>
        </p:spPr>
      </p:pic>
    </p:spTree>
    <p:extLst>
      <p:ext uri="{BB962C8B-B14F-4D97-AF65-F5344CB8AC3E}">
        <p14:creationId xmlns:p14="http://schemas.microsoft.com/office/powerpoint/2010/main" val="3275535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117BB6B8-A8EA-5B48-AD03-5269773A8632}"/>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Training</a:t>
            </a:r>
          </a:p>
        </p:txBody>
      </p:sp>
      <p:sp>
        <p:nvSpPr>
          <p:cNvPr id="3" name="Content Placeholder 2">
            <a:extLst>
              <a:ext uri="{FF2B5EF4-FFF2-40B4-BE49-F238E27FC236}">
                <a16:creationId xmlns:a16="http://schemas.microsoft.com/office/drawing/2014/main" id="{C37F26EE-DC21-304D-AF9B-16A3CA5A6418}"/>
              </a:ext>
            </a:extLst>
          </p:cNvPr>
          <p:cNvSpPr>
            <a:spLocks noGrp="1"/>
          </p:cNvSpPr>
          <p:nvPr>
            <p:ph idx="1"/>
          </p:nvPr>
        </p:nvSpPr>
        <p:spPr>
          <a:xfrm>
            <a:off x="3790335" y="968068"/>
            <a:ext cx="4555850" cy="5572432"/>
          </a:xfrm>
        </p:spPr>
        <p:txBody>
          <a:bodyPr anchor="ctr">
            <a:normAutofit/>
          </a:bodyPr>
          <a:lstStyle/>
          <a:p>
            <a:r>
              <a:rPr lang="en-US" sz="1400" b="1" dirty="0">
                <a:hlinkClick r:id="rId5"/>
              </a:rPr>
              <a:t>Cardiovascular &amp; Chemical Exposure Risk Studies at IFSI Research</a:t>
            </a:r>
            <a:br>
              <a:rPr lang="en-US" sz="1400" b="1" dirty="0">
                <a:hlinkClick r:id="rId5"/>
              </a:rPr>
            </a:br>
            <a:r>
              <a:rPr lang="en-US" sz="1400" dirty="0"/>
              <a:t>This webinar, instructed by Gavin Horn, PhD, Director of Research for Illinois Fire Service Institute (IFSI), provides a high level overview of recent studies conducted at IFSI Research along with partners from UL FSRI and NIOSH to characterize some of the leading health risks on today’s fire ground and training ground.</a:t>
            </a:r>
          </a:p>
          <a:p>
            <a:r>
              <a:rPr lang="en-US" sz="1400" b="1" dirty="0">
                <a:hlinkClick r:id="rId6"/>
              </a:rPr>
              <a:t>Best Practices for Preventing Firefighter Cancer (Part 1 &amp; 2)</a:t>
            </a:r>
            <a:br>
              <a:rPr lang="en-US" sz="1400" dirty="0"/>
            </a:br>
            <a:r>
              <a:rPr lang="en-US" sz="1400" dirty="0"/>
              <a:t>In the first of two webinars, the IAFC VCOS and NVFC present the first five of the 11 best practices for preventing firefighter cancer.</a:t>
            </a:r>
          </a:p>
          <a:p>
            <a:r>
              <a:rPr lang="en-US" sz="1400" b="1" dirty="0">
                <a:hlinkClick r:id="rId7"/>
              </a:rPr>
              <a:t>NVFC Virtual Classroom</a:t>
            </a:r>
            <a:br>
              <a:rPr lang="en-US" sz="1400" b="1" dirty="0">
                <a:hlinkClick r:id="rId7"/>
              </a:rPr>
            </a:br>
            <a:r>
              <a:rPr lang="en-US" sz="1400" dirty="0"/>
              <a:t>The NVFC Virtual Classroom contains dozens of courses including:</a:t>
            </a:r>
          </a:p>
          <a:p>
            <a:r>
              <a:rPr lang="en-US" sz="1400" dirty="0"/>
              <a:t>Cancer in the Fire Service: A Growing Epidemic</a:t>
            </a:r>
          </a:p>
          <a:p>
            <a:r>
              <a:rPr lang="en-US" sz="1400" dirty="0"/>
              <a:t>Preventing and Coping with Suicide in the Fire and Emergency Services</a:t>
            </a:r>
          </a:p>
          <a:p>
            <a:r>
              <a:rPr lang="en-US" sz="1400" dirty="0"/>
              <a:t>Behavioral Health in the Fire and Emergency Services</a:t>
            </a:r>
          </a:p>
          <a:p>
            <a:r>
              <a:rPr lang="en-US" sz="1400" dirty="0"/>
              <a:t>Health and Wellness Program Design</a:t>
            </a:r>
          </a:p>
          <a:p>
            <a:pPr marL="0" indent="0">
              <a:buNone/>
            </a:pPr>
            <a:endParaRPr lang="en-US" sz="1400" dirty="0"/>
          </a:p>
        </p:txBody>
      </p:sp>
    </p:spTree>
    <p:extLst>
      <p:ext uri="{BB962C8B-B14F-4D97-AF65-F5344CB8AC3E}">
        <p14:creationId xmlns:p14="http://schemas.microsoft.com/office/powerpoint/2010/main" val="273651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B7B0F5-C8BF-3043-8BC5-0FD54C17CEFF}"/>
              </a:ext>
            </a:extLst>
          </p:cNvPr>
          <p:cNvPicPr>
            <a:picLocks noChangeAspect="1"/>
          </p:cNvPicPr>
          <p:nvPr/>
        </p:nvPicPr>
        <p:blipFill rotWithShape="1">
          <a:blip r:embed="rId2"/>
          <a:srcRect l="6140" r="4859" b="-1"/>
          <a:stretch/>
        </p:blipFill>
        <p:spPr>
          <a:xfrm>
            <a:off x="20" y="10"/>
            <a:ext cx="9143980" cy="6857989"/>
          </a:xfrm>
          <a:prstGeom prst="rect">
            <a:avLst/>
          </a:prstGeom>
        </p:spPr>
      </p:pic>
      <p:sp>
        <p:nvSpPr>
          <p:cNvPr id="12" name="Rectangle 11">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50DBDF-35D1-FD47-B1BD-160F2294E85B}"/>
              </a:ext>
            </a:extLst>
          </p:cNvPr>
          <p:cNvSpPr>
            <a:spLocks noGrp="1"/>
          </p:cNvSpPr>
          <p:nvPr>
            <p:ph type="ctrTitle"/>
          </p:nvPr>
        </p:nvSpPr>
        <p:spPr>
          <a:xfrm>
            <a:off x="788670" y="1432223"/>
            <a:ext cx="7475220" cy="3035808"/>
          </a:xfrm>
        </p:spPr>
        <p:txBody>
          <a:bodyPr anchor="b">
            <a:normAutofit/>
          </a:bodyPr>
          <a:lstStyle/>
          <a:p>
            <a:r>
              <a:rPr lang="en-US">
                <a:solidFill>
                  <a:srgbClr val="FFFFFF"/>
                </a:solidFill>
              </a:rPr>
              <a:t>Reports</a:t>
            </a:r>
          </a:p>
        </p:txBody>
      </p:sp>
    </p:spTree>
    <p:extLst>
      <p:ext uri="{BB962C8B-B14F-4D97-AF65-F5344CB8AC3E}">
        <p14:creationId xmlns:p14="http://schemas.microsoft.com/office/powerpoint/2010/main" val="2158720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DE2BD6C1-E937-1A46-986D-F2437DC010AF}"/>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Reports</a:t>
            </a:r>
          </a:p>
        </p:txBody>
      </p:sp>
      <p:sp>
        <p:nvSpPr>
          <p:cNvPr id="3" name="Content Placeholder 2">
            <a:extLst>
              <a:ext uri="{FF2B5EF4-FFF2-40B4-BE49-F238E27FC236}">
                <a16:creationId xmlns:a16="http://schemas.microsoft.com/office/drawing/2014/main" id="{CA2ECCA1-C482-B541-9EC3-560B11A66CC6}"/>
              </a:ext>
            </a:extLst>
          </p:cNvPr>
          <p:cNvSpPr>
            <a:spLocks noGrp="1"/>
          </p:cNvSpPr>
          <p:nvPr>
            <p:ph idx="1"/>
          </p:nvPr>
        </p:nvSpPr>
        <p:spPr>
          <a:xfrm>
            <a:off x="3790335" y="891868"/>
            <a:ext cx="4555850" cy="5572432"/>
          </a:xfrm>
        </p:spPr>
        <p:txBody>
          <a:bodyPr anchor="ctr">
            <a:normAutofit/>
          </a:bodyPr>
          <a:lstStyle/>
          <a:p>
            <a:r>
              <a:rPr lang="en-US" sz="1700" b="1" dirty="0">
                <a:hlinkClick r:id="rId4"/>
              </a:rPr>
              <a:t>Effect of Heat Stress and Dehydration on Cardiovascular Function</a:t>
            </a:r>
            <a:br>
              <a:rPr lang="en-US" sz="1700" b="1" dirty="0">
                <a:hlinkClick r:id="rId4"/>
              </a:rPr>
            </a:br>
            <a:r>
              <a:rPr lang="en-US" sz="1700" i="1" dirty="0"/>
              <a:t>First Responder Health &amp; Safety Laboratory, Health &amp; Exercise Sciences, Skidmore College</a:t>
            </a:r>
            <a:endParaRPr lang="en-US" sz="1700" dirty="0"/>
          </a:p>
          <a:p>
            <a:r>
              <a:rPr lang="en-US" sz="1700" b="1" dirty="0">
                <a:hlinkClick r:id="rId5"/>
              </a:rPr>
              <a:t>Heart to Heart: Strategizing an Evidence-based Approach to Reduce Cardiac Disease and Death in the Fire Service</a:t>
            </a:r>
            <a:br>
              <a:rPr lang="en-US" sz="1700" b="1" dirty="0">
                <a:hlinkClick r:id="rId5"/>
              </a:rPr>
            </a:br>
            <a:r>
              <a:rPr lang="en-US" sz="1700" i="1" dirty="0"/>
              <a:t>Proceedings from a December 2015 conference hosted by the NFFF</a:t>
            </a:r>
            <a:endParaRPr lang="en-US" sz="1700" dirty="0"/>
          </a:p>
          <a:p>
            <a:r>
              <a:rPr lang="en-US" sz="1700" b="1" dirty="0">
                <a:hlinkClick r:id="rId6"/>
              </a:rPr>
              <a:t>Fire Service Occupational Cancer Alliance Report</a:t>
            </a:r>
            <a:br>
              <a:rPr lang="en-US" sz="1700" b="1" dirty="0">
                <a:hlinkClick r:id="rId6"/>
              </a:rPr>
            </a:br>
            <a:r>
              <a:rPr lang="en-US" sz="1700" i="1" dirty="0"/>
              <a:t>Proceedings from January 2015-Apil 2016</a:t>
            </a:r>
            <a:endParaRPr lang="en-US" sz="1700" dirty="0"/>
          </a:p>
          <a:p>
            <a:r>
              <a:rPr lang="en-US" sz="1700" b="1" dirty="0">
                <a:hlinkClick r:id="rId7"/>
              </a:rPr>
              <a:t>Post Traumatic Stress Disorder Among Career Professional Firefighters</a:t>
            </a:r>
            <a:br>
              <a:rPr lang="en-US" sz="1700" dirty="0"/>
            </a:br>
            <a:r>
              <a:rPr lang="en-US" sz="1700" i="1" dirty="0"/>
              <a:t>FSTAR Fact Sheet on 2011 study published in American Journal of Health Sciences</a:t>
            </a:r>
            <a:endParaRPr lang="en-US" sz="1700" dirty="0"/>
          </a:p>
          <a:p>
            <a:pPr marL="0" indent="0">
              <a:buNone/>
            </a:pPr>
            <a:endParaRPr lang="en-US" sz="1700" dirty="0"/>
          </a:p>
        </p:txBody>
      </p:sp>
    </p:spTree>
    <p:extLst>
      <p:ext uri="{BB962C8B-B14F-4D97-AF65-F5344CB8AC3E}">
        <p14:creationId xmlns:p14="http://schemas.microsoft.com/office/powerpoint/2010/main" val="2985202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184731-2495-4C5E-84D7-045E260A3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1BDA4DC5-9C94-4C6C-A12F-2E0C8D69B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31AD2-91FD-B54D-8F9A-B2F56447397D}"/>
              </a:ext>
            </a:extLst>
          </p:cNvPr>
          <p:cNvSpPr>
            <a:spLocks noGrp="1"/>
          </p:cNvSpPr>
          <p:nvPr>
            <p:ph type="ctrTitle"/>
          </p:nvPr>
        </p:nvSpPr>
        <p:spPr>
          <a:xfrm>
            <a:off x="788670" y="4355692"/>
            <a:ext cx="6814455" cy="1472224"/>
          </a:xfrm>
        </p:spPr>
        <p:txBody>
          <a:bodyPr anchor="b">
            <a:normAutofit/>
          </a:bodyPr>
          <a:lstStyle/>
          <a:p>
            <a:r>
              <a:rPr lang="en-US" dirty="0"/>
              <a:t>Additional Resources</a:t>
            </a:r>
          </a:p>
        </p:txBody>
      </p:sp>
      <p:pic>
        <p:nvPicPr>
          <p:cNvPr id="5" name="Picture 4">
            <a:extLst>
              <a:ext uri="{FF2B5EF4-FFF2-40B4-BE49-F238E27FC236}">
                <a16:creationId xmlns:a16="http://schemas.microsoft.com/office/drawing/2014/main" id="{68A3A61F-CD7F-7346-8E2C-949F287AD137}"/>
              </a:ext>
            </a:extLst>
          </p:cNvPr>
          <p:cNvPicPr>
            <a:picLocks noChangeAspect="1"/>
          </p:cNvPicPr>
          <p:nvPr/>
        </p:nvPicPr>
        <p:blipFill rotWithShape="1">
          <a:blip r:embed="rId3"/>
          <a:srcRect l="11043" t="19524" r="-27" b="17461"/>
          <a:stretch/>
        </p:blipFill>
        <p:spPr>
          <a:xfrm>
            <a:off x="860" y="0"/>
            <a:ext cx="9145904" cy="4355692"/>
          </a:xfrm>
          <a:prstGeom prst="rect">
            <a:avLst/>
          </a:prstGeom>
        </p:spPr>
      </p:pic>
      <p:grpSp>
        <p:nvGrpSpPr>
          <p:cNvPr id="14" name="Group 13">
            <a:extLst>
              <a:ext uri="{FF2B5EF4-FFF2-40B4-BE49-F238E27FC236}">
                <a16:creationId xmlns:a16="http://schemas.microsoft.com/office/drawing/2014/main" id="{CB1E5C71-0EB0-4D54-8D8A-3F99A1696E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15" name="Oval 14">
              <a:extLst>
                <a:ext uri="{FF2B5EF4-FFF2-40B4-BE49-F238E27FC236}">
                  <a16:creationId xmlns:a16="http://schemas.microsoft.com/office/drawing/2014/main" id="{6147C6D7-07CB-4821-9F9F-6D0374810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64748738-A09C-4DCD-A808-FA8B235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94258DB-684F-ED4B-9FD5-B55FFF28CF63}"/>
              </a:ext>
            </a:extLst>
          </p:cNvPr>
          <p:cNvPicPr>
            <a:picLocks noChangeAspect="1"/>
          </p:cNvPicPr>
          <p:nvPr/>
        </p:nvPicPr>
        <p:blipFill>
          <a:blip r:embed="rId5"/>
          <a:stretch>
            <a:fillRect/>
          </a:stretch>
        </p:blipFill>
        <p:spPr>
          <a:xfrm>
            <a:off x="7211365" y="4701238"/>
            <a:ext cx="1756331" cy="1811217"/>
          </a:xfrm>
          <a:prstGeom prst="rect">
            <a:avLst/>
          </a:prstGeom>
        </p:spPr>
      </p:pic>
    </p:spTree>
    <p:extLst>
      <p:ext uri="{BB962C8B-B14F-4D97-AF65-F5344CB8AC3E}">
        <p14:creationId xmlns:p14="http://schemas.microsoft.com/office/powerpoint/2010/main" val="1345039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DC9735AB-901A-D846-975C-FC54BC7E46C5}"/>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Resources</a:t>
            </a:r>
          </a:p>
        </p:txBody>
      </p:sp>
      <p:sp>
        <p:nvSpPr>
          <p:cNvPr id="3" name="Content Placeholder 2">
            <a:extLst>
              <a:ext uri="{FF2B5EF4-FFF2-40B4-BE49-F238E27FC236}">
                <a16:creationId xmlns:a16="http://schemas.microsoft.com/office/drawing/2014/main" id="{279D8D10-CBC9-1841-8512-A0B26BD042A5}"/>
              </a:ext>
            </a:extLst>
          </p:cNvPr>
          <p:cNvSpPr>
            <a:spLocks noGrp="1"/>
          </p:cNvSpPr>
          <p:nvPr>
            <p:ph idx="1"/>
          </p:nvPr>
        </p:nvSpPr>
        <p:spPr>
          <a:xfrm>
            <a:off x="3790335" y="904568"/>
            <a:ext cx="4555850" cy="5572432"/>
          </a:xfrm>
        </p:spPr>
        <p:txBody>
          <a:bodyPr anchor="ctr">
            <a:normAutofit/>
          </a:bodyPr>
          <a:lstStyle/>
          <a:p>
            <a:r>
              <a:rPr lang="en-US" sz="1600" b="1" dirty="0">
                <a:hlinkClick r:id="rId4"/>
              </a:rPr>
              <a:t>NVFC Position on Firefighter Medical Assessments</a:t>
            </a:r>
            <a:br>
              <a:rPr lang="en-US" sz="1600" b="1" dirty="0">
                <a:hlinkClick r:id="rId4"/>
              </a:rPr>
            </a:br>
            <a:r>
              <a:rPr lang="en-US" sz="1600" dirty="0"/>
              <a:t>The National Volunteer Fire Council (NVFC) supports annual medical assessments for all firefighters, but understands the barriers and limitations that may exist. This document outlines several options for departments to consider in developing a firefighter medical assessment program.</a:t>
            </a:r>
          </a:p>
          <a:p>
            <a:r>
              <a:rPr lang="en-US" sz="1600" b="1" dirty="0">
                <a:hlinkClick r:id="rId5"/>
              </a:rPr>
              <a:t>NVFC Position Statement on Diabetes</a:t>
            </a:r>
            <a:br>
              <a:rPr lang="en-US" sz="1600" b="1" dirty="0">
                <a:hlinkClick r:id="rId5"/>
              </a:rPr>
            </a:br>
            <a:r>
              <a:rPr lang="en-US" sz="1600" dirty="0"/>
              <a:t>This statement from the NVFC looks at the prevalence and impact of diabetes in the fire service and the importance of annual medical assessments for all firefighters.</a:t>
            </a:r>
          </a:p>
          <a:p>
            <a:r>
              <a:rPr lang="en-US" sz="1600" b="1" dirty="0">
                <a:hlinkClick r:id="rId6"/>
              </a:rPr>
              <a:t>Understanding &amp; Implementing NFPA Standards 1500, 1720, and 1851</a:t>
            </a:r>
            <a:br>
              <a:rPr lang="en-US" sz="1600" dirty="0"/>
            </a:br>
            <a:r>
              <a:rPr lang="en-US" sz="1600" dirty="0"/>
              <a:t>This guide developed by the NVFC and NFPA is designed to help volunteer fire departments understand and implement NFPA standards, including 1500, Standard on Fire Department Occupational Safety, Health, and Wellness Program.</a:t>
            </a:r>
          </a:p>
          <a:p>
            <a:pPr marL="0" indent="0">
              <a:buNone/>
            </a:pPr>
            <a:endParaRPr lang="en-US" sz="1600" dirty="0"/>
          </a:p>
        </p:txBody>
      </p:sp>
    </p:spTree>
    <p:extLst>
      <p:ext uri="{BB962C8B-B14F-4D97-AF65-F5344CB8AC3E}">
        <p14:creationId xmlns:p14="http://schemas.microsoft.com/office/powerpoint/2010/main" val="27604688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2B164D52-1106-6041-8F8D-DC41DBDA6CFD}"/>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Resources</a:t>
            </a:r>
          </a:p>
        </p:txBody>
      </p:sp>
      <p:sp>
        <p:nvSpPr>
          <p:cNvPr id="3" name="Content Placeholder 2">
            <a:extLst>
              <a:ext uri="{FF2B5EF4-FFF2-40B4-BE49-F238E27FC236}">
                <a16:creationId xmlns:a16="http://schemas.microsoft.com/office/drawing/2014/main" id="{B6F124A5-28CB-5D47-95B5-B1BFD3080CE9}"/>
              </a:ext>
            </a:extLst>
          </p:cNvPr>
          <p:cNvSpPr>
            <a:spLocks noGrp="1"/>
          </p:cNvSpPr>
          <p:nvPr>
            <p:ph idx="1"/>
          </p:nvPr>
        </p:nvSpPr>
        <p:spPr>
          <a:xfrm>
            <a:off x="3790335" y="968068"/>
            <a:ext cx="4555850" cy="5572432"/>
          </a:xfrm>
        </p:spPr>
        <p:txBody>
          <a:bodyPr anchor="ctr">
            <a:normAutofit/>
          </a:bodyPr>
          <a:lstStyle/>
          <a:p>
            <a:r>
              <a:rPr lang="en-US" sz="1700" b="1" dirty="0">
                <a:hlinkClick r:id="rId4"/>
              </a:rPr>
              <a:t>Volunteer Fire Service Culture: Essential Strategies for Success</a:t>
            </a:r>
            <a:br>
              <a:rPr lang="en-US" sz="1700" b="1" dirty="0">
                <a:hlinkClick r:id="rId4"/>
              </a:rPr>
            </a:br>
            <a:r>
              <a:rPr lang="en-US" sz="1700" dirty="0"/>
              <a:t>Chapter Five of this NVFC textbook focuses on health and wellness, including an in-depth discussion of firefighter medical exams.</a:t>
            </a:r>
          </a:p>
          <a:p>
            <a:r>
              <a:rPr lang="en-US" sz="1700" b="1" dirty="0">
                <a:hlinkClick r:id="rId5"/>
              </a:rPr>
              <a:t>Cancer Prevention Resources</a:t>
            </a:r>
            <a:br>
              <a:rPr lang="en-US" sz="1700" b="1" dirty="0">
                <a:hlinkClick r:id="rId5"/>
              </a:rPr>
            </a:br>
            <a:r>
              <a:rPr lang="en-US" sz="1700" dirty="0"/>
              <a:t>The NVFC has compiled resources and tools to help address and prevent firefighter cancer.</a:t>
            </a:r>
          </a:p>
          <a:p>
            <a:r>
              <a:rPr lang="en-US" sz="1700" b="1" dirty="0">
                <a:hlinkClick r:id="rId6"/>
              </a:rPr>
              <a:t>Best Practices for Preventing Firefighter Cancer</a:t>
            </a:r>
            <a:br>
              <a:rPr lang="en-US" sz="1700" dirty="0"/>
            </a:br>
            <a:r>
              <a:rPr lang="en-US" sz="1700" dirty="0"/>
              <a:t>The NVFC and the IAFC Volunteer and Combination Officers Section, along with the Fire Service Occupational Cancer Alliance, the Firefighter Cancer Support Network (FCSN), and with support from California Casualty, developed a poster that features 11 best practices to prevent firefighter cancer.</a:t>
            </a:r>
          </a:p>
          <a:p>
            <a:pPr marL="0" indent="0">
              <a:buNone/>
            </a:pPr>
            <a:endParaRPr lang="en-US" sz="1700" dirty="0"/>
          </a:p>
        </p:txBody>
      </p:sp>
    </p:spTree>
    <p:extLst>
      <p:ext uri="{BB962C8B-B14F-4D97-AF65-F5344CB8AC3E}">
        <p14:creationId xmlns:p14="http://schemas.microsoft.com/office/powerpoint/2010/main" val="18377916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31177B3D-AD95-3745-B9C3-D302EFFE6AA1}"/>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Resources</a:t>
            </a:r>
          </a:p>
        </p:txBody>
      </p:sp>
      <p:sp>
        <p:nvSpPr>
          <p:cNvPr id="3" name="Content Placeholder 2">
            <a:extLst>
              <a:ext uri="{FF2B5EF4-FFF2-40B4-BE49-F238E27FC236}">
                <a16:creationId xmlns:a16="http://schemas.microsoft.com/office/drawing/2014/main" id="{448E54EC-9D79-1244-B763-816B98E818B2}"/>
              </a:ext>
            </a:extLst>
          </p:cNvPr>
          <p:cNvSpPr>
            <a:spLocks noGrp="1"/>
          </p:cNvSpPr>
          <p:nvPr>
            <p:ph idx="1"/>
          </p:nvPr>
        </p:nvSpPr>
        <p:spPr>
          <a:xfrm>
            <a:off x="3790335" y="828368"/>
            <a:ext cx="4555850" cy="5572432"/>
          </a:xfrm>
        </p:spPr>
        <p:txBody>
          <a:bodyPr anchor="ctr">
            <a:normAutofit/>
          </a:bodyPr>
          <a:lstStyle/>
          <a:p>
            <a:r>
              <a:rPr lang="en-US" sz="1700" b="1" dirty="0">
                <a:hlinkClick r:id="rId4"/>
              </a:rPr>
              <a:t>Health and Wellness Resources</a:t>
            </a:r>
            <a:br>
              <a:rPr lang="en-US" sz="1700" b="1" dirty="0">
                <a:hlinkClick r:id="rId4"/>
              </a:rPr>
            </a:br>
            <a:r>
              <a:rPr lang="en-US" sz="1700" dirty="0"/>
              <a:t>The NVFC has many resources, guides, and tools to help fire department leaders and personnel focus both on individual health and wellness as well as implement department-wide programs.</a:t>
            </a:r>
          </a:p>
          <a:p>
            <a:r>
              <a:rPr lang="en-US" sz="1700" b="1" dirty="0">
                <a:hlinkClick r:id="rId5"/>
              </a:rPr>
              <a:t>Firefighter Strong</a:t>
            </a:r>
            <a:r>
              <a:rPr lang="en-US" sz="1700" b="1" dirty="0"/>
              <a:t> </a:t>
            </a:r>
            <a:br>
              <a:rPr lang="en-US" sz="1700" dirty="0"/>
            </a:br>
            <a:r>
              <a:rPr lang="en-US" sz="1700" dirty="0"/>
              <a:t>This newsletter contains articles and resources designed to help department members focus on some of the critical health and safety issues facing firefighters and EMS providers and start taking steps towards a safer, healthier department.</a:t>
            </a:r>
          </a:p>
          <a:p>
            <a:r>
              <a:rPr lang="en-US" sz="1700" b="1" dirty="0">
                <a:hlinkClick r:id="rId6"/>
              </a:rPr>
              <a:t>Fire/EMS Helpline</a:t>
            </a:r>
            <a:br>
              <a:rPr lang="en-US" sz="1700" b="1" dirty="0">
                <a:hlinkClick r:id="rId6"/>
              </a:rPr>
            </a:br>
            <a:r>
              <a:rPr lang="en-US" sz="1700" dirty="0"/>
              <a:t>Run by American Addiction Centers, the Fire/EMS Helpline is a free, confidential hotline that firefighters, EMS providers, and their families can call 24/7 to assist with behavioral health issues such as PTSD, stress or anxiety, depression, suicidal thoughts, addiction, and more.</a:t>
            </a:r>
          </a:p>
          <a:p>
            <a:pPr marL="0" indent="0">
              <a:buNone/>
            </a:pPr>
            <a:endParaRPr lang="en-US" sz="1700" dirty="0"/>
          </a:p>
        </p:txBody>
      </p:sp>
    </p:spTree>
    <p:extLst>
      <p:ext uri="{BB962C8B-B14F-4D97-AF65-F5344CB8AC3E}">
        <p14:creationId xmlns:p14="http://schemas.microsoft.com/office/powerpoint/2010/main" val="25661881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8B2AB70A-DD21-7C42-B51E-2CB956190385}"/>
              </a:ext>
            </a:extLst>
          </p:cNvPr>
          <p:cNvSpPr>
            <a:spLocks noGrp="1"/>
          </p:cNvSpPr>
          <p:nvPr>
            <p:ph type="title"/>
          </p:nvPr>
        </p:nvSpPr>
        <p:spPr>
          <a:xfrm>
            <a:off x="482601" y="643466"/>
            <a:ext cx="2764734" cy="5528734"/>
          </a:xfrm>
        </p:spPr>
        <p:txBody>
          <a:bodyPr>
            <a:normAutofit/>
          </a:bodyPr>
          <a:lstStyle/>
          <a:p>
            <a:pPr algn="r"/>
            <a:r>
              <a:rPr lang="en-US">
                <a:solidFill>
                  <a:srgbClr val="FFFFFF"/>
                </a:solidFill>
              </a:rPr>
              <a:t>Resources</a:t>
            </a:r>
          </a:p>
        </p:txBody>
      </p:sp>
      <p:sp>
        <p:nvSpPr>
          <p:cNvPr id="3" name="Content Placeholder 2">
            <a:extLst>
              <a:ext uri="{FF2B5EF4-FFF2-40B4-BE49-F238E27FC236}">
                <a16:creationId xmlns:a16="http://schemas.microsoft.com/office/drawing/2014/main" id="{0B32445C-5733-EB4B-8E8E-95A411A053DD}"/>
              </a:ext>
            </a:extLst>
          </p:cNvPr>
          <p:cNvSpPr>
            <a:spLocks noGrp="1"/>
          </p:cNvSpPr>
          <p:nvPr>
            <p:ph idx="1"/>
          </p:nvPr>
        </p:nvSpPr>
        <p:spPr>
          <a:xfrm>
            <a:off x="3790335" y="714068"/>
            <a:ext cx="4555850" cy="5572432"/>
          </a:xfrm>
        </p:spPr>
        <p:txBody>
          <a:bodyPr anchor="ctr">
            <a:normAutofit/>
          </a:bodyPr>
          <a:lstStyle/>
          <a:p>
            <a:r>
              <a:rPr lang="en-US" sz="1700" b="1" dirty="0">
                <a:hlinkClick r:id="rId4"/>
              </a:rPr>
              <a:t>Life Safety Initiative 6: Medical and Physical Fitness</a:t>
            </a:r>
            <a:br>
              <a:rPr lang="en-US" sz="1700" b="1" dirty="0">
                <a:hlinkClick r:id="rId4"/>
              </a:rPr>
            </a:br>
            <a:r>
              <a:rPr lang="en-US" sz="1700" dirty="0"/>
              <a:t>Firefighter Life Safety Initiative 6 states: Develop and implement national medical and physical fitness standards that are equally applicable to all firefighters, based on the duties they are expected to perform. This National Fallen Firefighters Foundation (NFFF) web site contains resources and information relating to this initiative.</a:t>
            </a:r>
          </a:p>
          <a:p>
            <a:r>
              <a:rPr lang="en-US" sz="1700" b="1" dirty="0">
                <a:hlinkClick r:id="rId5"/>
              </a:rPr>
              <a:t>Firefighter Cancer Support Network</a:t>
            </a:r>
            <a:br>
              <a:rPr lang="en-US" sz="1700" dirty="0"/>
            </a:br>
            <a:r>
              <a:rPr lang="en-US" sz="1700" dirty="0"/>
              <a:t>The Firefighter Cancer Support Network provides support and assistance to firefighters and their families in the event of a cancer diagnosis, as well as resources for firefighter cancer research and prevention.</a:t>
            </a:r>
          </a:p>
          <a:p>
            <a:pPr marL="0" indent="0">
              <a:buNone/>
            </a:pPr>
            <a:endParaRPr lang="en-US" sz="1700" dirty="0"/>
          </a:p>
        </p:txBody>
      </p:sp>
    </p:spTree>
    <p:extLst>
      <p:ext uri="{BB962C8B-B14F-4D97-AF65-F5344CB8AC3E}">
        <p14:creationId xmlns:p14="http://schemas.microsoft.com/office/powerpoint/2010/main" val="3115920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Safety Stand Down">
      <a:dk1>
        <a:srgbClr val="0F0303"/>
      </a:dk1>
      <a:lt1>
        <a:srgbClr val="FFFFFF"/>
      </a:lt1>
      <a:dk2>
        <a:srgbClr val="696464"/>
      </a:dk2>
      <a:lt2>
        <a:srgbClr val="E9E5DC"/>
      </a:lt2>
      <a:accent1>
        <a:srgbClr val="007642"/>
      </a:accent1>
      <a:accent2>
        <a:srgbClr val="4E8F00"/>
      </a:accent2>
      <a:accent3>
        <a:srgbClr val="1F7A16"/>
      </a:accent3>
      <a:accent4>
        <a:srgbClr val="17AB2F"/>
      </a:accent4>
      <a:accent5>
        <a:srgbClr val="18BC67"/>
      </a:accent5>
      <a:accent6>
        <a:srgbClr val="5FD113"/>
      </a:accent6>
      <a:hlink>
        <a:srgbClr val="0B0402"/>
      </a:hlink>
      <a:folHlink>
        <a:srgbClr val="100F05"/>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{086B398C-CC65-5A4D-B578-52B562BB5E52}tf10001070</Template>
  <TotalTime>9241</TotalTime>
  <Words>4644</Words>
  <Application>Microsoft Office PowerPoint</Application>
  <PresentationFormat>On-screen Show (4:3)</PresentationFormat>
  <Paragraphs>339</Paragraphs>
  <Slides>98</Slides>
  <Notes>22</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98</vt:i4>
      </vt:variant>
    </vt:vector>
  </HeadingPairs>
  <TitlesOfParts>
    <vt:vector size="106" baseType="lpstr">
      <vt:lpstr>Arial</vt:lpstr>
      <vt:lpstr>Arial Black</vt:lpstr>
      <vt:lpstr>Calibri</vt:lpstr>
      <vt:lpstr>Rockwell</vt:lpstr>
      <vt:lpstr>Rockwell Condensed</vt:lpstr>
      <vt:lpstr>Rockwell Extra Bold</vt:lpstr>
      <vt:lpstr>Wingdings</vt:lpstr>
      <vt:lpstr>Wood Type</vt:lpstr>
      <vt:lpstr>BE AWARE – GET CHECKED: Emergency Services Road Map to Health and Wellness </vt:lpstr>
      <vt:lpstr>BEFORE YOU START! Be sure to enable content…</vt:lpstr>
      <vt:lpstr>This year’s theme</vt:lpstr>
      <vt:lpstr>Serve Strong: better you, better crew </vt:lpstr>
      <vt:lpstr>A higher standard, for a higher risk…</vt:lpstr>
      <vt:lpstr>NFPA</vt:lpstr>
      <vt:lpstr>NFPA (cont’d)</vt:lpstr>
      <vt:lpstr>A Healthcare Provider’s Guide to Firefighter Physicals</vt:lpstr>
      <vt:lpstr>Inside the guide</vt:lpstr>
      <vt:lpstr>What we learned</vt:lpstr>
      <vt:lpstr>Your chances of sudden cardiac death</vt:lpstr>
      <vt:lpstr>Know your Odds: Sudden Cardiac Death</vt:lpstr>
      <vt:lpstr>Know your mets</vt:lpstr>
      <vt:lpstr>What your doc should check</vt:lpstr>
      <vt:lpstr>Cardiovascular health &amp; Fitness</vt:lpstr>
      <vt:lpstr>Cancer</vt:lpstr>
      <vt:lpstr>Take action to prevent cancer</vt:lpstr>
      <vt:lpstr>PREVENT CANCER AND SERVE STRONG </vt:lpstr>
      <vt:lpstr>Musculoskeletal injuries</vt:lpstr>
      <vt:lpstr>Behavioral Health</vt:lpstr>
      <vt:lpstr>BEHAVIOR HEALTH: UNDERSTAND THE RISKS AND KNOW THE SIGNS</vt:lpstr>
      <vt:lpstr>The emotional toll of being a firefighter</vt:lpstr>
      <vt:lpstr>Lung Disease</vt:lpstr>
      <vt:lpstr>Sleep Disorders</vt:lpstr>
      <vt:lpstr>Infectious Diseases</vt:lpstr>
      <vt:lpstr>Start your personal journey today</vt:lpstr>
      <vt:lpstr>PowerPoint Presentation</vt:lpstr>
      <vt:lpstr>Why a road map?</vt:lpstr>
      <vt:lpstr>What’s inside</vt:lpstr>
      <vt:lpstr>NFPA 1582</vt:lpstr>
      <vt:lpstr>Where can I get a copy of NFPA 1582?</vt:lpstr>
      <vt:lpstr>What does NFPA 1582 cover?</vt:lpstr>
      <vt:lpstr>MAIN FUNCTIONS</vt:lpstr>
      <vt:lpstr>Are there departments that have fully implement NFPA 1582 as their annual medical standard? </vt:lpstr>
      <vt:lpstr>Have any departments implemented mandatory, annual NFPA 1582-compliant medicals? </vt:lpstr>
      <vt:lpstr>Is there data about job loss in departments with mandatory programs?</vt:lpstr>
      <vt:lpstr>Are there supporting NFPA standards to 1582?</vt:lpstr>
      <vt:lpstr>Support from Standards</vt:lpstr>
      <vt:lpstr>Support from Standards (Cont’d)</vt:lpstr>
      <vt:lpstr>Where do I find specific medical conditions that have an effect on the essential job tasks?</vt:lpstr>
      <vt:lpstr>Medical conditions effecting incumbent task ability</vt:lpstr>
      <vt:lpstr>Medical Conditions effecting candidate’s task ability</vt:lpstr>
      <vt:lpstr>Fire Administration</vt:lpstr>
      <vt:lpstr>Be fit for your crew</vt:lpstr>
      <vt:lpstr>Why is it important for members to have annual medical exams?</vt:lpstr>
      <vt:lpstr>Get an Annual Physical and serve strong</vt:lpstr>
      <vt:lpstr>How does a department start an annual medical/fitness program?</vt:lpstr>
      <vt:lpstr>EXAMPLES:</vt:lpstr>
      <vt:lpstr>Who should be on the Health and Safety Committee?</vt:lpstr>
      <vt:lpstr>What does the department need to know from the results of an annual medical exam?</vt:lpstr>
      <vt:lpstr>What does the department need to know about candidate medical exams?</vt:lpstr>
      <vt:lpstr>Why is the candidate medical exam different from an annual incumbent medicals exams?</vt:lpstr>
      <vt:lpstr>What is the connection between the medical exam and a firefighter’s essential job tasks?</vt:lpstr>
      <vt:lpstr>What happens if a member fails an annual medical exam?</vt:lpstr>
      <vt:lpstr>What information does a member need to take to their personal healthcare provider?</vt:lpstr>
      <vt:lpstr>Information to Healthcare provider</vt:lpstr>
      <vt:lpstr>What is the maximum allowable time between annual medical exams?</vt:lpstr>
      <vt:lpstr>What should I expect of the healthcare provider?</vt:lpstr>
      <vt:lpstr>Healthcare Provider</vt:lpstr>
      <vt:lpstr>Why are we being asked to provide tests that insurance companies could find to be excessive for a healthy individual?</vt:lpstr>
      <vt:lpstr>Are the medical exams outlined in NFPA 1582 required or recommended?</vt:lpstr>
      <vt:lpstr>How can preventive care be utilized when billing firefighter-specific exams?</vt:lpstr>
      <vt:lpstr>What is my responsibility to a department that contracts with me to conduct annual medical exams?</vt:lpstr>
      <vt:lpstr>What is my role if I discover a patient cannot meet one of the essential tasks?</vt:lpstr>
      <vt:lpstr>Role of findings and annual work statement</vt:lpstr>
      <vt:lpstr>Who pays for additional tests and/or follow-ups after the initial exam?</vt:lpstr>
      <vt:lpstr>Are there sample documents available to help a fire department and a healthcare provider negotiate to a contract to provide annual medical exams?</vt:lpstr>
      <vt:lpstr>Does NFPA 1582 limit what a healthcare provider can do during an annual medical exam?</vt:lpstr>
      <vt:lpstr>What are the pros and cons of providing annual medical exams for firefighters?</vt:lpstr>
      <vt:lpstr>Pros</vt:lpstr>
      <vt:lpstr>Cons</vt:lpstr>
      <vt:lpstr>Risk/Benefit Manager</vt:lpstr>
      <vt:lpstr>What is a fire department medical program?</vt:lpstr>
      <vt:lpstr>Can we only implement portions of the medical program</vt:lpstr>
      <vt:lpstr>Why is a fire department medical program important?</vt:lpstr>
      <vt:lpstr>How much is it going to cost? Can we only implement portions of the medical program? </vt:lpstr>
      <vt:lpstr>Who pays for follow-up care when a member completes a medical exam and needs additional care?</vt:lpstr>
      <vt:lpstr>We already offer medical insurance. How is a fire department medical program different?</vt:lpstr>
      <vt:lpstr>How is a medical program going to impact the organization’s medical, pharmacy, and other benefit claims?</vt:lpstr>
      <vt:lpstr>How is the medical program going to affect our operations? Will more employees be on light duty or forced to retire?</vt:lpstr>
      <vt:lpstr>What is the risk to the organization if we do not implement a program?</vt:lpstr>
      <vt:lpstr>RISK</vt:lpstr>
      <vt:lpstr>Who in the organization is responsible for the implementation of the medical program?</vt:lpstr>
      <vt:lpstr>How does a fire department medical program fit into the organization’s overall benefits strategy?</vt:lpstr>
      <vt:lpstr>PowerPoint Presentation</vt:lpstr>
      <vt:lpstr>Special Considerations for Volunteer fire departments</vt:lpstr>
      <vt:lpstr>Considerations for Volunteer Departments</vt:lpstr>
      <vt:lpstr>Programs</vt:lpstr>
      <vt:lpstr>Programs</vt:lpstr>
      <vt:lpstr>Training</vt:lpstr>
      <vt:lpstr>Training</vt:lpstr>
      <vt:lpstr>Reports</vt:lpstr>
      <vt:lpstr>Reports</vt:lpstr>
      <vt:lpstr>Additional Resources</vt:lpstr>
      <vt:lpstr>Resources</vt:lpstr>
      <vt:lpstr>Resources</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FSTAR</dc:title>
  <dc:creator>Melissa Knight</dc:creator>
  <cp:lastModifiedBy>Kimberly Quiros</cp:lastModifiedBy>
  <cp:revision>186</cp:revision>
  <dcterms:created xsi:type="dcterms:W3CDTF">2015-05-20T19:50:23Z</dcterms:created>
  <dcterms:modified xsi:type="dcterms:W3CDTF">2018-06-19T18:21:37Z</dcterms:modified>
</cp:coreProperties>
</file>