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73" r:id="rId16"/>
    <p:sldId id="274"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D1"/>
    <a:srgbClr val="C4C4C4"/>
    <a:srgbClr val="102640"/>
    <a:srgbClr val="1A3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60" autoAdjust="0"/>
  </p:normalViewPr>
  <p:slideViewPr>
    <p:cSldViewPr>
      <p:cViewPr>
        <p:scale>
          <a:sx n="70" d="100"/>
          <a:sy n="70" d="100"/>
        </p:scale>
        <p:origin x="-2790" y="-7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aseline="0">
                <a:solidFill>
                  <a:schemeClr val="bg1"/>
                </a:solidFill>
                <a:latin typeface="Centaur" panose="02030504050205020304" pitchFamily="18" charset="0"/>
              </a:defRPr>
            </a:pPr>
            <a:r>
              <a:rPr lang="en-US" sz="2800" b="0" baseline="0" dirty="0" smtClean="0">
                <a:solidFill>
                  <a:schemeClr val="bg1"/>
                </a:solidFill>
                <a:latin typeface="Calibri" panose="020F0502020204030204" pitchFamily="34" charset="0"/>
              </a:rPr>
              <a:t>Cost Patterns</a:t>
            </a:r>
            <a:endParaRPr lang="en-US" sz="2800" b="0" baseline="0" dirty="0">
              <a:solidFill>
                <a:schemeClr val="bg1"/>
              </a:solidFill>
              <a:latin typeface="Calibri" panose="020F0502020204030204" pitchFamily="34" charset="0"/>
            </a:endParaRPr>
          </a:p>
        </c:rich>
      </c:tx>
      <c:layout/>
      <c:overlay val="0"/>
    </c:title>
    <c:autoTitleDeleted val="0"/>
    <c:plotArea>
      <c:layout/>
      <c:lineChart>
        <c:grouping val="standard"/>
        <c:varyColors val="0"/>
        <c:ser>
          <c:idx val="0"/>
          <c:order val="0"/>
          <c:tx>
            <c:strRef>
              <c:f>Sheet1!$B$1</c:f>
              <c:strCache>
                <c:ptCount val="1"/>
                <c:pt idx="0">
                  <c:v>Costs</c:v>
                </c:pt>
              </c:strCache>
            </c:strRef>
          </c:tx>
          <c:marker>
            <c:symbol val="none"/>
          </c:marker>
          <c:dPt>
            <c:idx val="0"/>
            <c:marker>
              <c:symbol val="circle"/>
              <c:size val="7"/>
              <c:spPr>
                <a:solidFill>
                  <a:srgbClr val="C00000"/>
                </a:solidFill>
              </c:spPr>
            </c:marker>
            <c:bubble3D val="0"/>
            <c:spPr>
              <a:ln>
                <a:solidFill>
                  <a:schemeClr val="bg1"/>
                </a:solidFill>
              </a:ln>
            </c:spPr>
          </c:dPt>
          <c:dPt>
            <c:idx val="1"/>
            <c:marker>
              <c:symbol val="circle"/>
              <c:size val="7"/>
              <c:spPr>
                <a:solidFill>
                  <a:srgbClr val="C00000"/>
                </a:solidFill>
              </c:spPr>
            </c:marker>
            <c:bubble3D val="0"/>
            <c:spPr>
              <a:ln>
                <a:solidFill>
                  <a:schemeClr val="bg1"/>
                </a:solidFill>
              </a:ln>
            </c:spPr>
          </c:dPt>
          <c:dPt>
            <c:idx val="2"/>
            <c:marker>
              <c:symbol val="circle"/>
              <c:size val="7"/>
              <c:spPr>
                <a:solidFill>
                  <a:srgbClr val="C00000"/>
                </a:solidFill>
              </c:spPr>
            </c:marker>
            <c:bubble3D val="0"/>
            <c:spPr>
              <a:ln>
                <a:solidFill>
                  <a:schemeClr val="bg1"/>
                </a:solidFill>
              </a:ln>
            </c:spPr>
          </c:dPt>
          <c:cat>
            <c:numRef>
              <c:f>Sheet1!$A$2:$A$4</c:f>
              <c:numCache>
                <c:formatCode>General</c:formatCode>
                <c:ptCount val="3"/>
                <c:pt idx="0">
                  <c:v>2014</c:v>
                </c:pt>
                <c:pt idx="1">
                  <c:v>2015</c:v>
                </c:pt>
                <c:pt idx="2">
                  <c:v>2016</c:v>
                </c:pt>
              </c:numCache>
            </c:numRef>
          </c:cat>
          <c:val>
            <c:numRef>
              <c:f>Sheet1!$B$2:$B$4</c:f>
              <c:numCache>
                <c:formatCode>"$"#,##0_);\("$"#,##0\)</c:formatCode>
                <c:ptCount val="3"/>
                <c:pt idx="0">
                  <c:v>500000</c:v>
                </c:pt>
                <c:pt idx="1">
                  <c:v>515000</c:v>
                </c:pt>
                <c:pt idx="2">
                  <c:v>555000</c:v>
                </c:pt>
              </c:numCache>
            </c:numRef>
          </c:val>
          <c:smooth val="0"/>
        </c:ser>
        <c:dLbls>
          <c:showLegendKey val="0"/>
          <c:showVal val="0"/>
          <c:showCatName val="0"/>
          <c:showSerName val="0"/>
          <c:showPercent val="0"/>
          <c:showBubbleSize val="0"/>
        </c:dLbls>
        <c:marker val="1"/>
        <c:smooth val="0"/>
        <c:axId val="91993216"/>
        <c:axId val="91994752"/>
      </c:lineChart>
      <c:catAx>
        <c:axId val="91993216"/>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en-US"/>
          </a:p>
        </c:txPr>
        <c:crossAx val="91994752"/>
        <c:crosses val="autoZero"/>
        <c:auto val="1"/>
        <c:lblAlgn val="ctr"/>
        <c:lblOffset val="100"/>
        <c:noMultiLvlLbl val="0"/>
      </c:catAx>
      <c:valAx>
        <c:axId val="91994752"/>
        <c:scaling>
          <c:orientation val="minMax"/>
        </c:scaling>
        <c:delete val="0"/>
        <c:axPos val="l"/>
        <c:majorGridlines>
          <c:spPr>
            <a:ln>
              <a:solidFill>
                <a:schemeClr val="bg1"/>
              </a:solidFill>
            </a:ln>
          </c:spPr>
        </c:majorGridlines>
        <c:numFmt formatCode="&quot;$&quot;#,##0_);\(&quot;$&quot;#,##0\)" sourceLinked="1"/>
        <c:majorTickMark val="out"/>
        <c:minorTickMark val="none"/>
        <c:tickLblPos val="nextTo"/>
        <c:spPr>
          <a:ln>
            <a:noFill/>
          </a:ln>
        </c:spPr>
        <c:txPr>
          <a:bodyPr/>
          <a:lstStyle/>
          <a:p>
            <a:pPr>
              <a:defRPr>
                <a:solidFill>
                  <a:schemeClr val="bg1"/>
                </a:solidFill>
              </a:defRPr>
            </a:pPr>
            <a:endParaRPr lang="en-US"/>
          </a:p>
        </c:txPr>
        <c:crossAx val="91993216"/>
        <c:crosses val="autoZero"/>
        <c:crossBetween val="between"/>
      </c:valAx>
      <c:spPr>
        <a:ln>
          <a:solidFill>
            <a:schemeClr val="bg1"/>
          </a:solidFill>
        </a:ln>
      </c:spPr>
    </c:plotArea>
    <c:legend>
      <c:legendPos val="r"/>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aseline="0">
                <a:solidFill>
                  <a:schemeClr val="bg1"/>
                </a:solidFill>
                <a:latin typeface="Centaur" panose="02030504050205020304" pitchFamily="18" charset="0"/>
              </a:defRPr>
            </a:pPr>
            <a:r>
              <a:rPr lang="en-US" sz="2800" b="0" baseline="0" dirty="0" smtClean="0">
                <a:solidFill>
                  <a:schemeClr val="bg1"/>
                </a:solidFill>
                <a:latin typeface="Calibri" panose="020F0502020204030204" pitchFamily="34" charset="0"/>
              </a:rPr>
              <a:t>Emergency Response Patterns</a:t>
            </a:r>
            <a:endParaRPr lang="en-US" sz="2800" b="0" baseline="0" dirty="0">
              <a:solidFill>
                <a:schemeClr val="bg1"/>
              </a:solidFill>
              <a:latin typeface="Calibri" panose="020F0502020204030204" pitchFamily="34" charset="0"/>
            </a:endParaRPr>
          </a:p>
        </c:rich>
      </c:tx>
      <c:layout/>
      <c:overlay val="0"/>
    </c:title>
    <c:autoTitleDeleted val="0"/>
    <c:plotArea>
      <c:layout/>
      <c:lineChart>
        <c:grouping val="standard"/>
        <c:varyColors val="0"/>
        <c:ser>
          <c:idx val="0"/>
          <c:order val="0"/>
          <c:tx>
            <c:strRef>
              <c:f>Sheet1!$B$1</c:f>
              <c:strCache>
                <c:ptCount val="1"/>
                <c:pt idx="0">
                  <c:v># of Responses</c:v>
                </c:pt>
              </c:strCache>
            </c:strRef>
          </c:tx>
          <c:marker>
            <c:symbol val="none"/>
          </c:marker>
          <c:dPt>
            <c:idx val="0"/>
            <c:marker>
              <c:symbol val="circle"/>
              <c:size val="7"/>
              <c:spPr>
                <a:solidFill>
                  <a:srgbClr val="C00000"/>
                </a:solidFill>
              </c:spPr>
            </c:marker>
            <c:bubble3D val="0"/>
            <c:spPr>
              <a:ln>
                <a:solidFill>
                  <a:schemeClr val="bg1"/>
                </a:solidFill>
              </a:ln>
            </c:spPr>
          </c:dPt>
          <c:dPt>
            <c:idx val="1"/>
            <c:marker>
              <c:symbol val="circle"/>
              <c:size val="7"/>
              <c:spPr>
                <a:solidFill>
                  <a:srgbClr val="C00000"/>
                </a:solidFill>
              </c:spPr>
            </c:marker>
            <c:bubble3D val="0"/>
            <c:spPr>
              <a:ln>
                <a:solidFill>
                  <a:schemeClr val="bg1"/>
                </a:solidFill>
              </a:ln>
            </c:spPr>
          </c:dPt>
          <c:dPt>
            <c:idx val="2"/>
            <c:marker>
              <c:symbol val="circle"/>
              <c:size val="7"/>
              <c:spPr>
                <a:solidFill>
                  <a:srgbClr val="C00000"/>
                </a:solidFill>
              </c:spPr>
            </c:marker>
            <c:bubble3D val="0"/>
            <c:spPr>
              <a:ln>
                <a:solidFill>
                  <a:schemeClr val="bg1"/>
                </a:solidFill>
              </a:ln>
            </c:spPr>
          </c:dPt>
          <c:cat>
            <c:numRef>
              <c:f>Sheet1!$A$2:$A$4</c:f>
              <c:numCache>
                <c:formatCode>General</c:formatCode>
                <c:ptCount val="3"/>
                <c:pt idx="0">
                  <c:v>2014</c:v>
                </c:pt>
                <c:pt idx="1">
                  <c:v>2015</c:v>
                </c:pt>
                <c:pt idx="2">
                  <c:v>2016</c:v>
                </c:pt>
              </c:numCache>
            </c:numRef>
          </c:cat>
          <c:val>
            <c:numRef>
              <c:f>Sheet1!$B$2:$B$4</c:f>
              <c:numCache>
                <c:formatCode>#,##0</c:formatCode>
                <c:ptCount val="3"/>
                <c:pt idx="0">
                  <c:v>225</c:v>
                </c:pt>
                <c:pt idx="1">
                  <c:v>280</c:v>
                </c:pt>
                <c:pt idx="2">
                  <c:v>395</c:v>
                </c:pt>
              </c:numCache>
            </c:numRef>
          </c:val>
          <c:smooth val="0"/>
        </c:ser>
        <c:dLbls>
          <c:showLegendKey val="0"/>
          <c:showVal val="0"/>
          <c:showCatName val="0"/>
          <c:showSerName val="0"/>
          <c:showPercent val="0"/>
          <c:showBubbleSize val="0"/>
        </c:dLbls>
        <c:marker val="1"/>
        <c:smooth val="0"/>
        <c:axId val="91725824"/>
        <c:axId val="91727360"/>
      </c:lineChart>
      <c:catAx>
        <c:axId val="91725824"/>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en-US"/>
          </a:p>
        </c:txPr>
        <c:crossAx val="91727360"/>
        <c:crosses val="autoZero"/>
        <c:auto val="1"/>
        <c:lblAlgn val="ctr"/>
        <c:lblOffset val="100"/>
        <c:noMultiLvlLbl val="0"/>
      </c:catAx>
      <c:valAx>
        <c:axId val="91727360"/>
        <c:scaling>
          <c:orientation val="minMax"/>
        </c:scaling>
        <c:delete val="0"/>
        <c:axPos val="l"/>
        <c:majorGridlines>
          <c:spPr>
            <a:ln>
              <a:solidFill>
                <a:schemeClr val="bg1"/>
              </a:solidFill>
            </a:ln>
          </c:spPr>
        </c:majorGridlines>
        <c:numFmt formatCode="#,##0" sourceLinked="1"/>
        <c:majorTickMark val="out"/>
        <c:minorTickMark val="none"/>
        <c:tickLblPos val="nextTo"/>
        <c:spPr>
          <a:ln>
            <a:noFill/>
          </a:ln>
        </c:spPr>
        <c:txPr>
          <a:bodyPr/>
          <a:lstStyle/>
          <a:p>
            <a:pPr>
              <a:defRPr>
                <a:solidFill>
                  <a:schemeClr val="bg1"/>
                </a:solidFill>
              </a:defRPr>
            </a:pPr>
            <a:endParaRPr lang="en-US"/>
          </a:p>
        </c:txPr>
        <c:crossAx val="91725824"/>
        <c:crosses val="autoZero"/>
        <c:crossBetween val="between"/>
      </c:valAx>
      <c:spPr>
        <a:ln>
          <a:solidFill>
            <a:schemeClr val="bg1"/>
          </a:solidFill>
        </a:ln>
      </c:spPr>
    </c:plotArea>
    <c:legend>
      <c:legendPos val="r"/>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2EBA5D-D54E-4BC7-B68C-4E3C9EAB2B02}" type="datetimeFigureOut">
              <a:rPr lang="en-US" smtClean="0"/>
              <a:t>10/16/2017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12FDA-C410-4AA4-8BD8-55EF6789E5FC}" type="slidenum">
              <a:rPr lang="en-US" smtClean="0"/>
              <a:t>‹#›</a:t>
            </a:fld>
            <a:endParaRPr lang="en-US"/>
          </a:p>
        </p:txBody>
      </p:sp>
    </p:spTree>
    <p:extLst>
      <p:ext uri="{BB962C8B-B14F-4D97-AF65-F5344CB8AC3E}">
        <p14:creationId xmlns:p14="http://schemas.microsoft.com/office/powerpoint/2010/main" val="100697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t>
            </a:r>
            <a:r>
              <a:rPr lang="en-US" baseline="0" dirty="0" smtClean="0"/>
              <a:t> </a:t>
            </a:r>
            <a:r>
              <a:rPr lang="en-US" dirty="0" smtClean="0"/>
              <a:t>your</a:t>
            </a:r>
            <a:r>
              <a:rPr lang="en-US" baseline="0" dirty="0" smtClean="0"/>
              <a:t> logo, adjust the title, and swap the photo for one from your department if you’d like.</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1</a:t>
            </a:fld>
            <a:endParaRPr lang="en-US"/>
          </a:p>
        </p:txBody>
      </p:sp>
    </p:spTree>
    <p:extLst>
      <p:ext uri="{BB962C8B-B14F-4D97-AF65-F5344CB8AC3E}">
        <p14:creationId xmlns:p14="http://schemas.microsoft.com/office/powerpoint/2010/main" val="2054744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your numbers!</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10</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YOUR numbers! (Left click</a:t>
            </a:r>
            <a:r>
              <a:rPr lang="en-US" baseline="0" dirty="0" smtClean="0"/>
              <a:t> on the chart and click “Edit Data…” and a new window will open in Excel. Change the numbers and/or years in Excel and it will change on this </a:t>
            </a:r>
            <a:r>
              <a:rPr lang="en-US" baseline="0" dirty="0" err="1" smtClean="0"/>
              <a:t>powerpoint</a:t>
            </a:r>
            <a:r>
              <a:rPr lang="en-US" baseline="0" dirty="0" smtClean="0"/>
              <a:t>.)</a:t>
            </a:r>
          </a:p>
          <a:p>
            <a:endParaRPr lang="en-US" baseline="0" dirty="0" smtClean="0"/>
          </a:p>
          <a:p>
            <a:r>
              <a:rPr lang="en-US" baseline="0" dirty="0" smtClean="0"/>
              <a:t>This chart shows the costs for each year. </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11</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YOUR numbers! (Left click</a:t>
            </a:r>
            <a:r>
              <a:rPr lang="en-US" baseline="0" dirty="0" smtClean="0"/>
              <a:t> on the chart and click “Edit Data…” and a new window will open in Excel. Change the numbers and/or years in Excel and it will change on this </a:t>
            </a:r>
            <a:r>
              <a:rPr lang="en-US" baseline="0" dirty="0" err="1" smtClean="0"/>
              <a:t>powerpoint</a:t>
            </a:r>
            <a:r>
              <a:rPr lang="en-US" baseline="0" dirty="0" smtClean="0"/>
              <a:t>.)</a:t>
            </a:r>
          </a:p>
          <a:p>
            <a:endParaRPr lang="en-US" baseline="0" dirty="0" smtClean="0"/>
          </a:p>
          <a:p>
            <a:r>
              <a:rPr lang="en-US" baseline="0" dirty="0" smtClean="0"/>
              <a:t>This chart shows the number of emergency responses for each year.</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12</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National Volunteer Fire Council (NVFC) is the leading nonprofit membership association representing the interests of the volunteer fire, EMS, and rescue services. Organized in 1976, the NVFC serves as the voice of the volunteer fire and emergency services in the national arena and provides invaluable resources, programs, education, and advocacy for first responders across the nation. </a:t>
            </a:r>
            <a:r>
              <a:rPr lang="en-US" dirty="0" smtClean="0"/>
              <a:t>The NVFC reports that</a:t>
            </a:r>
            <a:r>
              <a:rPr lang="en-US" baseline="0" dirty="0" smtClean="0"/>
              <a:t> </a:t>
            </a:r>
            <a:r>
              <a:rPr lang="en-US" dirty="0" smtClean="0"/>
              <a:t>70% of firefighters</a:t>
            </a:r>
            <a:r>
              <a:rPr lang="en-US" baseline="0" dirty="0" smtClean="0"/>
              <a:t> </a:t>
            </a:r>
            <a:r>
              <a:rPr lang="en-US" dirty="0" smtClean="0"/>
              <a:t>are volunteer. </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13</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 of departments are mostly or all volunteer</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14</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latin typeface="+mn-lt"/>
              </a:rPr>
              <a:t>Average cost to train and equip a firefighter can exceed $20,000</a:t>
            </a:r>
          </a:p>
          <a:p>
            <a:endParaRPr lang="en-US" b="0" dirty="0">
              <a:latin typeface="+mn-lt"/>
            </a:endParaRPr>
          </a:p>
        </p:txBody>
      </p:sp>
      <p:sp>
        <p:nvSpPr>
          <p:cNvPr id="4" name="Slide Number Placeholder 3"/>
          <p:cNvSpPr>
            <a:spLocks noGrp="1"/>
          </p:cNvSpPr>
          <p:nvPr>
            <p:ph type="sldNum" sz="quarter" idx="10"/>
          </p:nvPr>
        </p:nvSpPr>
        <p:spPr/>
        <p:txBody>
          <a:bodyPr/>
          <a:lstStyle/>
          <a:p>
            <a:fld id="{0EE12FDA-C410-4AA4-8BD8-55EF6789E5FC}" type="slidenum">
              <a:rPr lang="en-US" smtClean="0"/>
              <a:t>15</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of calls nationally more than doubled in 20 years (from roughly</a:t>
            </a:r>
            <a:r>
              <a:rPr lang="en-US" baseline="0" dirty="0" smtClean="0"/>
              <a:t> 16 million calls in </a:t>
            </a:r>
            <a:r>
              <a:rPr lang="en-US" dirty="0" smtClean="0"/>
              <a:t>1995</a:t>
            </a:r>
            <a:r>
              <a:rPr lang="en-US" baseline="0" dirty="0" smtClean="0"/>
              <a:t> to 33.6 million in </a:t>
            </a:r>
            <a:r>
              <a:rPr lang="en-US" dirty="0" smtClean="0"/>
              <a:t>2015)</a:t>
            </a:r>
          </a:p>
          <a:p>
            <a:endParaRPr lang="en-US" b="0" dirty="0">
              <a:latin typeface="+mn-lt"/>
            </a:endParaRPr>
          </a:p>
        </p:txBody>
      </p:sp>
      <p:sp>
        <p:nvSpPr>
          <p:cNvPr id="4" name="Slide Number Placeholder 3"/>
          <p:cNvSpPr>
            <a:spLocks noGrp="1"/>
          </p:cNvSpPr>
          <p:nvPr>
            <p:ph type="sldNum" sz="quarter" idx="10"/>
          </p:nvPr>
        </p:nvSpPr>
        <p:spPr/>
        <p:txBody>
          <a:bodyPr/>
          <a:lstStyle/>
          <a:p>
            <a:fld id="{0EE12FDA-C410-4AA4-8BD8-55EF6789E5FC}" type="slidenum">
              <a:rPr lang="en-US" smtClean="0"/>
              <a:t>16</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17</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Leadership</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2</a:t>
            </a:fld>
            <a:endParaRPr lang="en-US"/>
          </a:p>
        </p:txBody>
      </p:sp>
    </p:spTree>
    <p:extLst>
      <p:ext uri="{BB962C8B-B14F-4D97-AF65-F5344CB8AC3E}">
        <p14:creationId xmlns:p14="http://schemas.microsoft.com/office/powerpoint/2010/main" val="144544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latin typeface="+mn-lt"/>
                <a:ea typeface="+mn-ea"/>
                <a:cs typeface="+mn-cs"/>
              </a:rPr>
              <a:t>List and briefly describe the services you offer, which might include the following:</a:t>
            </a:r>
          </a:p>
          <a:p>
            <a:pPr rtl="0"/>
            <a:r>
              <a:rPr lang="en-US" sz="1200" b="0" i="0" u="none" strike="noStrike" kern="1200" baseline="0" dirty="0" smtClean="0">
                <a:solidFill>
                  <a:schemeClr val="tx1"/>
                </a:solidFill>
                <a:latin typeface="+mn-lt"/>
                <a:ea typeface="+mn-ea"/>
                <a:cs typeface="+mn-cs"/>
              </a:rPr>
              <a:t>Engine Company Operations</a:t>
            </a:r>
          </a:p>
          <a:p>
            <a:pPr rtl="0"/>
            <a:r>
              <a:rPr lang="en-US" sz="1200" b="0" i="0" u="none" strike="noStrike" kern="1200" baseline="0" dirty="0" smtClean="0">
                <a:solidFill>
                  <a:schemeClr val="tx1"/>
                </a:solidFill>
                <a:latin typeface="+mn-lt"/>
                <a:ea typeface="+mn-ea"/>
                <a:cs typeface="+mn-cs"/>
              </a:rPr>
              <a:t>Ladder Company Operations</a:t>
            </a:r>
          </a:p>
          <a:p>
            <a:pPr rtl="0"/>
            <a:r>
              <a:rPr lang="en-US" sz="1200" b="0" i="0" u="none" strike="noStrike" kern="1200" baseline="0" dirty="0" smtClean="0">
                <a:solidFill>
                  <a:schemeClr val="tx1"/>
                </a:solidFill>
                <a:latin typeface="+mn-lt"/>
                <a:ea typeface="+mn-ea"/>
                <a:cs typeface="+mn-cs"/>
              </a:rPr>
              <a:t>Rescue Company Operations</a:t>
            </a:r>
          </a:p>
          <a:p>
            <a:pPr rtl="0"/>
            <a:r>
              <a:rPr lang="en-US" sz="1200" b="0" i="0" u="none" strike="noStrike" kern="1200" baseline="0" dirty="0" smtClean="0">
                <a:solidFill>
                  <a:schemeClr val="tx1"/>
                </a:solidFill>
                <a:latin typeface="+mn-lt"/>
                <a:ea typeface="+mn-ea"/>
                <a:cs typeface="+mn-cs"/>
              </a:rPr>
              <a:t>Hazardous Materials Operations</a:t>
            </a:r>
          </a:p>
          <a:p>
            <a:pPr rtl="0"/>
            <a:r>
              <a:rPr lang="en-US" sz="1200" b="0" i="0" u="none" strike="noStrike" kern="1200" baseline="0" dirty="0" smtClean="0">
                <a:solidFill>
                  <a:schemeClr val="tx1"/>
                </a:solidFill>
                <a:latin typeface="+mn-lt"/>
                <a:ea typeface="+mn-ea"/>
                <a:cs typeface="+mn-cs"/>
              </a:rPr>
              <a:t>Storm Management Services</a:t>
            </a:r>
          </a:p>
          <a:p>
            <a:pPr rtl="0"/>
            <a:r>
              <a:rPr lang="en-US" sz="1200" b="0" i="0" u="none" strike="noStrike" kern="1200" baseline="0" dirty="0" smtClean="0">
                <a:solidFill>
                  <a:schemeClr val="tx1"/>
                </a:solidFill>
                <a:latin typeface="+mn-lt"/>
                <a:ea typeface="+mn-ea"/>
                <a:cs typeface="+mn-cs"/>
              </a:rPr>
              <a:t>Emergency Medical Services</a:t>
            </a:r>
          </a:p>
          <a:p>
            <a:pPr rtl="0"/>
            <a:r>
              <a:rPr lang="en-US" sz="1200" b="0" i="0" u="none" strike="noStrike" kern="1200" baseline="0" dirty="0" smtClean="0">
                <a:solidFill>
                  <a:schemeClr val="tx1"/>
                </a:solidFill>
                <a:latin typeface="+mn-lt"/>
                <a:ea typeface="+mn-ea"/>
                <a:cs typeface="+mn-cs"/>
              </a:rPr>
              <a:t>Fire &amp; Injury Prevention Education</a:t>
            </a:r>
          </a:p>
          <a:p>
            <a:pPr rtl="0"/>
            <a:r>
              <a:rPr lang="en-US" sz="1200" b="0" i="0" u="none" strike="noStrike" kern="1200" baseline="0" dirty="0" smtClean="0">
                <a:solidFill>
                  <a:schemeClr val="tx1"/>
                </a:solidFill>
                <a:latin typeface="+mn-lt"/>
                <a:ea typeface="+mn-ea"/>
                <a:cs typeface="+mn-cs"/>
              </a:rPr>
              <a:t>Fire Inspections</a:t>
            </a:r>
          </a:p>
          <a:p>
            <a:pPr rtl="0"/>
            <a:r>
              <a:rPr lang="en-US" sz="1200" b="0" i="0" u="none" strike="noStrike" kern="1200" baseline="0" dirty="0" smtClean="0">
                <a:solidFill>
                  <a:schemeClr val="tx1"/>
                </a:solidFill>
                <a:latin typeface="+mn-lt"/>
                <a:ea typeface="+mn-ea"/>
                <a:cs typeface="+mn-cs"/>
              </a:rPr>
              <a:t>Community Social Activities</a:t>
            </a:r>
          </a:p>
          <a:p>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3</a:t>
            </a:fld>
            <a:endParaRPr lang="en-US"/>
          </a:p>
        </p:txBody>
      </p:sp>
    </p:spTree>
    <p:extLst>
      <p:ext uri="{BB962C8B-B14F-4D97-AF65-F5344CB8AC3E}">
        <p14:creationId xmlns:p14="http://schemas.microsoft.com/office/powerpoint/2010/main" val="277771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latin typeface="+mn-lt"/>
                <a:ea typeface="+mn-ea"/>
                <a:cs typeface="+mn-cs"/>
              </a:rPr>
              <a:t>Fill in with your numbers.</a:t>
            </a: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Area Protected (square miles)	25</a:t>
            </a:r>
          </a:p>
          <a:p>
            <a:pPr rtl="0"/>
            <a:r>
              <a:rPr lang="en-US" sz="1200" b="0" i="0" u="none" strike="noStrike" kern="1200" baseline="0" dirty="0" smtClean="0">
                <a:solidFill>
                  <a:schemeClr val="tx1"/>
                </a:solidFill>
                <a:latin typeface="+mn-lt"/>
                <a:ea typeface="+mn-ea"/>
                <a:cs typeface="+mn-cs"/>
              </a:rPr>
              <a:t>Population Protected		100,000</a:t>
            </a:r>
          </a:p>
          <a:p>
            <a:pPr rtl="0"/>
            <a:r>
              <a:rPr lang="en-US" sz="1200" b="0" i="0" u="none" strike="noStrike" kern="1200" baseline="0" dirty="0" smtClean="0">
                <a:solidFill>
                  <a:schemeClr val="tx1"/>
                </a:solidFill>
                <a:latin typeface="+mn-lt"/>
                <a:ea typeface="+mn-ea"/>
                <a:cs typeface="+mn-cs"/>
              </a:rPr>
              <a:t>Number of Stations		4</a:t>
            </a:r>
          </a:p>
          <a:p>
            <a:pPr rtl="0"/>
            <a:r>
              <a:rPr lang="en-US" sz="1200" b="0" i="0" u="none" strike="noStrike" kern="1200" baseline="0" dirty="0" smtClean="0">
                <a:solidFill>
                  <a:schemeClr val="tx1"/>
                </a:solidFill>
                <a:latin typeface="+mn-lt"/>
                <a:ea typeface="+mn-ea"/>
                <a:cs typeface="+mn-cs"/>
              </a:rPr>
              <a:t>ISO </a:t>
            </a:r>
            <a:r>
              <a:rPr lang="en-US" sz="1200" b="0" i="0" u="none" strike="noStrike" kern="1200" baseline="0" dirty="0" err="1" smtClean="0">
                <a:solidFill>
                  <a:schemeClr val="tx1"/>
                </a:solidFill>
                <a:latin typeface="+mn-lt"/>
                <a:ea typeface="+mn-ea"/>
                <a:cs typeface="+mn-cs"/>
              </a:rPr>
              <a:t>Fireflow</a:t>
            </a:r>
            <a:r>
              <a:rPr lang="en-US" sz="1200" b="0" i="0" u="none" strike="noStrike" kern="1200" baseline="0" dirty="0" smtClean="0">
                <a:solidFill>
                  <a:schemeClr val="tx1"/>
                </a:solidFill>
                <a:latin typeface="+mn-lt"/>
                <a:ea typeface="+mn-ea"/>
                <a:cs typeface="+mn-cs"/>
              </a:rPr>
              <a:t>			3500</a:t>
            </a:r>
          </a:p>
          <a:p>
            <a:pPr rtl="0"/>
            <a:r>
              <a:rPr lang="en-US" sz="1200" b="0" i="0" u="none" strike="noStrike" kern="1200" baseline="0" dirty="0" smtClean="0">
                <a:solidFill>
                  <a:schemeClr val="tx1"/>
                </a:solidFill>
                <a:latin typeface="+mn-lt"/>
                <a:ea typeface="+mn-ea"/>
                <a:cs typeface="+mn-cs"/>
              </a:rPr>
              <a:t>ISO Classification		5</a:t>
            </a:r>
          </a:p>
          <a:p>
            <a:pPr rtl="0"/>
            <a:r>
              <a:rPr lang="en-US" sz="1200" b="0" i="0" u="none" strike="noStrike" kern="1200" baseline="0" dirty="0" smtClean="0">
                <a:solidFill>
                  <a:schemeClr val="tx1"/>
                </a:solidFill>
                <a:latin typeface="+mn-lt"/>
                <a:ea typeface="+mn-ea"/>
                <a:cs typeface="+mn-cs"/>
              </a:rPr>
              <a:t>Apparatus</a:t>
            </a:r>
          </a:p>
          <a:p>
            <a:pPr rtl="0"/>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Engines	                         8 </a:t>
            </a:r>
          </a:p>
          <a:p>
            <a:pPr rtl="0"/>
            <a:r>
              <a:rPr lang="en-US" sz="1200" b="1" i="0" u="none" strike="noStrike" kern="1200" baseline="0" dirty="0" smtClean="0">
                <a:solidFill>
                  <a:schemeClr val="tx1"/>
                </a:solidFill>
                <a:latin typeface="+mn-lt"/>
                <a:ea typeface="+mn-ea"/>
                <a:cs typeface="+mn-cs"/>
              </a:rPr>
              <a:t>	Aerial Trucks                       4 </a:t>
            </a:r>
          </a:p>
          <a:p>
            <a:pPr rtl="0"/>
            <a:r>
              <a:rPr lang="en-US" sz="1200" b="1" i="0" u="none" strike="noStrike" kern="1200" baseline="0" dirty="0" smtClean="0">
                <a:solidFill>
                  <a:schemeClr val="tx1"/>
                </a:solidFill>
                <a:latin typeface="+mn-lt"/>
                <a:ea typeface="+mn-ea"/>
                <a:cs typeface="+mn-cs"/>
              </a:rPr>
              <a:t>	Tankers	                         1 </a:t>
            </a:r>
          </a:p>
          <a:p>
            <a:pPr rtl="0"/>
            <a:r>
              <a:rPr lang="en-US" sz="1200" b="1" i="0" u="none" strike="noStrike" kern="1200" baseline="0" dirty="0" smtClean="0">
                <a:solidFill>
                  <a:schemeClr val="tx1"/>
                </a:solidFill>
                <a:latin typeface="+mn-lt"/>
                <a:ea typeface="+mn-ea"/>
                <a:cs typeface="+mn-cs"/>
              </a:rPr>
              <a:t>	Rescue Trucks	     2</a:t>
            </a:r>
          </a:p>
          <a:p>
            <a:pPr rtl="0"/>
            <a:r>
              <a:rPr lang="en-US" sz="1200" b="1" i="0" u="none" strike="noStrike" kern="1200" baseline="0" dirty="0" smtClean="0">
                <a:solidFill>
                  <a:schemeClr val="tx1"/>
                </a:solidFill>
                <a:latin typeface="+mn-lt"/>
                <a:ea typeface="+mn-ea"/>
                <a:cs typeface="+mn-cs"/>
              </a:rPr>
              <a:t>	Utility Vehicles	     2 </a:t>
            </a:r>
          </a:p>
          <a:p>
            <a:pPr rtl="0"/>
            <a:r>
              <a:rPr lang="en-US" sz="1200" b="1" i="0" u="none" strike="noStrike" kern="1200" baseline="0" dirty="0" smtClean="0">
                <a:solidFill>
                  <a:schemeClr val="tx1"/>
                </a:solidFill>
                <a:latin typeface="+mn-lt"/>
                <a:ea typeface="+mn-ea"/>
                <a:cs typeface="+mn-cs"/>
              </a:rPr>
              <a:t>	Brush Trucks                        -   </a:t>
            </a:r>
          </a:p>
          <a:p>
            <a:pPr rtl="0"/>
            <a:r>
              <a:rPr lang="en-US" sz="1200" b="1" i="0" u="none" strike="noStrike" kern="1200" baseline="0" dirty="0" smtClean="0">
                <a:solidFill>
                  <a:schemeClr val="tx1"/>
                </a:solidFill>
                <a:latin typeface="+mn-lt"/>
                <a:ea typeface="+mn-ea"/>
                <a:cs typeface="+mn-cs"/>
              </a:rPr>
              <a:t>	Ambulances                         6 </a:t>
            </a:r>
          </a:p>
          <a:p>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4</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your</a:t>
            </a:r>
            <a:r>
              <a:rPr lang="en-US" baseline="0" dirty="0" smtClean="0"/>
              <a:t> department’s top accomplishments LAST year.</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5</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your</a:t>
            </a:r>
            <a:r>
              <a:rPr lang="en-US" baseline="0" dirty="0" smtClean="0"/>
              <a:t> department’s top accomplishments THIS year.</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6</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formula</a:t>
            </a:r>
            <a:r>
              <a:rPr lang="en-US" baseline="0" dirty="0" smtClean="0"/>
              <a:t> and give examples. </a:t>
            </a:r>
          </a:p>
          <a:p>
            <a:r>
              <a:rPr lang="en-US" baseline="0" dirty="0" smtClean="0"/>
              <a:t>Be sure to note that the operating expense and career cost are annual, recurring expenses.</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7</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your</a:t>
            </a:r>
            <a:r>
              <a:rPr lang="en-US" baseline="0" dirty="0" smtClean="0"/>
              <a:t> numbers!</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8</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your number!</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9</a:t>
            </a:fld>
            <a:endParaRPr lang="en-US"/>
          </a:p>
        </p:txBody>
      </p:sp>
    </p:spTree>
    <p:extLst>
      <p:ext uri="{BB962C8B-B14F-4D97-AF65-F5344CB8AC3E}">
        <p14:creationId xmlns:p14="http://schemas.microsoft.com/office/powerpoint/2010/main" val="306982020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7C7BE5-B3FE-4DC8-A88E-300390791766}"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D5142-D10E-4F86-A34C-E1D3647E9B03}" type="slidenum">
              <a:rPr lang="en-US" smtClean="0"/>
              <a:t>‹#›</a:t>
            </a:fld>
            <a:endParaRPr lang="en-US"/>
          </a:p>
        </p:txBody>
      </p:sp>
      <p:pic>
        <p:nvPicPr>
          <p:cNvPr id="8" name="Picture 7"/>
          <p:cNvPicPr>
            <a:picLocks/>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
                    </a14:imgEffect>
                  </a14:imgLayer>
                </a14:imgProps>
              </a:ext>
              <a:ext uri="{28A0092B-C50C-407E-A947-70E740481C1C}">
                <a14:useLocalDpi xmlns:a14="http://schemas.microsoft.com/office/drawing/2010/main" val="0"/>
              </a:ext>
            </a:extLst>
          </a:blip>
          <a:srcRect t="1044" r="3361" b="-1"/>
          <a:stretch/>
        </p:blipFill>
        <p:spPr>
          <a:xfrm>
            <a:off x="0" y="0"/>
            <a:ext cx="9144000" cy="6888707"/>
          </a:xfrm>
          <a:prstGeom prst="rect">
            <a:avLst/>
          </a:prstGeom>
          <a:gradFill flip="none" rotWithShape="1">
            <a:gsLst>
              <a:gs pos="0">
                <a:schemeClr val="bg1"/>
              </a:gs>
              <a:gs pos="67000">
                <a:schemeClr val="accent1">
                  <a:tint val="44500"/>
                  <a:satMod val="160000"/>
                </a:schemeClr>
              </a:gs>
            </a:gsLst>
            <a:lin ang="13500000" scaled="1"/>
            <a:tileRect/>
          </a:gradFill>
        </p:spPr>
      </p:pic>
      <p:sp>
        <p:nvSpPr>
          <p:cNvPr id="12" name="Rectangle 11"/>
          <p:cNvSpPr/>
          <p:nvPr userDrawn="1"/>
        </p:nvSpPr>
        <p:spPr>
          <a:xfrm>
            <a:off x="0" y="5638800"/>
            <a:ext cx="9144000" cy="838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98202" y="5707773"/>
            <a:ext cx="2271090" cy="700253"/>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23287" y="5687568"/>
            <a:ext cx="1954953" cy="738703"/>
          </a:xfrm>
          <a:prstGeom prst="rect">
            <a:avLst/>
          </a:prstGeom>
        </p:spPr>
      </p:pic>
    </p:spTree>
    <p:extLst>
      <p:ext uri="{BB962C8B-B14F-4D97-AF65-F5344CB8AC3E}">
        <p14:creationId xmlns:p14="http://schemas.microsoft.com/office/powerpoint/2010/main" val="191167537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C7BE5-B3FE-4DC8-A88E-300390791766}"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396989981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C7BE5-B3FE-4DC8-A88E-300390791766}"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221509632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C7BE5-B3FE-4DC8-A88E-300390791766}"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D5142-D10E-4F86-A34C-E1D3647E9B03}" type="slidenum">
              <a:rPr lang="en-US" smtClean="0"/>
              <a:t>‹#›</a:t>
            </a:fld>
            <a:endParaRPr lang="en-US"/>
          </a:p>
        </p:txBody>
      </p:sp>
      <p:pic>
        <p:nvPicPr>
          <p:cNvPr id="7" name="Picture 6"/>
          <p:cNvPicPr>
            <a:picLocks/>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
                    </a14:imgEffect>
                  </a14:imgLayer>
                </a14:imgProps>
              </a:ext>
              <a:ext uri="{28A0092B-C50C-407E-A947-70E740481C1C}">
                <a14:useLocalDpi xmlns:a14="http://schemas.microsoft.com/office/drawing/2010/main" val="0"/>
              </a:ext>
            </a:extLst>
          </a:blip>
          <a:srcRect t="1044" r="3361" b="-1"/>
          <a:stretch/>
        </p:blipFill>
        <p:spPr>
          <a:xfrm>
            <a:off x="0" y="0"/>
            <a:ext cx="9144000" cy="6888707"/>
          </a:xfrm>
          <a:prstGeom prst="rect">
            <a:avLst/>
          </a:prstGeom>
          <a:noFill/>
        </p:spPr>
      </p:pic>
    </p:spTree>
    <p:extLst>
      <p:ext uri="{BB962C8B-B14F-4D97-AF65-F5344CB8AC3E}">
        <p14:creationId xmlns:p14="http://schemas.microsoft.com/office/powerpoint/2010/main" val="291049451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7C7BE5-B3FE-4DC8-A88E-300390791766}"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129998264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7C7BE5-B3FE-4DC8-A88E-300390791766}"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277605900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7C7BE5-B3FE-4DC8-A88E-300390791766}"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311156720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7C7BE5-B3FE-4DC8-A88E-300390791766}"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7769268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C7BE5-B3FE-4DC8-A88E-300390791766}"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322268523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C7BE5-B3FE-4DC8-A88E-300390791766}"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85699723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C7BE5-B3FE-4DC8-A88E-300390791766}"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118787201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C7BE5-B3FE-4DC8-A88E-300390791766}" type="datetimeFigureOut">
              <a:rPr lang="en-US" smtClean="0"/>
              <a:t>10/16/2017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D5142-D10E-4F86-A34C-E1D3647E9B03}" type="slidenum">
              <a:rPr lang="en-US" smtClean="0"/>
              <a:t>‹#›</a:t>
            </a:fld>
            <a:endParaRPr lang="en-US"/>
          </a:p>
        </p:txBody>
      </p:sp>
    </p:spTree>
    <p:extLst>
      <p:ext uri="{BB962C8B-B14F-4D97-AF65-F5344CB8AC3E}">
        <p14:creationId xmlns:p14="http://schemas.microsoft.com/office/powerpoint/2010/main" val="1970419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220" t="34562" r="1220"/>
          <a:stretch/>
        </p:blipFill>
        <p:spPr>
          <a:xfrm>
            <a:off x="0" y="990600"/>
            <a:ext cx="9143999" cy="4648200"/>
          </a:xfrm>
          <a:prstGeom prst="rect">
            <a:avLst/>
          </a:prstGeom>
        </p:spPr>
      </p:pic>
      <p:sp>
        <p:nvSpPr>
          <p:cNvPr id="9" name="Rectangle 8"/>
          <p:cNvSpPr/>
          <p:nvPr/>
        </p:nvSpPr>
        <p:spPr>
          <a:xfrm>
            <a:off x="0" y="457200"/>
            <a:ext cx="9144000" cy="1022131"/>
          </a:xfrm>
          <a:prstGeom prst="rect">
            <a:avLst/>
          </a:prstGeom>
          <a:solidFill>
            <a:srgbClr val="1026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7145" y="467380"/>
            <a:ext cx="7078926" cy="523220"/>
          </a:xfrm>
          <a:prstGeom prst="rect">
            <a:avLst/>
          </a:prstGeom>
          <a:noFill/>
        </p:spPr>
        <p:txBody>
          <a:bodyPr wrap="none" rtlCol="0">
            <a:spAutoFit/>
          </a:bodyPr>
          <a:lstStyle/>
          <a:p>
            <a:r>
              <a:rPr lang="en-US" sz="2800" dirty="0" smtClean="0">
                <a:solidFill>
                  <a:schemeClr val="bg1"/>
                </a:solidFill>
                <a:latin typeface="Calibri" panose="020F0502020204030204" pitchFamily="34" charset="0"/>
              </a:rPr>
              <a:t>Financial Savings to the Town of (Insert Name)</a:t>
            </a:r>
            <a:endParaRPr lang="en-US" sz="2800" dirty="0">
              <a:solidFill>
                <a:schemeClr val="bg1"/>
              </a:solidFill>
              <a:latin typeface="Calibri" panose="020F0502020204030204" pitchFamily="34" charset="0"/>
            </a:endParaRPr>
          </a:p>
        </p:txBody>
      </p:sp>
      <p:sp>
        <p:nvSpPr>
          <p:cNvPr id="6" name="TextBox 5"/>
          <p:cNvSpPr txBox="1"/>
          <p:nvPr/>
        </p:nvSpPr>
        <p:spPr>
          <a:xfrm>
            <a:off x="2438401" y="914400"/>
            <a:ext cx="6477000" cy="523220"/>
          </a:xfrm>
          <a:prstGeom prst="rect">
            <a:avLst/>
          </a:prstGeom>
          <a:noFill/>
        </p:spPr>
        <p:txBody>
          <a:bodyPr wrap="square" rtlCol="0">
            <a:spAutoFit/>
          </a:bodyPr>
          <a:lstStyle/>
          <a:p>
            <a:pPr algn="r"/>
            <a:r>
              <a:rPr lang="en-US" sz="2800" dirty="0" smtClean="0">
                <a:solidFill>
                  <a:schemeClr val="bg1"/>
                </a:solidFill>
                <a:latin typeface="Calibri" panose="020F0502020204030204" pitchFamily="34" charset="0"/>
              </a:rPr>
              <a:t>by the (Insert Name) Fire Department</a:t>
            </a:r>
            <a:endParaRPr lang="en-US" sz="2800" dirty="0">
              <a:solidFill>
                <a:schemeClr val="bg1"/>
              </a:solidFill>
              <a:latin typeface="Calibri" panose="020F0502020204030204" pitchFamily="34" charset="0"/>
            </a:endParaRPr>
          </a:p>
        </p:txBody>
      </p:sp>
      <p:sp>
        <p:nvSpPr>
          <p:cNvPr id="7" name="Rectangle 6"/>
          <p:cNvSpPr/>
          <p:nvPr/>
        </p:nvSpPr>
        <p:spPr>
          <a:xfrm>
            <a:off x="419100" y="5703507"/>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35735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258" t="-90" r="7096" b="90"/>
          <a:stretch/>
        </p:blipFill>
        <p:spPr>
          <a:xfrm>
            <a:off x="16011" y="548640"/>
            <a:ext cx="7487212" cy="5760720"/>
          </a:xfrm>
          <a:prstGeom prst="rect">
            <a:avLst/>
          </a:prstGeom>
        </p:spPr>
      </p:pic>
      <p:sp>
        <p:nvSpPr>
          <p:cNvPr id="8" name="Rectangle 7"/>
          <p:cNvSpPr/>
          <p:nvPr/>
        </p:nvSpPr>
        <p:spPr>
          <a:xfrm>
            <a:off x="0" y="548640"/>
            <a:ext cx="9144000" cy="5760720"/>
          </a:xfrm>
          <a:prstGeom prst="rect">
            <a:avLst/>
          </a:prstGeom>
          <a:gradFill flip="none" rotWithShape="1">
            <a:gsLst>
              <a:gs pos="25000">
                <a:schemeClr val="tx1">
                  <a:alpha val="0"/>
                </a:schemeClr>
              </a:gs>
              <a:gs pos="57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72743" y="2305615"/>
            <a:ext cx="3886200" cy="2246769"/>
          </a:xfrm>
          <a:prstGeom prst="rect">
            <a:avLst/>
          </a:prstGeom>
          <a:noFill/>
        </p:spPr>
        <p:txBody>
          <a:bodyPr wrap="square" rtlCol="0">
            <a:spAutoFit/>
          </a:bodyPr>
          <a:lstStyle/>
          <a:p>
            <a:pPr algn="ctr"/>
            <a:r>
              <a:rPr lang="en-US" sz="2800" u="sng" dirty="0" smtClean="0">
                <a:solidFill>
                  <a:schemeClr val="bg1"/>
                </a:solidFill>
                <a:latin typeface="Calibri" panose="020F0502020204030204" pitchFamily="34" charset="0"/>
              </a:rPr>
              <a:t>Savings per residence</a:t>
            </a:r>
          </a:p>
          <a:p>
            <a:pPr algn="ctr"/>
            <a:r>
              <a:rPr lang="en-US" sz="2800" dirty="0" smtClean="0">
                <a:solidFill>
                  <a:schemeClr val="bg1"/>
                </a:solidFill>
                <a:latin typeface="Calibri" panose="020F0502020204030204" pitchFamily="34" charset="0"/>
              </a:rPr>
              <a:t>$xxx</a:t>
            </a:r>
          </a:p>
          <a:p>
            <a:pPr algn="ctr"/>
            <a:endParaRPr lang="en-US" sz="2800" dirty="0" smtClean="0">
              <a:solidFill>
                <a:schemeClr val="bg1"/>
              </a:solidFill>
              <a:latin typeface="Calibri" panose="020F0502020204030204" pitchFamily="34" charset="0"/>
            </a:endParaRPr>
          </a:p>
          <a:p>
            <a:pPr algn="ctr"/>
            <a:r>
              <a:rPr lang="en-US" sz="2800" u="sng" dirty="0" smtClean="0">
                <a:solidFill>
                  <a:schemeClr val="bg1"/>
                </a:solidFill>
                <a:latin typeface="Calibri" panose="020F0502020204030204" pitchFamily="34" charset="0"/>
              </a:rPr>
              <a:t>Savings per firefighter</a:t>
            </a:r>
          </a:p>
          <a:p>
            <a:pPr algn="ctr"/>
            <a:r>
              <a:rPr lang="en-US" sz="2800" dirty="0" smtClean="0">
                <a:solidFill>
                  <a:schemeClr val="bg1"/>
                </a:solidFill>
                <a:latin typeface="Calibri" panose="020F0502020204030204" pitchFamily="34" charset="0"/>
              </a:rPr>
              <a:t>$</a:t>
            </a:r>
            <a:r>
              <a:rPr lang="en-US" sz="2800" dirty="0" err="1" smtClean="0">
                <a:solidFill>
                  <a:schemeClr val="bg1"/>
                </a:solidFill>
                <a:latin typeface="Calibri" panose="020F0502020204030204" pitchFamily="34" charset="0"/>
              </a:rPr>
              <a:t>xxxxx</a:t>
            </a:r>
            <a:endParaRPr lang="en-US" sz="2800" dirty="0" smtClean="0">
              <a:solidFill>
                <a:schemeClr val="bg1"/>
              </a:solidFill>
              <a:latin typeface="Calibri" panose="020F0502020204030204" pitchFamily="34" charset="0"/>
            </a:endParaRPr>
          </a:p>
        </p:txBody>
      </p:sp>
      <p:sp>
        <p:nvSpPr>
          <p:cNvPr id="5" name="Rectangle 4"/>
          <p:cNvSpPr/>
          <p:nvPr/>
        </p:nvSpPr>
        <p:spPr>
          <a:xfrm>
            <a:off x="7675728" y="152400"/>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328337872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48640"/>
            <a:ext cx="9144000" cy="5760720"/>
          </a:xfrm>
          <a:prstGeom prst="rect">
            <a:avLst/>
          </a:prstGeom>
          <a:solidFill>
            <a:srgbClr val="102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p:cNvGraphicFramePr/>
          <p:nvPr>
            <p:extLst>
              <p:ext uri="{D42A27DB-BD31-4B8C-83A1-F6EECF244321}">
                <p14:modId xmlns:p14="http://schemas.microsoft.com/office/powerpoint/2010/main" val="3796578187"/>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7675728" y="152400"/>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10368984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48640"/>
            <a:ext cx="9144000" cy="5760720"/>
          </a:xfrm>
          <a:prstGeom prst="rect">
            <a:avLst/>
          </a:prstGeom>
          <a:solidFill>
            <a:srgbClr val="102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p:cNvGraphicFramePr/>
          <p:nvPr>
            <p:extLst>
              <p:ext uri="{D42A27DB-BD31-4B8C-83A1-F6EECF244321}">
                <p14:modId xmlns:p14="http://schemas.microsoft.com/office/powerpoint/2010/main" val="257574964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7675728" y="152400"/>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162986378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p:cNvPicPr>
          <p:nvPr/>
        </p:nvPicPr>
        <p:blipFill rotWithShape="1">
          <a:blip r:embed="rId3">
            <a:extLst>
              <a:ext uri="{28A0092B-C50C-407E-A947-70E740481C1C}">
                <a14:useLocalDpi xmlns:a14="http://schemas.microsoft.com/office/drawing/2010/main" val="0"/>
              </a:ext>
            </a:extLst>
          </a:blip>
          <a:srcRect l="10085" t="13532" r="4329" b="18740"/>
          <a:stretch/>
        </p:blipFill>
        <p:spPr>
          <a:xfrm>
            <a:off x="0" y="548640"/>
            <a:ext cx="9144000" cy="5760720"/>
          </a:xfrm>
          <a:prstGeom prst="rect">
            <a:avLst/>
          </a:prstGeom>
        </p:spPr>
      </p:pic>
      <p:sp>
        <p:nvSpPr>
          <p:cNvPr id="20" name="Rectangle 19"/>
          <p:cNvSpPr/>
          <p:nvPr/>
        </p:nvSpPr>
        <p:spPr>
          <a:xfrm rot="21150855">
            <a:off x="2917675" y="4929539"/>
            <a:ext cx="2347213" cy="49244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600" b="1" dirty="0" smtClean="0">
                <a:ln w="50800">
                  <a:noFill/>
                </a:ln>
                <a:solidFill>
                  <a:srgbClr val="C4C4C4"/>
                </a:solidFill>
                <a:latin typeface="Franklin Gothic Demi" panose="020B0703020102020204" pitchFamily="34" charset="0"/>
              </a:rPr>
              <a:t>VOLUNTEERS</a:t>
            </a:r>
            <a:endParaRPr lang="en-US" sz="2600" b="1" dirty="0">
              <a:ln w="50800">
                <a:noFill/>
              </a:ln>
              <a:solidFill>
                <a:srgbClr val="C4C4C4"/>
              </a:solidFill>
              <a:latin typeface="Franklin Gothic Demi" panose="020B0703020102020204" pitchFamily="34" charset="0"/>
            </a:endParaRPr>
          </a:p>
        </p:txBody>
      </p:sp>
      <p:sp>
        <p:nvSpPr>
          <p:cNvPr id="3" name="Rectangle 2"/>
          <p:cNvSpPr/>
          <p:nvPr/>
        </p:nvSpPr>
        <p:spPr>
          <a:xfrm rot="21150855">
            <a:off x="2758056" y="3026664"/>
            <a:ext cx="2117759" cy="1323439"/>
          </a:xfrm>
          <a:prstGeom prst="rect">
            <a:avLst/>
          </a:prstGeom>
          <a:gradFill>
            <a:gsLst>
              <a:gs pos="35000">
                <a:schemeClr val="tx1">
                  <a:alpha val="47000"/>
                </a:schemeClr>
              </a:gs>
              <a:gs pos="100000">
                <a:schemeClr val="bg1">
                  <a:alpha val="0"/>
                </a:schemeClr>
              </a:gs>
            </a:gsLst>
            <a:path path="shape">
              <a:fillToRect l="50000" t="50000" r="50000" b="50000"/>
            </a:path>
          </a:gra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8000" b="1" dirty="0" smtClean="0">
                <a:ln w="50800">
                  <a:noFill/>
                </a:ln>
                <a:solidFill>
                  <a:srgbClr val="D1D1D1"/>
                </a:solidFill>
              </a:rPr>
              <a:t>70%</a:t>
            </a:r>
            <a:endParaRPr lang="en-US" sz="8000" b="1" dirty="0">
              <a:ln w="50800">
                <a:noFill/>
              </a:ln>
              <a:solidFill>
                <a:srgbClr val="D1D1D1"/>
              </a:solidFill>
            </a:endParaRPr>
          </a:p>
        </p:txBody>
      </p:sp>
      <p:sp>
        <p:nvSpPr>
          <p:cNvPr id="32" name="Rectangle 31"/>
          <p:cNvSpPr/>
          <p:nvPr/>
        </p:nvSpPr>
        <p:spPr>
          <a:xfrm>
            <a:off x="0" y="541816"/>
            <a:ext cx="9144000" cy="5760720"/>
          </a:xfrm>
          <a:prstGeom prst="rect">
            <a:avLst/>
          </a:prstGeom>
          <a:gradFill flip="none" rotWithShape="1">
            <a:gsLst>
              <a:gs pos="74000">
                <a:schemeClr val="tx1">
                  <a:alpha val="0"/>
                </a:schemeClr>
              </a:gs>
              <a:gs pos="91000">
                <a:srgbClr val="10264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675728" y="152400"/>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
        <p:nvSpPr>
          <p:cNvPr id="33" name="Rectangle 32"/>
          <p:cNvSpPr/>
          <p:nvPr/>
        </p:nvSpPr>
        <p:spPr>
          <a:xfrm>
            <a:off x="-12510" y="548640"/>
            <a:ext cx="9144000" cy="5760720"/>
          </a:xfrm>
          <a:prstGeom prst="rect">
            <a:avLst/>
          </a:prstGeom>
          <a:gradFill flip="none" rotWithShape="1">
            <a:gsLst>
              <a:gs pos="83000">
                <a:schemeClr val="tx1">
                  <a:alpha val="0"/>
                </a:schemeClr>
              </a:gs>
              <a:gs pos="91000">
                <a:srgbClr val="10264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8016" y="5660136"/>
            <a:ext cx="24384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dirty="0" smtClean="0">
                <a:ln w="50800">
                  <a:noFill/>
                </a:ln>
                <a:solidFill>
                  <a:schemeClr val="bg1">
                    <a:lumMod val="85000"/>
                  </a:schemeClr>
                </a:solidFill>
                <a:latin typeface="Calibri" panose="020F0502020204030204" pitchFamily="34" charset="0"/>
              </a:rPr>
              <a:t>Nationally…</a:t>
            </a:r>
            <a:endParaRPr lang="en-US" sz="2800" dirty="0">
              <a:ln w="50800">
                <a:noFill/>
              </a:ln>
              <a:solidFill>
                <a:schemeClr val="bg1">
                  <a:lumMod val="85000"/>
                </a:schemeClr>
              </a:solidFill>
              <a:latin typeface="Calibri" panose="020F0502020204030204" pitchFamily="34" charset="0"/>
            </a:endParaRPr>
          </a:p>
        </p:txBody>
      </p:sp>
    </p:spTree>
    <p:extLst>
      <p:ext uri="{BB962C8B-B14F-4D97-AF65-F5344CB8AC3E}">
        <p14:creationId xmlns:p14="http://schemas.microsoft.com/office/powerpoint/2010/main" val="390607726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p:cNvPicPr>
          <p:nvPr/>
        </p:nvPicPr>
        <p:blipFill rotWithShape="1">
          <a:blip r:embed="rId3">
            <a:extLst>
              <a:ext uri="{28A0092B-C50C-407E-A947-70E740481C1C}">
                <a14:useLocalDpi xmlns:a14="http://schemas.microsoft.com/office/drawing/2010/main" val="0"/>
              </a:ext>
            </a:extLst>
          </a:blip>
          <a:srcRect l="10085" t="13532" r="4329" b="18740"/>
          <a:stretch/>
        </p:blipFill>
        <p:spPr>
          <a:xfrm>
            <a:off x="0" y="548640"/>
            <a:ext cx="9144000" cy="5760720"/>
          </a:xfrm>
          <a:prstGeom prst="rect">
            <a:avLst/>
          </a:prstGeom>
        </p:spPr>
      </p:pic>
      <p:sp>
        <p:nvSpPr>
          <p:cNvPr id="20" name="Rectangle 19"/>
          <p:cNvSpPr/>
          <p:nvPr/>
        </p:nvSpPr>
        <p:spPr>
          <a:xfrm rot="21150855">
            <a:off x="2917676" y="4929539"/>
            <a:ext cx="2347213" cy="49244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600" b="1" dirty="0" smtClean="0">
                <a:ln w="50800">
                  <a:noFill/>
                </a:ln>
                <a:solidFill>
                  <a:srgbClr val="C4C4C4"/>
                </a:solidFill>
                <a:latin typeface="Franklin Gothic Demi" panose="020B0703020102020204" pitchFamily="34" charset="0"/>
              </a:rPr>
              <a:t>VOLUNTEERS</a:t>
            </a:r>
            <a:endParaRPr lang="en-US" sz="2600" b="1" dirty="0">
              <a:ln w="50800">
                <a:noFill/>
              </a:ln>
              <a:solidFill>
                <a:srgbClr val="C4C4C4"/>
              </a:solidFill>
              <a:latin typeface="Franklin Gothic Demi" panose="020B0703020102020204" pitchFamily="34" charset="0"/>
            </a:endParaRPr>
          </a:p>
        </p:txBody>
      </p:sp>
      <p:sp>
        <p:nvSpPr>
          <p:cNvPr id="3" name="Rectangle 2"/>
          <p:cNvSpPr/>
          <p:nvPr/>
        </p:nvSpPr>
        <p:spPr>
          <a:xfrm rot="21150855">
            <a:off x="2758056" y="3027911"/>
            <a:ext cx="2117759" cy="1323439"/>
          </a:xfrm>
          <a:prstGeom prst="rect">
            <a:avLst/>
          </a:prstGeom>
          <a:gradFill>
            <a:gsLst>
              <a:gs pos="35000">
                <a:schemeClr val="tx1">
                  <a:alpha val="47000"/>
                </a:schemeClr>
              </a:gs>
              <a:gs pos="100000">
                <a:schemeClr val="bg1">
                  <a:alpha val="0"/>
                </a:schemeClr>
              </a:gs>
            </a:gsLst>
            <a:path path="shape">
              <a:fillToRect l="50000" t="50000" r="50000" b="50000"/>
            </a:path>
          </a:gra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8000" b="1" dirty="0">
                <a:ln w="50800">
                  <a:noFill/>
                </a:ln>
                <a:solidFill>
                  <a:srgbClr val="D1D1D1"/>
                </a:solidFill>
              </a:rPr>
              <a:t>8</a:t>
            </a:r>
            <a:r>
              <a:rPr lang="en-US" sz="8000" b="1" dirty="0" smtClean="0">
                <a:ln w="50800">
                  <a:noFill/>
                </a:ln>
                <a:solidFill>
                  <a:srgbClr val="D1D1D1"/>
                </a:solidFill>
              </a:rPr>
              <a:t>0%</a:t>
            </a:r>
            <a:endParaRPr lang="en-US" sz="8000" b="1" dirty="0">
              <a:ln w="50800">
                <a:noFill/>
              </a:ln>
              <a:solidFill>
                <a:srgbClr val="D1D1D1"/>
              </a:solidFill>
            </a:endParaRPr>
          </a:p>
        </p:txBody>
      </p:sp>
      <p:sp>
        <p:nvSpPr>
          <p:cNvPr id="30" name="Rectangle 29"/>
          <p:cNvSpPr/>
          <p:nvPr/>
        </p:nvSpPr>
        <p:spPr>
          <a:xfrm>
            <a:off x="7675728" y="152400"/>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
        <p:nvSpPr>
          <p:cNvPr id="32" name="Rectangle 31"/>
          <p:cNvSpPr/>
          <p:nvPr/>
        </p:nvSpPr>
        <p:spPr>
          <a:xfrm>
            <a:off x="0" y="541816"/>
            <a:ext cx="9144000" cy="5760720"/>
          </a:xfrm>
          <a:prstGeom prst="rect">
            <a:avLst/>
          </a:prstGeom>
          <a:gradFill flip="none" rotWithShape="1">
            <a:gsLst>
              <a:gs pos="74000">
                <a:schemeClr val="tx1">
                  <a:alpha val="0"/>
                </a:schemeClr>
              </a:gs>
              <a:gs pos="91000">
                <a:srgbClr val="10264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2510" y="548640"/>
            <a:ext cx="9144000" cy="5760720"/>
          </a:xfrm>
          <a:prstGeom prst="rect">
            <a:avLst/>
          </a:prstGeom>
          <a:gradFill flip="none" rotWithShape="1">
            <a:gsLst>
              <a:gs pos="83000">
                <a:schemeClr val="tx1">
                  <a:alpha val="0"/>
                </a:schemeClr>
              </a:gs>
              <a:gs pos="91000">
                <a:srgbClr val="10264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8016" y="5660136"/>
            <a:ext cx="24384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dirty="0" smtClean="0">
                <a:ln w="50800">
                  <a:noFill/>
                </a:ln>
                <a:solidFill>
                  <a:schemeClr val="bg1">
                    <a:lumMod val="85000"/>
                  </a:schemeClr>
                </a:solidFill>
                <a:latin typeface="Calibri" panose="020F0502020204030204" pitchFamily="34" charset="0"/>
              </a:rPr>
              <a:t>Nationally…</a:t>
            </a:r>
            <a:endParaRPr lang="en-US" sz="2800" dirty="0">
              <a:ln w="50800">
                <a:noFill/>
              </a:ln>
              <a:solidFill>
                <a:schemeClr val="bg1">
                  <a:lumMod val="85000"/>
                </a:schemeClr>
              </a:solidFill>
              <a:latin typeface="Calibri" panose="020F0502020204030204" pitchFamily="34" charset="0"/>
            </a:endParaRPr>
          </a:p>
        </p:txBody>
      </p:sp>
    </p:spTree>
    <p:extLst>
      <p:ext uri="{BB962C8B-B14F-4D97-AF65-F5344CB8AC3E}">
        <p14:creationId xmlns:p14="http://schemas.microsoft.com/office/powerpoint/2010/main" val="293493106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p:cNvPicPr>
          <p:nvPr/>
        </p:nvPicPr>
        <p:blipFill rotWithShape="1">
          <a:blip r:embed="rId3">
            <a:extLst>
              <a:ext uri="{28A0092B-C50C-407E-A947-70E740481C1C}">
                <a14:useLocalDpi xmlns:a14="http://schemas.microsoft.com/office/drawing/2010/main" val="0"/>
              </a:ext>
            </a:extLst>
          </a:blip>
          <a:srcRect l="10085" t="13532" r="4329" b="18740"/>
          <a:stretch/>
        </p:blipFill>
        <p:spPr>
          <a:xfrm>
            <a:off x="0" y="548640"/>
            <a:ext cx="9144000" cy="5760720"/>
          </a:xfrm>
          <a:prstGeom prst="rect">
            <a:avLst/>
          </a:prstGeom>
        </p:spPr>
      </p:pic>
      <p:sp>
        <p:nvSpPr>
          <p:cNvPr id="20" name="Rectangle 19"/>
          <p:cNvSpPr/>
          <p:nvPr/>
        </p:nvSpPr>
        <p:spPr>
          <a:xfrm rot="21150855">
            <a:off x="2848265" y="4878217"/>
            <a:ext cx="2400586" cy="600164"/>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300" b="1" dirty="0" smtClean="0">
                <a:ln w="50800">
                  <a:noFill/>
                </a:ln>
                <a:solidFill>
                  <a:srgbClr val="C4C4C4"/>
                </a:solidFill>
                <a:latin typeface="Franklin Gothic Demi" panose="020B0703020102020204" pitchFamily="34" charset="0"/>
              </a:rPr>
              <a:t>TRAINING</a:t>
            </a:r>
            <a:endParaRPr lang="en-US" sz="3300" b="1" dirty="0">
              <a:ln w="50800">
                <a:noFill/>
              </a:ln>
              <a:solidFill>
                <a:srgbClr val="C4C4C4"/>
              </a:solidFill>
              <a:latin typeface="Franklin Gothic Demi" panose="020B0703020102020204" pitchFamily="34" charset="0"/>
            </a:endParaRPr>
          </a:p>
        </p:txBody>
      </p:sp>
      <p:sp>
        <p:nvSpPr>
          <p:cNvPr id="3" name="Rectangle 2"/>
          <p:cNvSpPr/>
          <p:nvPr/>
        </p:nvSpPr>
        <p:spPr>
          <a:xfrm rot="21150855">
            <a:off x="2590506" y="3047461"/>
            <a:ext cx="2417894" cy="1323439"/>
          </a:xfrm>
          <a:prstGeom prst="rect">
            <a:avLst/>
          </a:prstGeom>
          <a:gradFill>
            <a:gsLst>
              <a:gs pos="35000">
                <a:schemeClr val="tx1">
                  <a:alpha val="47000"/>
                </a:schemeClr>
              </a:gs>
              <a:gs pos="100000">
                <a:schemeClr val="bg1">
                  <a:alpha val="0"/>
                </a:schemeClr>
              </a:gs>
            </a:gsLst>
            <a:path path="shape">
              <a:fillToRect l="50000" t="50000" r="50000" b="50000"/>
            </a:path>
          </a:gra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8000" b="1" dirty="0" smtClean="0">
                <a:ln w="50800">
                  <a:noFill/>
                </a:ln>
                <a:solidFill>
                  <a:srgbClr val="D1D1D1"/>
                </a:solidFill>
              </a:rPr>
              <a:t>$20k</a:t>
            </a:r>
            <a:endParaRPr lang="en-US" sz="8000" b="1" dirty="0">
              <a:ln w="50800">
                <a:noFill/>
              </a:ln>
              <a:solidFill>
                <a:srgbClr val="D1D1D1"/>
              </a:solidFill>
            </a:endParaRPr>
          </a:p>
        </p:txBody>
      </p:sp>
      <p:sp>
        <p:nvSpPr>
          <p:cNvPr id="30" name="Rectangle 29"/>
          <p:cNvSpPr/>
          <p:nvPr/>
        </p:nvSpPr>
        <p:spPr>
          <a:xfrm>
            <a:off x="7675728" y="152400"/>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
        <p:nvSpPr>
          <p:cNvPr id="32" name="Rectangle 31"/>
          <p:cNvSpPr/>
          <p:nvPr/>
        </p:nvSpPr>
        <p:spPr>
          <a:xfrm>
            <a:off x="0" y="541816"/>
            <a:ext cx="9144000" cy="5760720"/>
          </a:xfrm>
          <a:prstGeom prst="rect">
            <a:avLst/>
          </a:prstGeom>
          <a:gradFill flip="none" rotWithShape="1">
            <a:gsLst>
              <a:gs pos="74000">
                <a:schemeClr val="tx1">
                  <a:alpha val="0"/>
                </a:schemeClr>
              </a:gs>
              <a:gs pos="91000">
                <a:srgbClr val="10264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2510" y="548640"/>
            <a:ext cx="9144000" cy="5760720"/>
          </a:xfrm>
          <a:prstGeom prst="rect">
            <a:avLst/>
          </a:prstGeom>
          <a:gradFill flip="none" rotWithShape="1">
            <a:gsLst>
              <a:gs pos="83000">
                <a:schemeClr val="tx1">
                  <a:alpha val="0"/>
                </a:schemeClr>
              </a:gs>
              <a:gs pos="91000">
                <a:srgbClr val="10264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8016" y="5660136"/>
            <a:ext cx="24384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dirty="0" smtClean="0">
                <a:ln w="50800">
                  <a:noFill/>
                </a:ln>
                <a:solidFill>
                  <a:schemeClr val="bg1">
                    <a:lumMod val="85000"/>
                  </a:schemeClr>
                </a:solidFill>
                <a:latin typeface="Calibri" panose="020F0502020204030204" pitchFamily="34" charset="0"/>
              </a:rPr>
              <a:t>Nationally…</a:t>
            </a:r>
            <a:endParaRPr lang="en-US" sz="2800" dirty="0">
              <a:ln w="50800">
                <a:noFill/>
              </a:ln>
              <a:solidFill>
                <a:schemeClr val="bg1">
                  <a:lumMod val="85000"/>
                </a:schemeClr>
              </a:solidFill>
              <a:latin typeface="Calibri" panose="020F0502020204030204" pitchFamily="34" charset="0"/>
            </a:endParaRPr>
          </a:p>
        </p:txBody>
      </p:sp>
    </p:spTree>
    <p:extLst>
      <p:ext uri="{BB962C8B-B14F-4D97-AF65-F5344CB8AC3E}">
        <p14:creationId xmlns:p14="http://schemas.microsoft.com/office/powerpoint/2010/main" val="201412765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548640"/>
            <a:ext cx="9144000" cy="5760720"/>
          </a:xfrm>
          <a:prstGeom prst="rect">
            <a:avLst/>
          </a:prstGeom>
          <a:gradFill flip="none" rotWithShape="1">
            <a:gsLst>
              <a:gs pos="62000">
                <a:schemeClr val="tx1">
                  <a:alpha val="0"/>
                </a:schemeClr>
              </a:gs>
              <a:gs pos="91000">
                <a:srgbClr val="10264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438400" y="6309360"/>
            <a:ext cx="24384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dirty="0" smtClean="0">
                <a:ln w="50800">
                  <a:noFill/>
                </a:ln>
                <a:solidFill>
                  <a:schemeClr val="bg1">
                    <a:lumMod val="85000"/>
                  </a:schemeClr>
                </a:solidFill>
                <a:latin typeface="Calibri" panose="020F0502020204030204" pitchFamily="34" charset="0"/>
              </a:rPr>
              <a:t>Nationally…</a:t>
            </a:r>
            <a:endParaRPr lang="en-US" sz="2800" dirty="0">
              <a:ln w="50800">
                <a:noFill/>
              </a:ln>
              <a:solidFill>
                <a:schemeClr val="bg1">
                  <a:lumMod val="85000"/>
                </a:schemeClr>
              </a:solidFill>
              <a:latin typeface="Calibri" panose="020F0502020204030204" pitchFamily="34" charset="0"/>
            </a:endParaRPr>
          </a:p>
        </p:txBody>
      </p:sp>
      <p:pic>
        <p:nvPicPr>
          <p:cNvPr id="29" name="Picture 28"/>
          <p:cNvPicPr>
            <a:picLocks/>
          </p:cNvPicPr>
          <p:nvPr/>
        </p:nvPicPr>
        <p:blipFill rotWithShape="1">
          <a:blip r:embed="rId3">
            <a:extLst>
              <a:ext uri="{28A0092B-C50C-407E-A947-70E740481C1C}">
                <a14:useLocalDpi xmlns:a14="http://schemas.microsoft.com/office/drawing/2010/main" val="0"/>
              </a:ext>
            </a:extLst>
          </a:blip>
          <a:srcRect l="10085" t="13532" r="4329" b="18740"/>
          <a:stretch/>
        </p:blipFill>
        <p:spPr>
          <a:xfrm>
            <a:off x="0" y="548640"/>
            <a:ext cx="9144000" cy="5760720"/>
          </a:xfrm>
          <a:prstGeom prst="rect">
            <a:avLst/>
          </a:prstGeom>
        </p:spPr>
      </p:pic>
      <p:sp>
        <p:nvSpPr>
          <p:cNvPr id="20" name="Rectangle 19"/>
          <p:cNvSpPr/>
          <p:nvPr/>
        </p:nvSpPr>
        <p:spPr>
          <a:xfrm rot="21150855">
            <a:off x="2851271" y="4864608"/>
            <a:ext cx="2400586" cy="64633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noFill/>
                </a:ln>
                <a:solidFill>
                  <a:srgbClr val="C4C4C4"/>
                </a:solidFill>
                <a:latin typeface="Franklin Gothic Demi" panose="020B0703020102020204" pitchFamily="34" charset="0"/>
              </a:rPr>
              <a:t>CALLS</a:t>
            </a:r>
            <a:endParaRPr lang="en-US" sz="3600" b="1" dirty="0">
              <a:ln w="50800">
                <a:noFill/>
              </a:ln>
              <a:solidFill>
                <a:srgbClr val="C4C4C4"/>
              </a:solidFill>
              <a:latin typeface="Franklin Gothic Demi" panose="020B0703020102020204" pitchFamily="34" charset="0"/>
            </a:endParaRPr>
          </a:p>
        </p:txBody>
      </p:sp>
      <p:sp>
        <p:nvSpPr>
          <p:cNvPr id="3" name="Rectangle 2"/>
          <p:cNvSpPr/>
          <p:nvPr/>
        </p:nvSpPr>
        <p:spPr>
          <a:xfrm rot="21150855">
            <a:off x="2666706" y="3059972"/>
            <a:ext cx="2417894" cy="1323439"/>
          </a:xfrm>
          <a:prstGeom prst="rect">
            <a:avLst/>
          </a:prstGeom>
          <a:gradFill>
            <a:gsLst>
              <a:gs pos="35000">
                <a:schemeClr val="tx1">
                  <a:alpha val="47000"/>
                </a:schemeClr>
              </a:gs>
              <a:gs pos="100000">
                <a:schemeClr val="bg1">
                  <a:alpha val="0"/>
                </a:schemeClr>
              </a:gs>
            </a:gsLst>
            <a:path path="shape">
              <a:fillToRect l="50000" t="50000" r="50000" b="50000"/>
            </a:path>
          </a:grad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8000" b="1" dirty="0" smtClean="0">
                <a:ln w="50800">
                  <a:noFill/>
                </a:ln>
                <a:solidFill>
                  <a:srgbClr val="D1D1D1"/>
                </a:solidFill>
              </a:rPr>
              <a:t>2x</a:t>
            </a:r>
            <a:endParaRPr lang="en-US" sz="8000" b="1" dirty="0">
              <a:ln w="50800">
                <a:noFill/>
              </a:ln>
              <a:solidFill>
                <a:srgbClr val="D1D1D1"/>
              </a:solidFill>
            </a:endParaRPr>
          </a:p>
        </p:txBody>
      </p:sp>
      <p:sp>
        <p:nvSpPr>
          <p:cNvPr id="32" name="Rectangle 31"/>
          <p:cNvSpPr/>
          <p:nvPr/>
        </p:nvSpPr>
        <p:spPr>
          <a:xfrm>
            <a:off x="0" y="541816"/>
            <a:ext cx="9144000" cy="5760720"/>
          </a:xfrm>
          <a:prstGeom prst="rect">
            <a:avLst/>
          </a:prstGeom>
          <a:gradFill flip="none" rotWithShape="1">
            <a:gsLst>
              <a:gs pos="74000">
                <a:schemeClr val="tx1">
                  <a:alpha val="0"/>
                </a:schemeClr>
              </a:gs>
              <a:gs pos="91000">
                <a:srgbClr val="10264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2510" y="548640"/>
            <a:ext cx="9144000" cy="5760720"/>
          </a:xfrm>
          <a:prstGeom prst="rect">
            <a:avLst/>
          </a:prstGeom>
          <a:gradFill flip="none" rotWithShape="1">
            <a:gsLst>
              <a:gs pos="83000">
                <a:schemeClr val="tx1">
                  <a:alpha val="0"/>
                </a:schemeClr>
              </a:gs>
              <a:gs pos="91000">
                <a:srgbClr val="10264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5104" y="5655415"/>
            <a:ext cx="2438400" cy="52322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dirty="0" smtClean="0">
                <a:ln w="50800">
                  <a:noFill/>
                </a:ln>
                <a:solidFill>
                  <a:schemeClr val="bg1">
                    <a:lumMod val="85000"/>
                  </a:schemeClr>
                </a:solidFill>
                <a:latin typeface="Calibri" panose="020F0502020204030204" pitchFamily="34" charset="0"/>
              </a:rPr>
              <a:t>Nationally…</a:t>
            </a:r>
            <a:endParaRPr lang="en-US" sz="2800" dirty="0">
              <a:ln w="50800">
                <a:noFill/>
              </a:ln>
              <a:solidFill>
                <a:schemeClr val="bg1">
                  <a:lumMod val="85000"/>
                </a:schemeClr>
              </a:solidFill>
              <a:latin typeface="Calibri" panose="020F0502020204030204" pitchFamily="34" charset="0"/>
            </a:endParaRPr>
          </a:p>
        </p:txBody>
      </p:sp>
      <p:sp>
        <p:nvSpPr>
          <p:cNvPr id="31" name="Rectangle 30"/>
          <p:cNvSpPr/>
          <p:nvPr/>
        </p:nvSpPr>
        <p:spPr>
          <a:xfrm>
            <a:off x="7675728" y="152400"/>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210242582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val="0"/>
              </a:ext>
            </a:extLst>
          </a:blip>
          <a:srcRect l="30813" t="22768" r="184" b="8638"/>
          <a:stretch/>
        </p:blipFill>
        <p:spPr>
          <a:xfrm>
            <a:off x="0" y="530352"/>
            <a:ext cx="7193303" cy="5102352"/>
          </a:xfrm>
          <a:scene3d>
            <a:camera prst="orthographicFront">
              <a:rot lat="0" lon="10800000" rev="0"/>
            </a:camera>
            <a:lightRig rig="threePt" dir="t"/>
          </a:scene3d>
        </p:spPr>
      </p:pic>
      <p:sp>
        <p:nvSpPr>
          <p:cNvPr id="5" name="Rectangle 4"/>
          <p:cNvSpPr/>
          <p:nvPr/>
        </p:nvSpPr>
        <p:spPr>
          <a:xfrm>
            <a:off x="0" y="530352"/>
            <a:ext cx="9144000" cy="5105400"/>
          </a:xfrm>
          <a:prstGeom prst="rect">
            <a:avLst/>
          </a:prstGeom>
          <a:gradFill flip="none" rotWithShape="1">
            <a:gsLst>
              <a:gs pos="53000">
                <a:schemeClr val="tx1">
                  <a:alpha val="0"/>
                </a:schemeClr>
              </a:gs>
              <a:gs pos="74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05400" y="1066800"/>
            <a:ext cx="3886200" cy="523220"/>
          </a:xfrm>
          <a:prstGeom prst="rect">
            <a:avLst/>
          </a:prstGeom>
          <a:noFill/>
        </p:spPr>
        <p:txBody>
          <a:bodyPr wrap="square" rtlCol="0">
            <a:spAutoFit/>
          </a:bodyPr>
          <a:lstStyle/>
          <a:p>
            <a:pPr algn="ctr"/>
            <a:r>
              <a:rPr lang="en-US" sz="2800" dirty="0" smtClean="0">
                <a:solidFill>
                  <a:schemeClr val="bg1"/>
                </a:solidFill>
                <a:latin typeface="Calibri" panose="020F0502020204030204" pitchFamily="34" charset="0"/>
              </a:rPr>
              <a:t>Questions</a:t>
            </a:r>
            <a:r>
              <a:rPr lang="en-US" sz="2800" dirty="0">
                <a:solidFill>
                  <a:schemeClr val="bg1"/>
                </a:solidFill>
                <a:latin typeface="Calibri" panose="020F0502020204030204" pitchFamily="34" charset="0"/>
              </a:rPr>
              <a:t>?</a:t>
            </a:r>
            <a:endParaRPr lang="en-US" sz="2800" dirty="0" smtClean="0">
              <a:solidFill>
                <a:schemeClr val="bg1"/>
              </a:solidFill>
              <a:latin typeface="Calibri" panose="020F0502020204030204" pitchFamily="34" charset="0"/>
            </a:endParaRPr>
          </a:p>
        </p:txBody>
      </p:sp>
      <p:sp>
        <p:nvSpPr>
          <p:cNvPr id="8" name="Rectangle 7"/>
          <p:cNvSpPr/>
          <p:nvPr/>
        </p:nvSpPr>
        <p:spPr>
          <a:xfrm>
            <a:off x="0" y="5638800"/>
            <a:ext cx="9144000" cy="838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8202" y="5707773"/>
            <a:ext cx="2271090" cy="70025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3287" y="5687568"/>
            <a:ext cx="1954953" cy="738703"/>
          </a:xfrm>
          <a:prstGeom prst="rect">
            <a:avLst/>
          </a:prstGeom>
        </p:spPr>
      </p:pic>
      <p:sp>
        <p:nvSpPr>
          <p:cNvPr id="11" name="Rectangle 10"/>
          <p:cNvSpPr/>
          <p:nvPr/>
        </p:nvSpPr>
        <p:spPr>
          <a:xfrm>
            <a:off x="419100" y="5703507"/>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16743693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5415" t="3803" r="8400" b="33558"/>
          <a:stretch/>
        </p:blipFill>
        <p:spPr>
          <a:xfrm>
            <a:off x="0" y="548640"/>
            <a:ext cx="9116704" cy="5760720"/>
          </a:xfrm>
        </p:spPr>
      </p:pic>
      <p:sp>
        <p:nvSpPr>
          <p:cNvPr id="5" name="Rectangle 4"/>
          <p:cNvSpPr/>
          <p:nvPr/>
        </p:nvSpPr>
        <p:spPr>
          <a:xfrm>
            <a:off x="0" y="548640"/>
            <a:ext cx="9144000" cy="5760720"/>
          </a:xfrm>
          <a:prstGeom prst="rect">
            <a:avLst/>
          </a:prstGeom>
          <a:gradFill flip="none" rotWithShape="1">
            <a:gsLst>
              <a:gs pos="25000">
                <a:schemeClr val="tx1">
                  <a:alpha val="0"/>
                </a:schemeClr>
              </a:gs>
              <a:gs pos="65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48200" y="1659285"/>
            <a:ext cx="4343400" cy="3539430"/>
          </a:xfrm>
          <a:prstGeom prst="rect">
            <a:avLst/>
          </a:prstGeom>
          <a:noFill/>
        </p:spPr>
        <p:txBody>
          <a:bodyPr wrap="square" rtlCol="0">
            <a:spAutoFit/>
          </a:bodyPr>
          <a:lstStyle/>
          <a:p>
            <a:pPr algn="ctr"/>
            <a:r>
              <a:rPr lang="en-US" sz="2800" u="sng" dirty="0" smtClean="0">
                <a:solidFill>
                  <a:schemeClr val="bg1"/>
                </a:solidFill>
                <a:latin typeface="Calibri" panose="020F0502020204030204" pitchFamily="34" charset="0"/>
              </a:rPr>
              <a:t>Chief</a:t>
            </a:r>
          </a:p>
          <a:p>
            <a:pPr algn="ctr"/>
            <a:r>
              <a:rPr lang="en-US" sz="2800" dirty="0" smtClean="0">
                <a:solidFill>
                  <a:schemeClr val="bg1"/>
                </a:solidFill>
                <a:latin typeface="Calibri" panose="020F0502020204030204" pitchFamily="34" charset="0"/>
              </a:rPr>
              <a:t>(name)</a:t>
            </a:r>
          </a:p>
          <a:p>
            <a:pPr algn="ctr"/>
            <a:endParaRPr lang="en-US" sz="2800" dirty="0" smtClean="0">
              <a:solidFill>
                <a:schemeClr val="bg1"/>
              </a:solidFill>
              <a:latin typeface="Calibri" panose="020F0502020204030204" pitchFamily="34" charset="0"/>
            </a:endParaRPr>
          </a:p>
          <a:p>
            <a:pPr algn="ctr"/>
            <a:r>
              <a:rPr lang="en-US" sz="2800" u="sng" dirty="0" smtClean="0">
                <a:solidFill>
                  <a:schemeClr val="bg1"/>
                </a:solidFill>
                <a:latin typeface="Calibri" panose="020F0502020204030204" pitchFamily="34" charset="0"/>
              </a:rPr>
              <a:t>Deputy Chief</a:t>
            </a:r>
          </a:p>
          <a:p>
            <a:pPr algn="ctr"/>
            <a:r>
              <a:rPr lang="en-US" sz="2800" dirty="0" smtClean="0">
                <a:solidFill>
                  <a:schemeClr val="bg1"/>
                </a:solidFill>
                <a:latin typeface="Calibri" panose="020F0502020204030204" pitchFamily="34" charset="0"/>
              </a:rPr>
              <a:t>(name)</a:t>
            </a:r>
          </a:p>
          <a:p>
            <a:pPr algn="ctr"/>
            <a:endParaRPr lang="en-US" sz="2800" dirty="0" smtClean="0">
              <a:solidFill>
                <a:schemeClr val="bg1"/>
              </a:solidFill>
              <a:latin typeface="Calibri" panose="020F0502020204030204" pitchFamily="34" charset="0"/>
            </a:endParaRPr>
          </a:p>
          <a:p>
            <a:pPr algn="ctr"/>
            <a:r>
              <a:rPr lang="en-US" sz="2800" u="sng" dirty="0" smtClean="0">
                <a:solidFill>
                  <a:schemeClr val="bg1"/>
                </a:solidFill>
                <a:latin typeface="Calibri" panose="020F0502020204030204" pitchFamily="34" charset="0"/>
              </a:rPr>
              <a:t>Assistant Chief</a:t>
            </a:r>
          </a:p>
          <a:p>
            <a:pPr algn="ctr"/>
            <a:r>
              <a:rPr lang="en-US" sz="2800" dirty="0" smtClean="0">
                <a:solidFill>
                  <a:schemeClr val="bg1"/>
                </a:solidFill>
                <a:latin typeface="Calibri" panose="020F0502020204030204" pitchFamily="34" charset="0"/>
              </a:rPr>
              <a:t>(name)</a:t>
            </a:r>
          </a:p>
        </p:txBody>
      </p:sp>
      <p:sp>
        <p:nvSpPr>
          <p:cNvPr id="7" name="Rectangle 6"/>
          <p:cNvSpPr/>
          <p:nvPr/>
        </p:nvSpPr>
        <p:spPr>
          <a:xfrm>
            <a:off x="7675728" y="152400"/>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249063405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rcRect l="27423" t="4577" r="-78" b="12614"/>
          <a:stretch/>
        </p:blipFill>
        <p:spPr>
          <a:xfrm>
            <a:off x="-1" y="548640"/>
            <a:ext cx="7601804" cy="5760720"/>
          </a:xfrm>
          <a:scene3d>
            <a:camera prst="orthographicFront">
              <a:rot lat="0" lon="21599969" rev="0"/>
            </a:camera>
            <a:lightRig rig="threePt" dir="t"/>
          </a:scene3d>
        </p:spPr>
      </p:pic>
      <p:sp>
        <p:nvSpPr>
          <p:cNvPr id="5" name="Rectangle 4"/>
          <p:cNvSpPr/>
          <p:nvPr/>
        </p:nvSpPr>
        <p:spPr>
          <a:xfrm>
            <a:off x="0" y="548640"/>
            <a:ext cx="9144000" cy="5760720"/>
          </a:xfrm>
          <a:prstGeom prst="rect">
            <a:avLst/>
          </a:prstGeom>
          <a:gradFill flip="none" rotWithShape="1">
            <a:gsLst>
              <a:gs pos="0">
                <a:schemeClr val="tx1">
                  <a:alpha val="0"/>
                </a:schemeClr>
              </a:gs>
              <a:gs pos="57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00600" y="2951947"/>
            <a:ext cx="3962400" cy="954107"/>
          </a:xfrm>
          <a:prstGeom prst="rect">
            <a:avLst/>
          </a:prstGeom>
          <a:noFill/>
        </p:spPr>
        <p:txBody>
          <a:bodyPr wrap="square" rtlCol="0">
            <a:spAutoFit/>
          </a:bodyPr>
          <a:lstStyle/>
          <a:p>
            <a:pPr algn="ctr"/>
            <a:r>
              <a:rPr lang="en-US" sz="2800" dirty="0" smtClean="0">
                <a:solidFill>
                  <a:schemeClr val="bg1"/>
                </a:solidFill>
                <a:latin typeface="Calibri" panose="020F0502020204030204" pitchFamily="34" charset="0"/>
              </a:rPr>
              <a:t>We offer </a:t>
            </a:r>
            <a:r>
              <a:rPr lang="en-US" sz="2800" u="sng" dirty="0" smtClean="0">
                <a:solidFill>
                  <a:schemeClr val="bg1"/>
                </a:solidFill>
                <a:latin typeface="Calibri" panose="020F0502020204030204" pitchFamily="34" charset="0"/>
              </a:rPr>
              <a:t>vital</a:t>
            </a:r>
            <a:r>
              <a:rPr lang="en-US" sz="2800" dirty="0" smtClean="0">
                <a:solidFill>
                  <a:schemeClr val="bg1"/>
                </a:solidFill>
                <a:latin typeface="Calibri" panose="020F0502020204030204" pitchFamily="34" charset="0"/>
              </a:rPr>
              <a:t> services to the community. </a:t>
            </a:r>
            <a:endParaRPr lang="en-US" sz="2800" dirty="0">
              <a:solidFill>
                <a:schemeClr val="bg1"/>
              </a:solidFill>
              <a:latin typeface="Calibri" panose="020F0502020204030204" pitchFamily="34" charset="0"/>
            </a:endParaRPr>
          </a:p>
        </p:txBody>
      </p:sp>
      <p:sp>
        <p:nvSpPr>
          <p:cNvPr id="7" name="Rectangle 6"/>
          <p:cNvSpPr/>
          <p:nvPr/>
        </p:nvSpPr>
        <p:spPr>
          <a:xfrm>
            <a:off x="7675728" y="152400"/>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368697645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176" t="2449" r="-140" b="6644"/>
          <a:stretch/>
        </p:blipFill>
        <p:spPr>
          <a:xfrm>
            <a:off x="1" y="548640"/>
            <a:ext cx="8254164" cy="5760720"/>
          </a:xfrm>
        </p:spPr>
      </p:pic>
      <p:sp>
        <p:nvSpPr>
          <p:cNvPr id="5" name="Rectangle 4"/>
          <p:cNvSpPr/>
          <p:nvPr/>
        </p:nvSpPr>
        <p:spPr>
          <a:xfrm>
            <a:off x="0" y="548640"/>
            <a:ext cx="9144000" cy="5760720"/>
          </a:xfrm>
          <a:prstGeom prst="rect">
            <a:avLst/>
          </a:prstGeom>
          <a:gradFill flip="none" rotWithShape="1">
            <a:gsLst>
              <a:gs pos="1000">
                <a:schemeClr val="tx1">
                  <a:alpha val="0"/>
                </a:schemeClr>
              </a:gs>
              <a:gs pos="52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72743" y="2521059"/>
            <a:ext cx="3886200" cy="1815882"/>
          </a:xfrm>
          <a:prstGeom prst="rect">
            <a:avLst/>
          </a:prstGeom>
          <a:noFill/>
        </p:spPr>
        <p:txBody>
          <a:bodyPr wrap="square" rtlCol="0">
            <a:spAutoFit/>
          </a:bodyPr>
          <a:lstStyle/>
          <a:p>
            <a:pPr algn="ctr"/>
            <a:r>
              <a:rPr lang="en-US" sz="2800" dirty="0" smtClean="0">
                <a:solidFill>
                  <a:schemeClr val="bg1"/>
                </a:solidFill>
                <a:latin typeface="Calibri" panose="020F0502020204030204" pitchFamily="34" charset="0"/>
              </a:rPr>
              <a:t>Adequate resources are required to protect</a:t>
            </a:r>
          </a:p>
          <a:p>
            <a:pPr algn="ctr"/>
            <a:r>
              <a:rPr lang="en-US" sz="2800" u="sng" dirty="0">
                <a:solidFill>
                  <a:schemeClr val="bg1"/>
                </a:solidFill>
                <a:latin typeface="Calibri" panose="020F0502020204030204" pitchFamily="34" charset="0"/>
              </a:rPr>
              <a:t>x</a:t>
            </a:r>
            <a:r>
              <a:rPr lang="en-US" sz="2800" dirty="0" smtClean="0">
                <a:solidFill>
                  <a:schemeClr val="bg1"/>
                </a:solidFill>
                <a:latin typeface="Calibri" panose="020F0502020204030204" pitchFamily="34" charset="0"/>
              </a:rPr>
              <a:t> people in </a:t>
            </a:r>
            <a:r>
              <a:rPr lang="en-US" sz="2800" u="sng" dirty="0" smtClean="0">
                <a:solidFill>
                  <a:schemeClr val="bg1"/>
                </a:solidFill>
                <a:latin typeface="Calibri" panose="020F0502020204030204" pitchFamily="34" charset="0"/>
              </a:rPr>
              <a:t>x</a:t>
            </a:r>
            <a:r>
              <a:rPr lang="en-US" sz="2800" dirty="0" smtClean="0">
                <a:solidFill>
                  <a:schemeClr val="bg1"/>
                </a:solidFill>
                <a:latin typeface="Calibri" panose="020F0502020204030204" pitchFamily="34" charset="0"/>
              </a:rPr>
              <a:t> square miles. </a:t>
            </a:r>
          </a:p>
        </p:txBody>
      </p:sp>
      <p:sp>
        <p:nvSpPr>
          <p:cNvPr id="7" name="Rectangle 6"/>
          <p:cNvSpPr/>
          <p:nvPr/>
        </p:nvSpPr>
        <p:spPr>
          <a:xfrm>
            <a:off x="7675728" y="152400"/>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368697645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9122" t="40544" r="955" b="16028"/>
          <a:stretch/>
        </p:blipFill>
        <p:spPr>
          <a:xfrm>
            <a:off x="0" y="548640"/>
            <a:ext cx="6192614" cy="5760720"/>
          </a:xfrm>
        </p:spPr>
      </p:pic>
      <p:sp>
        <p:nvSpPr>
          <p:cNvPr id="7" name="Rectangle 6"/>
          <p:cNvSpPr/>
          <p:nvPr/>
        </p:nvSpPr>
        <p:spPr>
          <a:xfrm>
            <a:off x="0" y="548640"/>
            <a:ext cx="9144000" cy="5760720"/>
          </a:xfrm>
          <a:prstGeom prst="rect">
            <a:avLst/>
          </a:prstGeom>
          <a:gradFill flip="none" rotWithShape="1">
            <a:gsLst>
              <a:gs pos="12000">
                <a:schemeClr val="tx1">
                  <a:alpha val="0"/>
                </a:schemeClr>
              </a:gs>
              <a:gs pos="45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19600" y="2521059"/>
            <a:ext cx="4539343" cy="1815882"/>
          </a:xfrm>
          <a:prstGeom prst="rect">
            <a:avLst/>
          </a:prstGeom>
          <a:noFill/>
        </p:spPr>
        <p:txBody>
          <a:bodyPr wrap="square" rtlCol="0">
            <a:spAutoFit/>
          </a:bodyPr>
          <a:lstStyle/>
          <a:p>
            <a:pPr algn="ctr"/>
            <a:r>
              <a:rPr lang="en-US" sz="2800" u="sng" dirty="0" smtClean="0">
                <a:solidFill>
                  <a:schemeClr val="bg1"/>
                </a:solidFill>
                <a:latin typeface="Calibri" panose="020F0502020204030204" pitchFamily="34" charset="0"/>
              </a:rPr>
              <a:t>Last year</a:t>
            </a:r>
            <a:r>
              <a:rPr lang="en-US" sz="2800" dirty="0" smtClean="0">
                <a:solidFill>
                  <a:schemeClr val="bg1"/>
                </a:solidFill>
                <a:latin typeface="Calibri" panose="020F0502020204030204" pitchFamily="34" charset="0"/>
              </a:rPr>
              <a:t>, we accomplished numerous goals including (insert biggest accomplishments here).</a:t>
            </a:r>
            <a:endParaRPr lang="en-US" dirty="0">
              <a:solidFill>
                <a:schemeClr val="bg1"/>
              </a:solidFill>
              <a:latin typeface="Calibri" panose="020F0502020204030204" pitchFamily="34" charset="0"/>
            </a:endParaRPr>
          </a:p>
        </p:txBody>
      </p:sp>
      <p:sp>
        <p:nvSpPr>
          <p:cNvPr id="5" name="Rectangle 4"/>
          <p:cNvSpPr/>
          <p:nvPr/>
        </p:nvSpPr>
        <p:spPr>
          <a:xfrm>
            <a:off x="7675728" y="152400"/>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272862666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0695" r="6102"/>
          <a:stretch/>
        </p:blipFill>
        <p:spPr>
          <a:xfrm>
            <a:off x="1" y="548640"/>
            <a:ext cx="7219665" cy="5760720"/>
          </a:xfrm>
        </p:spPr>
      </p:pic>
      <p:sp>
        <p:nvSpPr>
          <p:cNvPr id="5" name="Rectangle 4"/>
          <p:cNvSpPr/>
          <p:nvPr/>
        </p:nvSpPr>
        <p:spPr>
          <a:xfrm>
            <a:off x="9099" y="548640"/>
            <a:ext cx="9144000" cy="5760720"/>
          </a:xfrm>
          <a:prstGeom prst="rect">
            <a:avLst/>
          </a:prstGeom>
          <a:gradFill flip="none" rotWithShape="1">
            <a:gsLst>
              <a:gs pos="12000">
                <a:schemeClr val="tx1">
                  <a:alpha val="0"/>
                </a:schemeClr>
              </a:gs>
              <a:gs pos="47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14800" y="2736502"/>
            <a:ext cx="4844143" cy="1384995"/>
          </a:xfrm>
          <a:prstGeom prst="rect">
            <a:avLst/>
          </a:prstGeom>
          <a:noFill/>
        </p:spPr>
        <p:txBody>
          <a:bodyPr wrap="square" rtlCol="0">
            <a:spAutoFit/>
          </a:bodyPr>
          <a:lstStyle/>
          <a:p>
            <a:pPr algn="ctr"/>
            <a:r>
              <a:rPr lang="en-US" sz="2800" u="sng" dirty="0" smtClean="0">
                <a:solidFill>
                  <a:schemeClr val="bg1"/>
                </a:solidFill>
                <a:latin typeface="Calibri" panose="020F0502020204030204" pitchFamily="34" charset="0"/>
              </a:rPr>
              <a:t>This year</a:t>
            </a:r>
            <a:r>
              <a:rPr lang="en-US" sz="2800" dirty="0" smtClean="0">
                <a:solidFill>
                  <a:schemeClr val="bg1"/>
                </a:solidFill>
                <a:latin typeface="Calibri" panose="020F0502020204030204" pitchFamily="34" charset="0"/>
              </a:rPr>
              <a:t>, we added to our accomplishments with (insert biggest accomplishments here).</a:t>
            </a:r>
          </a:p>
        </p:txBody>
      </p:sp>
      <p:sp>
        <p:nvSpPr>
          <p:cNvPr id="7" name="Rectangle 6"/>
          <p:cNvSpPr/>
          <p:nvPr/>
        </p:nvSpPr>
        <p:spPr>
          <a:xfrm>
            <a:off x="7675728" y="152400"/>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136046994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48640"/>
            <a:ext cx="8628391" cy="5760720"/>
          </a:xfrm>
        </p:spPr>
      </p:pic>
      <p:sp>
        <p:nvSpPr>
          <p:cNvPr id="5" name="Rectangle 4"/>
          <p:cNvSpPr/>
          <p:nvPr/>
        </p:nvSpPr>
        <p:spPr>
          <a:xfrm>
            <a:off x="0" y="548640"/>
            <a:ext cx="9144000" cy="5760720"/>
          </a:xfrm>
          <a:prstGeom prst="rect">
            <a:avLst/>
          </a:prstGeom>
          <a:gradFill flip="none" rotWithShape="1">
            <a:gsLst>
              <a:gs pos="18000">
                <a:schemeClr val="tx1">
                  <a:alpha val="0"/>
                </a:schemeClr>
              </a:gs>
              <a:gs pos="49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412343" y="1874728"/>
            <a:ext cx="4539343" cy="3108543"/>
            <a:chOff x="4412343" y="1736229"/>
            <a:chExt cx="4539343" cy="3108543"/>
          </a:xfrm>
        </p:grpSpPr>
        <p:sp>
          <p:nvSpPr>
            <p:cNvPr id="6" name="TextBox 5"/>
            <p:cNvSpPr txBox="1"/>
            <p:nvPr/>
          </p:nvSpPr>
          <p:spPr>
            <a:xfrm>
              <a:off x="4412343" y="1736229"/>
              <a:ext cx="4539343" cy="3108543"/>
            </a:xfrm>
            <a:prstGeom prst="rect">
              <a:avLst/>
            </a:prstGeom>
            <a:noFill/>
          </p:spPr>
          <p:txBody>
            <a:bodyPr wrap="square" rtlCol="0">
              <a:spAutoFit/>
            </a:bodyPr>
            <a:lstStyle/>
            <a:p>
              <a:pPr algn="ctr"/>
              <a:r>
                <a:rPr lang="en-US" sz="2800" dirty="0" smtClean="0">
                  <a:solidFill>
                    <a:schemeClr val="bg1"/>
                  </a:solidFill>
                  <a:latin typeface="Calibri" panose="020F0502020204030204" pitchFamily="34" charset="0"/>
                </a:rPr>
                <a:t>Operating Expense </a:t>
              </a:r>
            </a:p>
            <a:p>
              <a:pPr algn="ctr"/>
              <a:endParaRPr lang="en-US" sz="2800" dirty="0" smtClean="0">
                <a:solidFill>
                  <a:schemeClr val="bg1"/>
                </a:solidFill>
                <a:latin typeface="Calibri" panose="020F0502020204030204" pitchFamily="34" charset="0"/>
              </a:endParaRPr>
            </a:p>
            <a:p>
              <a:pPr algn="ctr"/>
              <a:r>
                <a:rPr lang="en-US" sz="2800" dirty="0" smtClean="0">
                  <a:solidFill>
                    <a:schemeClr val="bg1"/>
                  </a:solidFill>
                  <a:latin typeface="Calibri" panose="020F0502020204030204" pitchFamily="34" charset="0"/>
                </a:rPr>
                <a:t>Total Career Cost</a:t>
              </a:r>
            </a:p>
            <a:p>
              <a:pPr algn="ctr"/>
              <a:endParaRPr lang="en-US" sz="2800" dirty="0" smtClean="0">
                <a:solidFill>
                  <a:schemeClr val="bg1"/>
                </a:solidFill>
                <a:latin typeface="Calibri" panose="020F0502020204030204" pitchFamily="34" charset="0"/>
              </a:endParaRPr>
            </a:p>
            <a:p>
              <a:pPr algn="ctr"/>
              <a:r>
                <a:rPr lang="en-US" sz="2800" dirty="0" smtClean="0">
                  <a:solidFill>
                    <a:schemeClr val="bg1"/>
                  </a:solidFill>
                  <a:latin typeface="Calibri" panose="020F0502020204030204" pitchFamily="34" charset="0"/>
                </a:rPr>
                <a:t>Capital Equipment Expense</a:t>
              </a:r>
            </a:p>
            <a:p>
              <a:pPr algn="ctr"/>
              <a:endParaRPr lang="en-US" sz="2800" dirty="0" smtClean="0">
                <a:solidFill>
                  <a:schemeClr val="bg1"/>
                </a:solidFill>
                <a:latin typeface="Calibri" panose="020F0502020204030204" pitchFamily="34" charset="0"/>
              </a:endParaRPr>
            </a:p>
            <a:p>
              <a:pPr algn="ctr"/>
              <a:r>
                <a:rPr lang="en-US" sz="2800" dirty="0" smtClean="0">
                  <a:solidFill>
                    <a:schemeClr val="bg1"/>
                  </a:solidFill>
                  <a:latin typeface="Calibri" panose="020F0502020204030204" pitchFamily="34" charset="0"/>
                </a:rPr>
                <a:t>Total Company Value</a:t>
              </a:r>
            </a:p>
          </p:txBody>
        </p:sp>
        <p:cxnSp>
          <p:nvCxnSpPr>
            <p:cNvPr id="3" name="Straight Connector 2"/>
            <p:cNvCxnSpPr/>
            <p:nvPr/>
          </p:nvCxnSpPr>
          <p:spPr>
            <a:xfrm>
              <a:off x="4876800" y="4114800"/>
              <a:ext cx="3733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lus 8"/>
            <p:cNvSpPr/>
            <p:nvPr/>
          </p:nvSpPr>
          <p:spPr>
            <a:xfrm>
              <a:off x="6487980" y="2291903"/>
              <a:ext cx="404586"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9"/>
            <p:cNvSpPr/>
            <p:nvPr/>
          </p:nvSpPr>
          <p:spPr>
            <a:xfrm>
              <a:off x="6487980" y="3124200"/>
              <a:ext cx="404586"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7675728" y="152400"/>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179726197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48640"/>
            <a:ext cx="8628391" cy="5760720"/>
          </a:xfrm>
        </p:spPr>
      </p:pic>
      <p:sp>
        <p:nvSpPr>
          <p:cNvPr id="5" name="Rectangle 4"/>
          <p:cNvSpPr/>
          <p:nvPr/>
        </p:nvSpPr>
        <p:spPr>
          <a:xfrm>
            <a:off x="0" y="548640"/>
            <a:ext cx="9144000" cy="5760720"/>
          </a:xfrm>
          <a:prstGeom prst="rect">
            <a:avLst/>
          </a:prstGeom>
          <a:gradFill flip="none" rotWithShape="1">
            <a:gsLst>
              <a:gs pos="18000">
                <a:schemeClr val="tx1">
                  <a:alpha val="0"/>
                </a:schemeClr>
              </a:gs>
              <a:gs pos="49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886200" y="1659285"/>
            <a:ext cx="5257800" cy="3539430"/>
            <a:chOff x="3886200" y="1231225"/>
            <a:chExt cx="5257800" cy="3539430"/>
          </a:xfrm>
        </p:grpSpPr>
        <p:sp>
          <p:nvSpPr>
            <p:cNvPr id="6" name="TextBox 5"/>
            <p:cNvSpPr txBox="1"/>
            <p:nvPr/>
          </p:nvSpPr>
          <p:spPr>
            <a:xfrm>
              <a:off x="3886200" y="1231225"/>
              <a:ext cx="5257800" cy="3539430"/>
            </a:xfrm>
            <a:prstGeom prst="rect">
              <a:avLst/>
            </a:prstGeom>
            <a:noFill/>
          </p:spPr>
          <p:txBody>
            <a:bodyPr wrap="square" rtlCol="0">
              <a:spAutoFit/>
            </a:bodyPr>
            <a:lstStyle/>
            <a:p>
              <a:pPr algn="ctr"/>
              <a:r>
                <a:rPr lang="en-US" sz="2800" dirty="0" smtClean="0">
                  <a:solidFill>
                    <a:schemeClr val="bg1"/>
                  </a:solidFill>
                  <a:latin typeface="Calibri" panose="020F0502020204030204" pitchFamily="34" charset="0"/>
                </a:rPr>
                <a:t>(Your Operating Expense )</a:t>
              </a:r>
            </a:p>
            <a:p>
              <a:pPr algn="ctr"/>
              <a:endParaRPr lang="en-US" sz="2800" dirty="0" smtClean="0">
                <a:solidFill>
                  <a:schemeClr val="bg1"/>
                </a:solidFill>
                <a:latin typeface="Calibri" panose="020F0502020204030204" pitchFamily="34" charset="0"/>
              </a:endParaRPr>
            </a:p>
            <a:p>
              <a:pPr algn="ctr"/>
              <a:r>
                <a:rPr lang="en-US" sz="2800" dirty="0" smtClean="0">
                  <a:solidFill>
                    <a:schemeClr val="bg1"/>
                  </a:solidFill>
                  <a:latin typeface="Calibri" panose="020F0502020204030204" pitchFamily="34" charset="0"/>
                </a:rPr>
                <a:t>(Your Total Career Cost) </a:t>
              </a:r>
            </a:p>
            <a:p>
              <a:pPr algn="ctr"/>
              <a:endParaRPr lang="en-US" sz="2800" dirty="0" smtClean="0">
                <a:solidFill>
                  <a:schemeClr val="bg1"/>
                </a:solidFill>
                <a:latin typeface="Calibri" panose="020F0502020204030204" pitchFamily="34" charset="0"/>
              </a:endParaRPr>
            </a:p>
            <a:p>
              <a:pPr algn="ctr"/>
              <a:r>
                <a:rPr lang="en-US" sz="2800" dirty="0" smtClean="0">
                  <a:solidFill>
                    <a:schemeClr val="bg1"/>
                  </a:solidFill>
                  <a:latin typeface="Calibri" panose="020F0502020204030204" pitchFamily="34" charset="0"/>
                </a:rPr>
                <a:t>(Your Capital Equipment Expense)</a:t>
              </a:r>
            </a:p>
            <a:p>
              <a:pPr algn="ctr"/>
              <a:endParaRPr lang="en-US" sz="2800" dirty="0" smtClean="0">
                <a:solidFill>
                  <a:schemeClr val="bg1"/>
                </a:solidFill>
                <a:latin typeface="Calibri" panose="020F0502020204030204" pitchFamily="34" charset="0"/>
              </a:endParaRPr>
            </a:p>
            <a:p>
              <a:pPr algn="ctr"/>
              <a:r>
                <a:rPr lang="en-US" sz="2800" dirty="0" smtClean="0">
                  <a:solidFill>
                    <a:schemeClr val="bg1"/>
                  </a:solidFill>
                  <a:latin typeface="Calibri" panose="020F0502020204030204" pitchFamily="34" charset="0"/>
                </a:rPr>
                <a:t>(Result of adding above values)</a:t>
              </a:r>
            </a:p>
            <a:p>
              <a:pPr algn="ctr"/>
              <a:r>
                <a:rPr lang="en-US" sz="2800" dirty="0" smtClean="0">
                  <a:solidFill>
                    <a:schemeClr val="bg1"/>
                  </a:solidFill>
                  <a:latin typeface="Calibri" panose="020F0502020204030204" pitchFamily="34" charset="0"/>
                </a:rPr>
                <a:t>Total Company Value</a:t>
              </a:r>
            </a:p>
          </p:txBody>
        </p:sp>
        <p:cxnSp>
          <p:nvCxnSpPr>
            <p:cNvPr id="3" name="Straight Connector 2"/>
            <p:cNvCxnSpPr/>
            <p:nvPr/>
          </p:nvCxnSpPr>
          <p:spPr>
            <a:xfrm>
              <a:off x="4659993" y="3686740"/>
              <a:ext cx="3733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lus 8"/>
            <p:cNvSpPr/>
            <p:nvPr/>
          </p:nvSpPr>
          <p:spPr>
            <a:xfrm>
              <a:off x="6324600" y="1705540"/>
              <a:ext cx="404586"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9"/>
            <p:cNvSpPr/>
            <p:nvPr/>
          </p:nvSpPr>
          <p:spPr>
            <a:xfrm>
              <a:off x="6312807" y="2619940"/>
              <a:ext cx="404586"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7675728" y="152400"/>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173863942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258" t="-90" r="7096" b="90"/>
          <a:stretch/>
        </p:blipFill>
        <p:spPr>
          <a:xfrm>
            <a:off x="16011" y="548640"/>
            <a:ext cx="7487212" cy="5760720"/>
          </a:xfrm>
        </p:spPr>
      </p:pic>
      <p:sp>
        <p:nvSpPr>
          <p:cNvPr id="5" name="Rectangle 4"/>
          <p:cNvSpPr/>
          <p:nvPr/>
        </p:nvSpPr>
        <p:spPr>
          <a:xfrm>
            <a:off x="0" y="548640"/>
            <a:ext cx="9144000" cy="5760720"/>
          </a:xfrm>
          <a:prstGeom prst="rect">
            <a:avLst/>
          </a:prstGeom>
          <a:gradFill flip="none" rotWithShape="1">
            <a:gsLst>
              <a:gs pos="25000">
                <a:schemeClr val="tx1">
                  <a:alpha val="0"/>
                </a:schemeClr>
              </a:gs>
              <a:gs pos="57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72743" y="2736502"/>
            <a:ext cx="3886200" cy="1384995"/>
          </a:xfrm>
          <a:prstGeom prst="rect">
            <a:avLst/>
          </a:prstGeom>
          <a:noFill/>
        </p:spPr>
        <p:txBody>
          <a:bodyPr wrap="square" rtlCol="0">
            <a:spAutoFit/>
          </a:bodyPr>
          <a:lstStyle/>
          <a:p>
            <a:pPr algn="ctr"/>
            <a:r>
              <a:rPr lang="en-US" sz="2800" dirty="0" smtClean="0">
                <a:solidFill>
                  <a:schemeClr val="bg1"/>
                </a:solidFill>
                <a:latin typeface="Calibri" panose="020F0502020204030204" pitchFamily="34" charset="0"/>
              </a:rPr>
              <a:t>Our volunteers save us $(operation expense plus career cost) </a:t>
            </a:r>
            <a:r>
              <a:rPr lang="en-US" sz="2800" u="sng" dirty="0" smtClean="0">
                <a:solidFill>
                  <a:schemeClr val="bg1"/>
                </a:solidFill>
                <a:latin typeface="Calibri" panose="020F0502020204030204" pitchFamily="34" charset="0"/>
              </a:rPr>
              <a:t>every year</a:t>
            </a:r>
            <a:r>
              <a:rPr lang="en-US" sz="2800" dirty="0" smtClean="0">
                <a:solidFill>
                  <a:schemeClr val="bg1"/>
                </a:solidFill>
                <a:latin typeface="Calibri" panose="020F0502020204030204" pitchFamily="34" charset="0"/>
              </a:rPr>
              <a:t>!</a:t>
            </a:r>
          </a:p>
        </p:txBody>
      </p:sp>
      <p:sp>
        <p:nvSpPr>
          <p:cNvPr id="7" name="Rectangle 6"/>
          <p:cNvSpPr/>
          <p:nvPr/>
        </p:nvSpPr>
        <p:spPr>
          <a:xfrm>
            <a:off x="7675728" y="152400"/>
            <a:ext cx="1295400" cy="69729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120891556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TotalTime>
  <Words>593</Words>
  <Application>Microsoft Office PowerPoint</Application>
  <PresentationFormat>On-screen Show (4:3)</PresentationFormat>
  <Paragraphs>130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Stiegler</dc:creator>
  <cp:lastModifiedBy>Kimberly Quiros</cp:lastModifiedBy>
  <cp:revision>64</cp:revision>
  <dcterms:created xsi:type="dcterms:W3CDTF">2017-07-10T17:09:32Z</dcterms:created>
  <dcterms:modified xsi:type="dcterms:W3CDTF">2017-10-16T13:44:40Z</dcterms:modified>
</cp:coreProperties>
</file>