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7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D68"/>
    <a:srgbClr val="D7B903"/>
    <a:srgbClr val="CC9B00"/>
    <a:srgbClr val="102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3238" autoAdjust="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aseline="0">
                <a:solidFill>
                  <a:schemeClr val="bg1"/>
                </a:solidFill>
                <a:latin typeface="Centaur" panose="02030504050205020304" pitchFamily="18" charset="0"/>
              </a:defRPr>
            </a:pPr>
            <a:r>
              <a:rPr lang="en-US" sz="2800" b="0" baseline="0" dirty="0" smtClean="0">
                <a:solidFill>
                  <a:schemeClr val="bg1"/>
                </a:solidFill>
                <a:latin typeface="Calibri" panose="020F0502020204030204" pitchFamily="34" charset="0"/>
              </a:rPr>
              <a:t>Cost Patterns</a:t>
            </a:r>
            <a:endParaRPr lang="en-US" sz="2800" b="0" baseline="0" dirty="0">
              <a:solidFill>
                <a:schemeClr val="bg1"/>
              </a:solidFill>
              <a:latin typeface="Calibri" panose="020F0502020204030204" pitchFamily="34" charset="0"/>
            </a:endParaRPr>
          </a:p>
        </c:rich>
      </c:tx>
      <c:layout/>
      <c:overlay val="0"/>
    </c:title>
    <c:autoTitleDeleted val="0"/>
    <c:plotArea>
      <c:layout/>
      <c:lineChart>
        <c:grouping val="standard"/>
        <c:varyColors val="0"/>
        <c:ser>
          <c:idx val="0"/>
          <c:order val="0"/>
          <c:tx>
            <c:strRef>
              <c:f>Sheet1!$B$1</c:f>
              <c:strCache>
                <c:ptCount val="1"/>
                <c:pt idx="0">
                  <c:v>Costs</c:v>
                </c:pt>
              </c:strCache>
            </c:strRef>
          </c:tx>
          <c:marker>
            <c:symbol val="none"/>
          </c:marker>
          <c:dPt>
            <c:idx val="0"/>
            <c:marker>
              <c:symbol val="circle"/>
              <c:size val="7"/>
              <c:spPr>
                <a:solidFill>
                  <a:srgbClr val="C00000"/>
                </a:solidFill>
              </c:spPr>
            </c:marker>
            <c:bubble3D val="0"/>
            <c:spPr>
              <a:ln>
                <a:solidFill>
                  <a:schemeClr val="bg1"/>
                </a:solidFill>
              </a:ln>
            </c:spPr>
          </c:dPt>
          <c:dPt>
            <c:idx val="1"/>
            <c:marker>
              <c:symbol val="circle"/>
              <c:size val="7"/>
              <c:spPr>
                <a:solidFill>
                  <a:srgbClr val="C00000"/>
                </a:solidFill>
              </c:spPr>
            </c:marker>
            <c:bubble3D val="0"/>
            <c:spPr>
              <a:ln>
                <a:solidFill>
                  <a:schemeClr val="bg1"/>
                </a:solidFill>
              </a:ln>
            </c:spPr>
          </c:dPt>
          <c:dPt>
            <c:idx val="2"/>
            <c:marker>
              <c:symbol val="circle"/>
              <c:size val="7"/>
              <c:spPr>
                <a:solidFill>
                  <a:srgbClr val="C00000"/>
                </a:solidFill>
              </c:spPr>
            </c:marker>
            <c:bubble3D val="0"/>
            <c:spPr>
              <a:ln>
                <a:solidFill>
                  <a:schemeClr val="bg1"/>
                </a:solidFill>
              </a:ln>
            </c:spPr>
          </c:dPt>
          <c:cat>
            <c:numRef>
              <c:f>Sheet1!$A$2:$A$4</c:f>
              <c:numCache>
                <c:formatCode>General</c:formatCode>
                <c:ptCount val="3"/>
                <c:pt idx="0">
                  <c:v>2014</c:v>
                </c:pt>
                <c:pt idx="1">
                  <c:v>2015</c:v>
                </c:pt>
                <c:pt idx="2">
                  <c:v>2016</c:v>
                </c:pt>
              </c:numCache>
            </c:numRef>
          </c:cat>
          <c:val>
            <c:numRef>
              <c:f>Sheet1!$B$2:$B$4</c:f>
              <c:numCache>
                <c:formatCode>"$"#,##0_);\("$"#,##0\)</c:formatCode>
                <c:ptCount val="3"/>
                <c:pt idx="0">
                  <c:v>500000</c:v>
                </c:pt>
                <c:pt idx="1">
                  <c:v>515000</c:v>
                </c:pt>
                <c:pt idx="2">
                  <c:v>555000</c:v>
                </c:pt>
              </c:numCache>
            </c:numRef>
          </c:val>
          <c:smooth val="0"/>
        </c:ser>
        <c:dLbls>
          <c:showLegendKey val="0"/>
          <c:showVal val="0"/>
          <c:showCatName val="0"/>
          <c:showSerName val="0"/>
          <c:showPercent val="0"/>
          <c:showBubbleSize val="0"/>
        </c:dLbls>
        <c:marker val="1"/>
        <c:smooth val="0"/>
        <c:axId val="124955648"/>
        <c:axId val="124969728"/>
      </c:lineChart>
      <c:catAx>
        <c:axId val="124955648"/>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24969728"/>
        <c:crosses val="autoZero"/>
        <c:auto val="1"/>
        <c:lblAlgn val="ctr"/>
        <c:lblOffset val="100"/>
        <c:noMultiLvlLbl val="0"/>
      </c:catAx>
      <c:valAx>
        <c:axId val="124969728"/>
        <c:scaling>
          <c:orientation val="minMax"/>
        </c:scaling>
        <c:delete val="0"/>
        <c:axPos val="l"/>
        <c:majorGridlines>
          <c:spPr>
            <a:ln>
              <a:solidFill>
                <a:schemeClr val="bg1"/>
              </a:solidFill>
            </a:ln>
          </c:spPr>
        </c:majorGridlines>
        <c:numFmt formatCode="&quot;$&quot;#,##0_);\(&quot;$&quot;#,##0\)" sourceLinked="1"/>
        <c:majorTickMark val="out"/>
        <c:minorTickMark val="none"/>
        <c:tickLblPos val="nextTo"/>
        <c:spPr>
          <a:ln>
            <a:noFill/>
          </a:ln>
        </c:spPr>
        <c:txPr>
          <a:bodyPr/>
          <a:lstStyle/>
          <a:p>
            <a:pPr>
              <a:defRPr>
                <a:solidFill>
                  <a:schemeClr val="bg1"/>
                </a:solidFill>
              </a:defRPr>
            </a:pPr>
            <a:endParaRPr lang="en-US"/>
          </a:p>
        </c:txPr>
        <c:crossAx val="124955648"/>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aseline="0">
                <a:solidFill>
                  <a:schemeClr val="bg1"/>
                </a:solidFill>
                <a:latin typeface="Centaur" panose="02030504050205020304" pitchFamily="18" charset="0"/>
              </a:defRPr>
            </a:pPr>
            <a:r>
              <a:rPr lang="en-US" sz="2800" b="0" baseline="0" dirty="0" smtClean="0">
                <a:solidFill>
                  <a:schemeClr val="bg1"/>
                </a:solidFill>
                <a:latin typeface="Calibri" panose="020F0502020204030204" pitchFamily="34" charset="0"/>
              </a:rPr>
              <a:t>Emergency Response Patterns</a:t>
            </a:r>
            <a:endParaRPr lang="en-US" sz="2800" b="0" baseline="0" dirty="0">
              <a:solidFill>
                <a:schemeClr val="bg1"/>
              </a:solidFill>
              <a:latin typeface="Calibri" panose="020F0502020204030204" pitchFamily="34" charset="0"/>
            </a:endParaRPr>
          </a:p>
        </c:rich>
      </c:tx>
      <c:layout/>
      <c:overlay val="0"/>
    </c:title>
    <c:autoTitleDeleted val="0"/>
    <c:plotArea>
      <c:layout/>
      <c:lineChart>
        <c:grouping val="standard"/>
        <c:varyColors val="0"/>
        <c:ser>
          <c:idx val="0"/>
          <c:order val="0"/>
          <c:tx>
            <c:strRef>
              <c:f>Sheet1!$B$1</c:f>
              <c:strCache>
                <c:ptCount val="1"/>
                <c:pt idx="0">
                  <c:v># of Responses</c:v>
                </c:pt>
              </c:strCache>
            </c:strRef>
          </c:tx>
          <c:marker>
            <c:symbol val="none"/>
          </c:marker>
          <c:dPt>
            <c:idx val="0"/>
            <c:marker>
              <c:symbol val="circle"/>
              <c:size val="7"/>
              <c:spPr>
                <a:solidFill>
                  <a:srgbClr val="C00000"/>
                </a:solidFill>
              </c:spPr>
            </c:marker>
            <c:bubble3D val="0"/>
            <c:spPr>
              <a:ln>
                <a:solidFill>
                  <a:schemeClr val="bg1"/>
                </a:solidFill>
              </a:ln>
            </c:spPr>
          </c:dPt>
          <c:dPt>
            <c:idx val="1"/>
            <c:marker>
              <c:symbol val="circle"/>
              <c:size val="7"/>
              <c:spPr>
                <a:solidFill>
                  <a:srgbClr val="C00000"/>
                </a:solidFill>
              </c:spPr>
            </c:marker>
            <c:bubble3D val="0"/>
            <c:spPr>
              <a:ln>
                <a:solidFill>
                  <a:schemeClr val="bg1"/>
                </a:solidFill>
              </a:ln>
            </c:spPr>
          </c:dPt>
          <c:dPt>
            <c:idx val="2"/>
            <c:marker>
              <c:symbol val="circle"/>
              <c:size val="7"/>
              <c:spPr>
                <a:solidFill>
                  <a:srgbClr val="C00000"/>
                </a:solidFill>
              </c:spPr>
            </c:marker>
            <c:bubble3D val="0"/>
            <c:spPr>
              <a:ln>
                <a:solidFill>
                  <a:schemeClr val="bg1"/>
                </a:solidFill>
              </a:ln>
            </c:spPr>
          </c:dPt>
          <c:cat>
            <c:numRef>
              <c:f>Sheet1!$A$2:$A$4</c:f>
              <c:numCache>
                <c:formatCode>General</c:formatCode>
                <c:ptCount val="3"/>
                <c:pt idx="0">
                  <c:v>2014</c:v>
                </c:pt>
                <c:pt idx="1">
                  <c:v>2015</c:v>
                </c:pt>
                <c:pt idx="2">
                  <c:v>2016</c:v>
                </c:pt>
              </c:numCache>
            </c:numRef>
          </c:cat>
          <c:val>
            <c:numRef>
              <c:f>Sheet1!$B$2:$B$4</c:f>
              <c:numCache>
                <c:formatCode>#,##0</c:formatCode>
                <c:ptCount val="3"/>
                <c:pt idx="0">
                  <c:v>225</c:v>
                </c:pt>
                <c:pt idx="1">
                  <c:v>280</c:v>
                </c:pt>
                <c:pt idx="2">
                  <c:v>395</c:v>
                </c:pt>
              </c:numCache>
            </c:numRef>
          </c:val>
          <c:smooth val="0"/>
        </c:ser>
        <c:dLbls>
          <c:showLegendKey val="0"/>
          <c:showVal val="0"/>
          <c:showCatName val="0"/>
          <c:showSerName val="0"/>
          <c:showPercent val="0"/>
          <c:showBubbleSize val="0"/>
        </c:dLbls>
        <c:marker val="1"/>
        <c:smooth val="0"/>
        <c:axId val="125281792"/>
        <c:axId val="125283328"/>
      </c:lineChart>
      <c:catAx>
        <c:axId val="125281792"/>
        <c:scaling>
          <c:orientation val="minMax"/>
        </c:scaling>
        <c:delete val="0"/>
        <c:axPos val="b"/>
        <c:numFmt formatCode="General" sourceLinked="1"/>
        <c:majorTickMark val="out"/>
        <c:minorTickMark val="none"/>
        <c:tickLblPos val="nextTo"/>
        <c:txPr>
          <a:bodyPr/>
          <a:lstStyle/>
          <a:p>
            <a:pPr>
              <a:defRPr>
                <a:solidFill>
                  <a:schemeClr val="bg1"/>
                </a:solidFill>
              </a:defRPr>
            </a:pPr>
            <a:endParaRPr lang="en-US"/>
          </a:p>
        </c:txPr>
        <c:crossAx val="125283328"/>
        <c:crosses val="autoZero"/>
        <c:auto val="1"/>
        <c:lblAlgn val="ctr"/>
        <c:lblOffset val="100"/>
        <c:noMultiLvlLbl val="0"/>
      </c:catAx>
      <c:valAx>
        <c:axId val="125283328"/>
        <c:scaling>
          <c:orientation val="minMax"/>
        </c:scaling>
        <c:delete val="0"/>
        <c:axPos val="l"/>
        <c:majorGridlines>
          <c:spPr>
            <a:ln>
              <a:solidFill>
                <a:schemeClr val="bg1"/>
              </a:solidFill>
            </a:ln>
          </c:spPr>
        </c:majorGridlines>
        <c:numFmt formatCode="#,##0" sourceLinked="1"/>
        <c:majorTickMark val="out"/>
        <c:minorTickMark val="none"/>
        <c:tickLblPos val="nextTo"/>
        <c:spPr>
          <a:ln>
            <a:noFill/>
          </a:ln>
        </c:spPr>
        <c:txPr>
          <a:bodyPr/>
          <a:lstStyle/>
          <a:p>
            <a:pPr>
              <a:defRPr>
                <a:solidFill>
                  <a:schemeClr val="bg1"/>
                </a:solidFill>
              </a:defRPr>
            </a:pPr>
            <a:endParaRPr lang="en-US"/>
          </a:p>
        </c:txPr>
        <c:crossAx val="125281792"/>
        <c:crosses val="autoZero"/>
        <c:crossBetween val="between"/>
      </c:valAx>
      <c:spPr>
        <a:ln>
          <a:solidFill>
            <a:schemeClr val="bg1"/>
          </a:solidFill>
        </a:ln>
      </c:spPr>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EBA5D-D54E-4BC7-B68C-4E3C9EAB2B02}" type="datetimeFigureOut">
              <a:rPr lang="en-US" smtClean="0"/>
              <a:t>7/20/2017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E12FDA-C410-4AA4-8BD8-55EF6789E5FC}" type="slidenum">
              <a:rPr lang="en-US" smtClean="0"/>
              <a:t>‹#›</a:t>
            </a:fld>
            <a:endParaRPr lang="en-US"/>
          </a:p>
        </p:txBody>
      </p:sp>
    </p:spTree>
    <p:extLst>
      <p:ext uri="{BB962C8B-B14F-4D97-AF65-F5344CB8AC3E}">
        <p14:creationId xmlns:p14="http://schemas.microsoft.com/office/powerpoint/2010/main" val="100697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the title and add your</a:t>
            </a:r>
            <a:r>
              <a:rPr lang="en-US" baseline="0" dirty="0" smtClean="0"/>
              <a:t> logo.</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a:t>
            </a:fld>
            <a:endParaRPr lang="en-US"/>
          </a:p>
        </p:txBody>
      </p:sp>
    </p:spTree>
    <p:extLst>
      <p:ext uri="{BB962C8B-B14F-4D97-AF65-F5344CB8AC3E}">
        <p14:creationId xmlns:p14="http://schemas.microsoft.com/office/powerpoint/2010/main" val="205474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10</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 (Left click</a:t>
            </a:r>
            <a:r>
              <a:rPr lang="en-US" baseline="0" dirty="0" smtClean="0"/>
              <a:t> on the chart and click “Edit Data…” and a new window will open in Excel. Change the numbers and/or years in Excel and it will change on this </a:t>
            </a:r>
            <a:r>
              <a:rPr lang="en-US" baseline="0" dirty="0" err="1" smtClean="0"/>
              <a:t>powerpoint</a:t>
            </a:r>
            <a:r>
              <a:rPr lang="en-US" baseline="0" dirty="0" smtClean="0"/>
              <a:t>.)</a:t>
            </a:r>
          </a:p>
          <a:p>
            <a:endParaRPr lang="en-US" baseline="0" dirty="0" smtClean="0"/>
          </a:p>
          <a:p>
            <a:r>
              <a:rPr lang="en-US" baseline="0" dirty="0" smtClean="0"/>
              <a:t>This chart shows the costs for each year. </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11</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numbers! (Left click</a:t>
            </a:r>
            <a:r>
              <a:rPr lang="en-US" baseline="0" dirty="0" smtClean="0"/>
              <a:t> on the chart and click “Edit Data…” and a new window will open in Excel. Change the numbers and/or years in Excel and it will change on this </a:t>
            </a:r>
            <a:r>
              <a:rPr lang="en-US" baseline="0" dirty="0" err="1" smtClean="0"/>
              <a:t>powerpoint</a:t>
            </a:r>
            <a:r>
              <a:rPr lang="en-US" baseline="0" dirty="0" smtClean="0"/>
              <a:t>.)</a:t>
            </a:r>
          </a:p>
          <a:p>
            <a:endParaRPr lang="en-US" baseline="0" dirty="0" smtClean="0"/>
          </a:p>
          <a:p>
            <a:r>
              <a:rPr lang="en-US" baseline="0" dirty="0" smtClean="0"/>
              <a:t>This chart shows the number of emergency responses for each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12</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National Volunteer Fire Council (NVFC) is the leading nonprofit membership association representing the interests of the volunteer fire, EMS, and rescue services. Organized in 1976, the NVFC serves as the voice of the volunteer fire and emergency services in the national arena and provides invaluable resources, programs, education, and advocacy for first responders across the nation. </a:t>
            </a:r>
            <a:r>
              <a:rPr lang="en-US" dirty="0" smtClean="0"/>
              <a:t>The NVFC </a:t>
            </a:r>
            <a:r>
              <a:rPr lang="en-US" baseline="0" dirty="0" smtClean="0"/>
              <a:t>reports that the n</a:t>
            </a:r>
            <a:r>
              <a:rPr lang="en-US" dirty="0" smtClean="0"/>
              <a:t>umber of calls nationally for</a:t>
            </a:r>
            <a:r>
              <a:rPr lang="en-US" baseline="0" dirty="0" smtClean="0"/>
              <a:t> fire departments </a:t>
            </a:r>
            <a:r>
              <a:rPr lang="en-US" dirty="0" smtClean="0"/>
              <a:t>more than doubled in 20 years (from roughly</a:t>
            </a:r>
            <a:r>
              <a:rPr lang="en-US" baseline="0" dirty="0" smtClean="0"/>
              <a:t> 16 million calls in </a:t>
            </a:r>
            <a:r>
              <a:rPr lang="en-US" dirty="0" smtClean="0"/>
              <a:t>1995</a:t>
            </a:r>
            <a:r>
              <a:rPr lang="en-US" baseline="0" dirty="0" smtClean="0"/>
              <a:t> to 33.6 million in </a:t>
            </a:r>
            <a:r>
              <a:rPr lang="en-US" dirty="0" smtClean="0"/>
              <a:t>2015), due in large part to an increase in emergency medical calls.</a:t>
            </a:r>
          </a:p>
        </p:txBody>
      </p:sp>
      <p:sp>
        <p:nvSpPr>
          <p:cNvPr id="4" name="Slide Number Placeholder 3"/>
          <p:cNvSpPr>
            <a:spLocks noGrp="1"/>
          </p:cNvSpPr>
          <p:nvPr>
            <p:ph type="sldNum" sz="quarter" idx="10"/>
          </p:nvPr>
        </p:nvSpPr>
        <p:spPr/>
        <p:txBody>
          <a:bodyPr/>
          <a:lstStyle/>
          <a:p>
            <a:fld id="{0EE12FDA-C410-4AA4-8BD8-55EF6789E5FC}" type="slidenum">
              <a:rPr lang="en-US" smtClean="0"/>
              <a:t>13</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matter the location, emergency medical equipment is very expensive. A single ambulance can range from $80,000 to $150,000.</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14</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Advanced</a:t>
            </a:r>
            <a:r>
              <a:rPr lang="en-US" baseline="0" dirty="0" smtClean="0"/>
              <a:t> life support medical equipment can be anywhere from $10-30,000. </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15</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your logo!</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16</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2</a:t>
            </a:fld>
            <a:endParaRPr lang="en-US"/>
          </a:p>
        </p:txBody>
      </p:sp>
    </p:spTree>
    <p:extLst>
      <p:ext uri="{BB962C8B-B14F-4D97-AF65-F5344CB8AC3E}">
        <p14:creationId xmlns:p14="http://schemas.microsoft.com/office/powerpoint/2010/main" val="144544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List and briefly describe the services you offer, which might include the following:</a:t>
            </a:r>
          </a:p>
          <a:p>
            <a:pPr rtl="0"/>
            <a:r>
              <a:rPr lang="en-US" sz="1200" b="0" i="0" u="none" strike="noStrike" kern="1200" baseline="0" dirty="0" smtClean="0">
                <a:solidFill>
                  <a:schemeClr val="tx1"/>
                </a:solidFill>
                <a:latin typeface="+mn-lt"/>
                <a:ea typeface="+mn-ea"/>
                <a:cs typeface="+mn-cs"/>
              </a:rPr>
              <a:t>Basic Life Support</a:t>
            </a:r>
          </a:p>
          <a:p>
            <a:pPr rtl="0"/>
            <a:r>
              <a:rPr lang="en-US" sz="1200" b="0" i="0" u="none" strike="noStrike" kern="1200" baseline="0" dirty="0" smtClean="0">
                <a:solidFill>
                  <a:schemeClr val="tx1"/>
                </a:solidFill>
                <a:latin typeface="+mn-lt"/>
                <a:ea typeface="+mn-ea"/>
                <a:cs typeface="+mn-cs"/>
              </a:rPr>
              <a:t>Advanced Life Support</a:t>
            </a:r>
          </a:p>
          <a:p>
            <a:pPr rtl="0"/>
            <a:r>
              <a:rPr lang="en-US" sz="1200" b="0" i="0" u="none" strike="noStrike" kern="1200" baseline="0" dirty="0" smtClean="0">
                <a:solidFill>
                  <a:schemeClr val="tx1"/>
                </a:solidFill>
                <a:latin typeface="+mn-lt"/>
                <a:ea typeface="+mn-ea"/>
                <a:cs typeface="+mn-cs"/>
              </a:rPr>
              <a:t>EMS Transport </a:t>
            </a:r>
          </a:p>
          <a:p>
            <a:pPr rtl="0"/>
            <a:r>
              <a:rPr lang="en-US" sz="1200" b="0" i="0" u="none" strike="noStrike" kern="1200" baseline="0" dirty="0" smtClean="0">
                <a:solidFill>
                  <a:schemeClr val="tx1"/>
                </a:solidFill>
                <a:latin typeface="+mn-lt"/>
                <a:ea typeface="+mn-ea"/>
                <a:cs typeface="+mn-cs"/>
              </a:rPr>
              <a:t>Injury Prevention Education</a:t>
            </a:r>
          </a:p>
          <a:p>
            <a:pPr rtl="0"/>
            <a:r>
              <a:rPr lang="en-US" sz="1200" b="0" i="0" u="none" strike="noStrike" kern="1200" baseline="0" dirty="0" smtClean="0">
                <a:solidFill>
                  <a:schemeClr val="tx1"/>
                </a:solidFill>
                <a:latin typeface="+mn-lt"/>
                <a:ea typeface="+mn-ea"/>
                <a:cs typeface="+mn-cs"/>
              </a:rPr>
              <a:t>Community Social Activities</a:t>
            </a:r>
          </a:p>
          <a:p>
            <a:pPr rtl="0"/>
            <a:r>
              <a:rPr lang="en-US" sz="1200" b="0" i="0" u="none" strike="noStrike" kern="1200" baseline="0" dirty="0" smtClean="0">
                <a:solidFill>
                  <a:schemeClr val="tx1"/>
                </a:solidFill>
                <a:latin typeface="+mn-lt"/>
                <a:ea typeface="+mn-ea"/>
                <a:cs typeface="+mn-cs"/>
              </a:rPr>
              <a:t>Fire Department Support		</a:t>
            </a:r>
          </a:p>
          <a:p>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3</a:t>
            </a:fld>
            <a:endParaRPr lang="en-US"/>
          </a:p>
        </p:txBody>
      </p:sp>
    </p:spTree>
    <p:extLst>
      <p:ext uri="{BB962C8B-B14F-4D97-AF65-F5344CB8AC3E}">
        <p14:creationId xmlns:p14="http://schemas.microsoft.com/office/powerpoint/2010/main" val="277771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smtClean="0">
                <a:solidFill>
                  <a:schemeClr val="tx1"/>
                </a:solidFill>
                <a:latin typeface="+mn-lt"/>
                <a:ea typeface="+mn-ea"/>
                <a:cs typeface="+mn-cs"/>
              </a:rPr>
              <a:t>Area Covered (square miles)	25</a:t>
            </a:r>
          </a:p>
          <a:p>
            <a:pPr rtl="0"/>
            <a:r>
              <a:rPr lang="en-US" sz="1200" b="0" i="0" u="none" strike="noStrike" kern="1200" baseline="0" dirty="0" smtClean="0">
                <a:solidFill>
                  <a:schemeClr val="tx1"/>
                </a:solidFill>
                <a:latin typeface="+mn-lt"/>
                <a:ea typeface="+mn-ea"/>
                <a:cs typeface="+mn-cs"/>
              </a:rPr>
              <a:t>Population Covered		100,000</a:t>
            </a:r>
          </a:p>
          <a:p>
            <a:pPr rtl="0"/>
            <a:r>
              <a:rPr lang="en-US" sz="1200" b="0" i="0" u="none" strike="noStrike" kern="1200" baseline="0" dirty="0" smtClean="0">
                <a:solidFill>
                  <a:schemeClr val="tx1"/>
                </a:solidFill>
                <a:latin typeface="+mn-lt"/>
                <a:ea typeface="+mn-ea"/>
                <a:cs typeface="+mn-cs"/>
              </a:rPr>
              <a:t>Number of Stations		4</a:t>
            </a:r>
          </a:p>
          <a:p>
            <a:pPr rtl="0"/>
            <a:r>
              <a:rPr lang="en-US" sz="1200" b="0" i="0" u="none" strike="noStrike" kern="1200" baseline="0" dirty="0" smtClean="0">
                <a:solidFill>
                  <a:schemeClr val="tx1"/>
                </a:solidFill>
                <a:latin typeface="+mn-lt"/>
                <a:ea typeface="+mn-ea"/>
                <a:cs typeface="+mn-cs"/>
              </a:rPr>
              <a:t>Licenses and Certifications:	xyz</a:t>
            </a:r>
          </a:p>
          <a:p>
            <a:pPr rtl="0"/>
            <a:r>
              <a:rPr lang="en-US" sz="1200" b="0" i="0" u="none" strike="noStrike" kern="1200" baseline="0" dirty="0" smtClean="0">
                <a:solidFill>
                  <a:schemeClr val="tx1"/>
                </a:solidFill>
                <a:latin typeface="+mn-lt"/>
                <a:ea typeface="+mn-ea"/>
                <a:cs typeface="+mn-cs"/>
              </a:rPr>
              <a:t>Apparatus</a:t>
            </a:r>
          </a:p>
          <a:p>
            <a:pPr rtl="0"/>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Ambulances                        6 </a:t>
            </a:r>
          </a:p>
          <a:p>
            <a:pPr rtl="0"/>
            <a:r>
              <a:rPr lang="en-US" sz="1200" b="1" i="0" u="none" strike="noStrike" kern="1200" baseline="0" dirty="0" smtClean="0">
                <a:solidFill>
                  <a:schemeClr val="tx1"/>
                </a:solidFill>
                <a:latin typeface="+mn-lt"/>
                <a:ea typeface="+mn-ea"/>
                <a:cs typeface="+mn-cs"/>
              </a:rPr>
              <a:t>	Mobile Paramedic Units     1</a:t>
            </a:r>
          </a:p>
          <a:p>
            <a:pPr rtl="0"/>
            <a:r>
              <a:rPr lang="en-US" sz="1200" b="1" i="0" u="none" strike="noStrike" kern="1200" baseline="0" dirty="0" smtClean="0">
                <a:solidFill>
                  <a:schemeClr val="tx1"/>
                </a:solidFill>
                <a:latin typeface="+mn-lt"/>
                <a:ea typeface="+mn-ea"/>
                <a:cs typeface="+mn-cs"/>
              </a:rPr>
              <a:t>	Transport Units	     1	</a:t>
            </a:r>
          </a:p>
          <a:p>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4</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your</a:t>
            </a:r>
            <a:r>
              <a:rPr lang="en-US" baseline="0" dirty="0" smtClean="0"/>
              <a:t> organization’s top accomplishments LAST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5</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your</a:t>
            </a:r>
            <a:r>
              <a:rPr lang="en-US" baseline="0" dirty="0" smtClean="0"/>
              <a:t> organization’s top accomplishments THIS year.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6</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formula</a:t>
            </a:r>
            <a:r>
              <a:rPr lang="en-US" baseline="0" dirty="0" smtClean="0"/>
              <a:t> and give examples. </a:t>
            </a:r>
          </a:p>
          <a:p>
            <a:r>
              <a:rPr lang="en-US" baseline="0" dirty="0" smtClean="0"/>
              <a:t>Be sure to note that the operating expense and career cost are annual, recurring expenses.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7</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a:t>
            </a:r>
            <a:r>
              <a:rPr lang="en-US" baseline="0" dirty="0" smtClean="0"/>
              <a:t> numbers!</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8</a:t>
            </a:fld>
            <a:endParaRPr lang="en-US"/>
          </a:p>
        </p:txBody>
      </p:sp>
    </p:spTree>
    <p:extLst>
      <p:ext uri="{BB962C8B-B14F-4D97-AF65-F5344CB8AC3E}">
        <p14:creationId xmlns:p14="http://schemas.microsoft.com/office/powerpoint/2010/main" val="306982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your number!</a:t>
            </a:r>
            <a:endParaRPr lang="en-US" dirty="0"/>
          </a:p>
        </p:txBody>
      </p:sp>
      <p:sp>
        <p:nvSpPr>
          <p:cNvPr id="4" name="Slide Number Placeholder 3"/>
          <p:cNvSpPr>
            <a:spLocks noGrp="1"/>
          </p:cNvSpPr>
          <p:nvPr>
            <p:ph type="sldNum" sz="quarter" idx="10"/>
          </p:nvPr>
        </p:nvSpPr>
        <p:spPr/>
        <p:txBody>
          <a:bodyPr/>
          <a:lstStyle/>
          <a:p>
            <a:fld id="{0EE12FDA-C410-4AA4-8BD8-55EF6789E5FC}" type="slidenum">
              <a:rPr lang="en-US" smtClean="0"/>
              <a:t>9</a:t>
            </a:fld>
            <a:endParaRPr lang="en-US"/>
          </a:p>
        </p:txBody>
      </p:sp>
    </p:spTree>
    <p:extLst>
      <p:ext uri="{BB962C8B-B14F-4D97-AF65-F5344CB8AC3E}">
        <p14:creationId xmlns:p14="http://schemas.microsoft.com/office/powerpoint/2010/main" val="30698202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pic>
        <p:nvPicPr>
          <p:cNvPr id="8" name="Picture 7"/>
          <p:cNvPicPr>
            <a:picLocks/>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t="1044" r="3361" b="-1"/>
          <a:stretch/>
        </p:blipFill>
        <p:spPr>
          <a:xfrm>
            <a:off x="0" y="0"/>
            <a:ext cx="9144000" cy="6888707"/>
          </a:xfrm>
          <a:prstGeom prst="rect">
            <a:avLst/>
          </a:prstGeom>
          <a:gradFill flip="none" rotWithShape="1">
            <a:gsLst>
              <a:gs pos="0">
                <a:schemeClr val="bg1"/>
              </a:gs>
              <a:gs pos="67000">
                <a:schemeClr val="accent1">
                  <a:tint val="44500"/>
                  <a:satMod val="160000"/>
                </a:schemeClr>
              </a:gs>
            </a:gsLst>
            <a:lin ang="13500000" scaled="1"/>
            <a:tileRect/>
          </a:gradFill>
        </p:spPr>
      </p:pic>
      <p:sp>
        <p:nvSpPr>
          <p:cNvPr id="12" name="Rectangle 11"/>
          <p:cNvSpPr/>
          <p:nvPr userDrawn="1"/>
        </p:nvSpPr>
        <p:spPr>
          <a:xfrm>
            <a:off x="0" y="5638800"/>
            <a:ext cx="9144000" cy="838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98202" y="5707773"/>
            <a:ext cx="2271090" cy="700253"/>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23287" y="5687568"/>
            <a:ext cx="1954953" cy="738703"/>
          </a:xfrm>
          <a:prstGeom prst="rect">
            <a:avLst/>
          </a:prstGeom>
        </p:spPr>
      </p:pic>
    </p:spTree>
    <p:extLst>
      <p:ext uri="{BB962C8B-B14F-4D97-AF65-F5344CB8AC3E}">
        <p14:creationId xmlns:p14="http://schemas.microsoft.com/office/powerpoint/2010/main" val="191167537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96989981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22150963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C7BE5-B3FE-4DC8-A88E-30039079176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pic>
        <p:nvPicPr>
          <p:cNvPr id="7" name="Picture 6"/>
          <p:cNvPicPr>
            <a:picLocks/>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
                    </a14:imgEffect>
                  </a14:imgLayer>
                </a14:imgProps>
              </a:ext>
              <a:ext uri="{28A0092B-C50C-407E-A947-70E740481C1C}">
                <a14:useLocalDpi xmlns:a14="http://schemas.microsoft.com/office/drawing/2010/main" val="0"/>
              </a:ext>
            </a:extLst>
          </a:blip>
          <a:srcRect t="1044" r="3361" b="-1"/>
          <a:stretch/>
        </p:blipFill>
        <p:spPr>
          <a:xfrm>
            <a:off x="0" y="0"/>
            <a:ext cx="9144000" cy="6888707"/>
          </a:xfrm>
          <a:prstGeom prst="rect">
            <a:avLst/>
          </a:prstGeom>
          <a:gradFill flip="none" rotWithShape="1">
            <a:gsLst>
              <a:gs pos="0">
                <a:schemeClr val="bg1"/>
              </a:gs>
              <a:gs pos="67000">
                <a:schemeClr val="accent1">
                  <a:tint val="44500"/>
                  <a:satMod val="160000"/>
                </a:schemeClr>
              </a:gs>
            </a:gsLst>
            <a:lin ang="13500000" scaled="1"/>
            <a:tileRect/>
          </a:gradFill>
        </p:spPr>
      </p:pic>
    </p:spTree>
    <p:extLst>
      <p:ext uri="{BB962C8B-B14F-4D97-AF65-F5344CB8AC3E}">
        <p14:creationId xmlns:p14="http://schemas.microsoft.com/office/powerpoint/2010/main" val="291049451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C7BE5-B3FE-4DC8-A88E-300390791766}"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129998264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C7BE5-B3FE-4DC8-A88E-30039079176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27760590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C7BE5-B3FE-4DC8-A88E-300390791766}"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1115672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C7BE5-B3FE-4DC8-A88E-300390791766}"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77692681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C7BE5-B3FE-4DC8-A88E-300390791766}" type="datetimeFigureOut">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322268523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C7BE5-B3FE-4DC8-A88E-30039079176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85699723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C7BE5-B3FE-4DC8-A88E-300390791766}"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D5142-D10E-4F86-A34C-E1D3647E9B03}" type="slidenum">
              <a:rPr lang="en-US" smtClean="0"/>
              <a:t>‹#›</a:t>
            </a:fld>
            <a:endParaRPr lang="en-US"/>
          </a:p>
        </p:txBody>
      </p:sp>
    </p:spTree>
    <p:extLst>
      <p:ext uri="{BB962C8B-B14F-4D97-AF65-F5344CB8AC3E}">
        <p14:creationId xmlns:p14="http://schemas.microsoft.com/office/powerpoint/2010/main" val="118787201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C7BE5-B3FE-4DC8-A88E-300390791766}" type="datetimeFigureOut">
              <a:rPr lang="en-US" smtClean="0"/>
              <a:t>7/20/2017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8D5142-D10E-4F86-A34C-E1D3647E9B03}" type="slidenum">
              <a:rPr lang="en-US" smtClean="0"/>
              <a:t>‹#›</a:t>
            </a:fld>
            <a:endParaRPr lang="en-US"/>
          </a:p>
        </p:txBody>
      </p:sp>
    </p:spTree>
    <p:extLst>
      <p:ext uri="{BB962C8B-B14F-4D97-AF65-F5344CB8AC3E}">
        <p14:creationId xmlns:p14="http://schemas.microsoft.com/office/powerpoint/2010/main" val="197041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1813" b="17508"/>
          <a:stretch/>
        </p:blipFill>
        <p:spPr>
          <a:xfrm>
            <a:off x="0" y="1323832"/>
            <a:ext cx="9143999" cy="4314967"/>
          </a:xfrm>
          <a:prstGeom prst="rect">
            <a:avLst/>
          </a:prstGeom>
        </p:spPr>
      </p:pic>
      <p:sp>
        <p:nvSpPr>
          <p:cNvPr id="9" name="Rectangle 8"/>
          <p:cNvSpPr/>
          <p:nvPr/>
        </p:nvSpPr>
        <p:spPr>
          <a:xfrm>
            <a:off x="0" y="457200"/>
            <a:ext cx="9144000" cy="1022131"/>
          </a:xfrm>
          <a:prstGeom prst="rect">
            <a:avLst/>
          </a:prstGeom>
          <a:solidFill>
            <a:srgbClr val="1026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7145" y="467380"/>
            <a:ext cx="7078926" cy="523220"/>
          </a:xfrm>
          <a:prstGeom prst="rect">
            <a:avLst/>
          </a:prstGeom>
          <a:noFill/>
        </p:spPr>
        <p:txBody>
          <a:bodyPr wrap="none" rtlCol="0">
            <a:spAutoFit/>
          </a:bodyPr>
          <a:lstStyle/>
          <a:p>
            <a:r>
              <a:rPr lang="en-US" sz="2800" dirty="0" smtClean="0">
                <a:solidFill>
                  <a:schemeClr val="bg1"/>
                </a:solidFill>
                <a:latin typeface="Calibri" panose="020F0502020204030204" pitchFamily="34" charset="0"/>
              </a:rPr>
              <a:t>Financial Savings to the Town of (Insert Name)</a:t>
            </a:r>
            <a:endParaRPr lang="en-US" sz="2800" dirty="0">
              <a:solidFill>
                <a:schemeClr val="bg1"/>
              </a:solidFill>
              <a:latin typeface="Calibri" panose="020F0502020204030204" pitchFamily="34" charset="0"/>
            </a:endParaRPr>
          </a:p>
        </p:txBody>
      </p:sp>
      <p:sp>
        <p:nvSpPr>
          <p:cNvPr id="6" name="TextBox 5"/>
          <p:cNvSpPr txBox="1"/>
          <p:nvPr/>
        </p:nvSpPr>
        <p:spPr>
          <a:xfrm>
            <a:off x="990600" y="914400"/>
            <a:ext cx="7924801" cy="523220"/>
          </a:xfrm>
          <a:prstGeom prst="rect">
            <a:avLst/>
          </a:prstGeom>
          <a:noFill/>
        </p:spPr>
        <p:txBody>
          <a:bodyPr wrap="square" rtlCol="0">
            <a:spAutoFit/>
          </a:bodyPr>
          <a:lstStyle/>
          <a:p>
            <a:pPr algn="r"/>
            <a:r>
              <a:rPr lang="en-US" sz="2800" dirty="0" smtClean="0">
                <a:solidFill>
                  <a:schemeClr val="bg1"/>
                </a:solidFill>
                <a:latin typeface="Calibri" panose="020F0502020204030204" pitchFamily="34" charset="0"/>
              </a:rPr>
              <a:t>by the (Insert Name) Emergency Medical Services</a:t>
            </a:r>
            <a:endParaRPr lang="en-US" sz="2800" dirty="0">
              <a:solidFill>
                <a:schemeClr val="bg1"/>
              </a:solidFill>
              <a:latin typeface="Calibri" panose="020F0502020204030204" pitchFamily="34" charset="0"/>
            </a:endParaRPr>
          </a:p>
        </p:txBody>
      </p:sp>
      <p:sp>
        <p:nvSpPr>
          <p:cNvPr id="7" name="Rectangle 6"/>
          <p:cNvSpPr/>
          <p:nvPr/>
        </p:nvSpPr>
        <p:spPr>
          <a:xfrm>
            <a:off x="419100" y="5709603"/>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5735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258" t="-90" r="7096" b="90"/>
          <a:stretch/>
        </p:blipFill>
        <p:spPr>
          <a:xfrm>
            <a:off x="0" y="548640"/>
            <a:ext cx="7487215" cy="5760720"/>
          </a:xfrm>
        </p:spPr>
      </p:pic>
      <p:sp>
        <p:nvSpPr>
          <p:cNvPr id="9" name="Rectangle 8"/>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072743" y="2090172"/>
            <a:ext cx="3886200" cy="2677656"/>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Savings per residence</a:t>
            </a:r>
          </a:p>
          <a:p>
            <a:pPr algn="ctr"/>
            <a:r>
              <a:rPr lang="en-US" sz="2800" dirty="0" smtClean="0">
                <a:solidFill>
                  <a:schemeClr val="bg1"/>
                </a:solidFill>
                <a:latin typeface="Calibri" panose="020F0502020204030204" pitchFamily="34" charset="0"/>
              </a:rPr>
              <a:t>$xxx</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Savings per emergency </a:t>
            </a:r>
            <a:r>
              <a:rPr lang="en-US" sz="2800" u="sng" dirty="0" smtClean="0">
                <a:solidFill>
                  <a:schemeClr val="bg1"/>
                </a:solidFill>
                <a:latin typeface="Calibri" panose="020F0502020204030204" pitchFamily="34" charset="0"/>
              </a:rPr>
              <a:t>medical responder</a:t>
            </a:r>
          </a:p>
          <a:p>
            <a:pPr algn="ctr"/>
            <a:r>
              <a:rPr lang="en-US" sz="2800" dirty="0" smtClean="0">
                <a:solidFill>
                  <a:schemeClr val="bg1"/>
                </a:solidFill>
                <a:latin typeface="Calibri" panose="020F0502020204030204" pitchFamily="34" charset="0"/>
              </a:rPr>
              <a:t>$</a:t>
            </a:r>
            <a:r>
              <a:rPr lang="en-US" sz="2800" dirty="0" err="1" smtClean="0">
                <a:solidFill>
                  <a:schemeClr val="bg1"/>
                </a:solidFill>
                <a:latin typeface="Calibri" panose="020F0502020204030204" pitchFamily="34" charset="0"/>
              </a:rPr>
              <a:t>xxxxx</a:t>
            </a:r>
            <a:endParaRPr lang="en-US" sz="2800" dirty="0" smtClean="0">
              <a:solidFill>
                <a:schemeClr val="bg1"/>
              </a:solidFill>
              <a:latin typeface="Calibri" panose="020F0502020204030204" pitchFamily="34" charset="0"/>
            </a:endParaRPr>
          </a:p>
        </p:txBody>
      </p:sp>
      <p:sp>
        <p:nvSpPr>
          <p:cNvPr id="5" name="Rectangle 4"/>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28337872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352"/>
            <a:ext cx="9144000" cy="5760720"/>
          </a:xfrm>
          <a:prstGeom prst="rect">
            <a:avLst/>
          </a:prstGeom>
          <a:solidFill>
            <a:srgbClr val="102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233029102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0368984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0352"/>
            <a:ext cx="9144000" cy="5760720"/>
          </a:xfrm>
          <a:prstGeom prst="rect">
            <a:avLst/>
          </a:prstGeom>
          <a:solidFill>
            <a:srgbClr val="1026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p:cNvGraphicFramePr/>
          <p:nvPr>
            <p:extLst>
              <p:ext uri="{D42A27DB-BD31-4B8C-83A1-F6EECF244321}">
                <p14:modId xmlns:p14="http://schemas.microsoft.com/office/powerpoint/2010/main" val="229273841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62986378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 t="1924" r="15731"/>
          <a:stretch/>
        </p:blipFill>
        <p:spPr>
          <a:xfrm>
            <a:off x="1" y="548640"/>
            <a:ext cx="9144000" cy="5760720"/>
          </a:xfrm>
          <a:prstGeom prst="rect">
            <a:avLst/>
          </a:prstGeom>
        </p:spPr>
      </p:pic>
      <p:sp>
        <p:nvSpPr>
          <p:cNvPr id="8" name="Rectangle 7"/>
          <p:cNvSpPr/>
          <p:nvPr/>
        </p:nvSpPr>
        <p:spPr>
          <a:xfrm>
            <a:off x="0" y="548640"/>
            <a:ext cx="9144000" cy="5760720"/>
          </a:xfrm>
          <a:prstGeom prst="rect">
            <a:avLst/>
          </a:prstGeom>
          <a:gradFill flip="none" rotWithShape="1">
            <a:gsLst>
              <a:gs pos="51000">
                <a:schemeClr val="tx1">
                  <a:alpha val="0"/>
                </a:schemeClr>
              </a:gs>
              <a:gs pos="90000">
                <a:srgbClr val="10264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98633" y="2743200"/>
            <a:ext cx="3581400" cy="1569660"/>
          </a:xfrm>
          <a:prstGeom prst="rect">
            <a:avLst/>
          </a:prstGeom>
          <a:noFill/>
        </p:spPr>
        <p:txBody>
          <a:bodyPr wrap="square" rtlCol="0">
            <a:spAutoFit/>
          </a:bodyPr>
          <a:lstStyle/>
          <a:p>
            <a:r>
              <a:rPr lang="en-US" sz="9600" dirty="0" smtClean="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2X</a:t>
            </a:r>
            <a:endParaRPr lang="en-US" sz="9600" dirty="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7" name="TextBox 6"/>
          <p:cNvSpPr txBox="1"/>
          <p:nvPr/>
        </p:nvSpPr>
        <p:spPr>
          <a:xfrm rot="21438043">
            <a:off x="4582956" y="1734035"/>
            <a:ext cx="2459963" cy="523220"/>
          </a:xfrm>
          <a:prstGeom prst="rect">
            <a:avLst/>
          </a:prstGeom>
          <a:noFill/>
          <a:scene3d>
            <a:camera prst="orthographicFront">
              <a:rot lat="0" lon="0" rev="21534000"/>
            </a:camera>
            <a:lightRig rig="threePt" dir="t"/>
          </a:scene3d>
        </p:spPr>
        <p:txBody>
          <a:bodyPr wrap="square" rtlCol="0">
            <a:spAutoFit/>
            <a:scene3d>
              <a:camera prst="orthographicFront">
                <a:rot lat="0" lon="600000" rev="0"/>
              </a:camera>
              <a:lightRig rig="threePt" dir="t"/>
            </a:scene3d>
          </a:bodyPr>
          <a:lstStyle/>
          <a:p>
            <a:r>
              <a:rPr lang="en-US" sz="2800" dirty="0" smtClean="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Nationwide</a:t>
            </a:r>
            <a:endParaRPr lang="en-US" sz="2800" dirty="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6" name="Rectangle 5"/>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00446924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 t="1924" r="15731"/>
          <a:stretch/>
        </p:blipFill>
        <p:spPr>
          <a:xfrm>
            <a:off x="-3" y="548642"/>
            <a:ext cx="9144003" cy="5760720"/>
          </a:xfrm>
          <a:prstGeom prst="rect">
            <a:avLst/>
          </a:prstGeom>
        </p:spPr>
      </p:pic>
      <p:sp>
        <p:nvSpPr>
          <p:cNvPr id="8" name="Rectangle 7"/>
          <p:cNvSpPr/>
          <p:nvPr/>
        </p:nvSpPr>
        <p:spPr>
          <a:xfrm>
            <a:off x="0" y="548640"/>
            <a:ext cx="9144000" cy="5760720"/>
          </a:xfrm>
          <a:prstGeom prst="rect">
            <a:avLst/>
          </a:prstGeom>
          <a:gradFill flip="none" rotWithShape="1">
            <a:gsLst>
              <a:gs pos="51000">
                <a:schemeClr val="tx1">
                  <a:alpha val="0"/>
                </a:schemeClr>
              </a:gs>
              <a:gs pos="90000">
                <a:srgbClr val="10264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895600" y="2743200"/>
            <a:ext cx="3581400" cy="1569660"/>
          </a:xfrm>
          <a:prstGeom prst="rect">
            <a:avLst/>
          </a:prstGeom>
          <a:noFill/>
        </p:spPr>
        <p:txBody>
          <a:bodyPr wrap="square" rtlCol="0">
            <a:spAutoFit/>
          </a:bodyPr>
          <a:lstStyle/>
          <a:p>
            <a:r>
              <a:rPr lang="en-US" sz="9600" dirty="0" smtClean="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150</a:t>
            </a:r>
            <a:endParaRPr lang="en-US" sz="9600" dirty="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7" name="TextBox 6"/>
          <p:cNvSpPr txBox="1"/>
          <p:nvPr/>
        </p:nvSpPr>
        <p:spPr>
          <a:xfrm rot="21438043">
            <a:off x="4581144" y="1734034"/>
            <a:ext cx="2459963" cy="523220"/>
          </a:xfrm>
          <a:prstGeom prst="rect">
            <a:avLst/>
          </a:prstGeom>
          <a:noFill/>
          <a:scene3d>
            <a:camera prst="orthographicFront">
              <a:rot lat="0" lon="0" rev="21534000"/>
            </a:camera>
            <a:lightRig rig="threePt" dir="t"/>
          </a:scene3d>
        </p:spPr>
        <p:txBody>
          <a:bodyPr wrap="square" rtlCol="0">
            <a:spAutoFit/>
            <a:scene3d>
              <a:camera prst="orthographicFront">
                <a:rot lat="0" lon="600000" rev="0"/>
              </a:camera>
              <a:lightRig rig="threePt" dir="t"/>
            </a:scene3d>
          </a:bodyPr>
          <a:lstStyle/>
          <a:p>
            <a:r>
              <a:rPr lang="en-US" sz="2800" dirty="0" smtClean="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Nationwide</a:t>
            </a:r>
            <a:endParaRPr lang="en-US" sz="2800" dirty="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6" name="Rectangle 5"/>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90607726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94" t="1924" r="15731"/>
          <a:stretch/>
        </p:blipFill>
        <p:spPr>
          <a:xfrm>
            <a:off x="1" y="548640"/>
            <a:ext cx="9144000" cy="5760720"/>
          </a:xfrm>
          <a:prstGeom prst="rect">
            <a:avLst/>
          </a:prstGeom>
        </p:spPr>
      </p:pic>
      <p:sp>
        <p:nvSpPr>
          <p:cNvPr id="8" name="Rectangle 7"/>
          <p:cNvSpPr/>
          <p:nvPr/>
        </p:nvSpPr>
        <p:spPr>
          <a:xfrm>
            <a:off x="0" y="548640"/>
            <a:ext cx="9144000" cy="5760720"/>
          </a:xfrm>
          <a:prstGeom prst="rect">
            <a:avLst/>
          </a:prstGeom>
          <a:gradFill flip="none" rotWithShape="1">
            <a:gsLst>
              <a:gs pos="51000">
                <a:schemeClr val="tx1">
                  <a:alpha val="0"/>
                </a:schemeClr>
              </a:gs>
              <a:gs pos="90000">
                <a:srgbClr val="10264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12637" y="2743200"/>
            <a:ext cx="3581400" cy="1569660"/>
          </a:xfrm>
          <a:prstGeom prst="rect">
            <a:avLst/>
          </a:prstGeom>
          <a:noFill/>
        </p:spPr>
        <p:txBody>
          <a:bodyPr wrap="square" rtlCol="0">
            <a:spAutoFit/>
          </a:bodyPr>
          <a:lstStyle/>
          <a:p>
            <a:r>
              <a:rPr lang="en-US" sz="9600" dirty="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3</a:t>
            </a:r>
            <a:r>
              <a:rPr lang="en-US" sz="9600" dirty="0" smtClean="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0</a:t>
            </a:r>
            <a:endParaRPr lang="en-US" sz="9600" dirty="0">
              <a:ln w="317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7" name="TextBox 6"/>
          <p:cNvSpPr txBox="1"/>
          <p:nvPr/>
        </p:nvSpPr>
        <p:spPr>
          <a:xfrm rot="21438043">
            <a:off x="4581144" y="1737360"/>
            <a:ext cx="2459963" cy="523220"/>
          </a:xfrm>
          <a:prstGeom prst="rect">
            <a:avLst/>
          </a:prstGeom>
          <a:noFill/>
          <a:scene3d>
            <a:camera prst="orthographicFront">
              <a:rot lat="0" lon="0" rev="21534000"/>
            </a:camera>
            <a:lightRig rig="threePt" dir="t"/>
          </a:scene3d>
        </p:spPr>
        <p:txBody>
          <a:bodyPr wrap="square" rtlCol="0">
            <a:spAutoFit/>
            <a:scene3d>
              <a:camera prst="orthographicFront">
                <a:rot lat="0" lon="600000" rev="0"/>
              </a:camera>
              <a:lightRig rig="threePt" dir="t"/>
            </a:scene3d>
          </a:bodyPr>
          <a:lstStyle/>
          <a:p>
            <a:r>
              <a:rPr lang="en-US" sz="2800" dirty="0" smtClean="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rPr>
              <a:t>Nationwide</a:t>
            </a:r>
            <a:endParaRPr lang="en-US" sz="2800" dirty="0">
              <a:ln w="19050">
                <a:solidFill>
                  <a:schemeClr val="tx1"/>
                </a:solidFill>
              </a:ln>
              <a:solidFill>
                <a:srgbClr val="D7B903"/>
              </a:solidFill>
              <a:effectLst>
                <a:outerShdw dist="38100" dir="8100000" sx="101000" sy="101000" algn="tr" rotWithShape="0">
                  <a:prstClr val="black"/>
                </a:outerShdw>
              </a:effectLst>
              <a:latin typeface="Eras Bold ITC" panose="020B0907030504020204" pitchFamily="34" charset="0"/>
            </a:endParaRPr>
          </a:p>
        </p:txBody>
      </p:sp>
      <p:sp>
        <p:nvSpPr>
          <p:cNvPr id="6" name="Rectangle 5"/>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41923076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977" t="4599" r="43072" b="60899"/>
          <a:stretch/>
        </p:blipFill>
        <p:spPr>
          <a:xfrm flipH="1">
            <a:off x="0" y="530352"/>
            <a:ext cx="7193303" cy="5105400"/>
          </a:xfrm>
          <a:scene3d>
            <a:camera prst="orthographicFront">
              <a:rot lat="0" lon="10800000" rev="0"/>
            </a:camera>
            <a:lightRig rig="threePt" dir="t"/>
          </a:scene3d>
        </p:spPr>
      </p:pic>
      <p:sp>
        <p:nvSpPr>
          <p:cNvPr id="5" name="Rectangle 4"/>
          <p:cNvSpPr/>
          <p:nvPr/>
        </p:nvSpPr>
        <p:spPr>
          <a:xfrm>
            <a:off x="0" y="533400"/>
            <a:ext cx="9144000" cy="5105400"/>
          </a:xfrm>
          <a:prstGeom prst="rect">
            <a:avLst/>
          </a:prstGeom>
          <a:gradFill flip="none" rotWithShape="1">
            <a:gsLst>
              <a:gs pos="53000">
                <a:schemeClr val="tx1">
                  <a:alpha val="0"/>
                </a:schemeClr>
              </a:gs>
              <a:gs pos="74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1066800"/>
            <a:ext cx="3886200" cy="523220"/>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Questions</a:t>
            </a:r>
            <a:r>
              <a:rPr lang="en-US" sz="2800" dirty="0">
                <a:solidFill>
                  <a:schemeClr val="bg1"/>
                </a:solidFill>
                <a:latin typeface="Calibri" panose="020F0502020204030204" pitchFamily="34" charset="0"/>
              </a:rPr>
              <a:t>?</a:t>
            </a:r>
            <a:endParaRPr lang="en-US" sz="2800" dirty="0" smtClean="0">
              <a:solidFill>
                <a:schemeClr val="bg1"/>
              </a:solidFill>
              <a:latin typeface="Calibri" panose="020F0502020204030204" pitchFamily="34" charset="0"/>
            </a:endParaRPr>
          </a:p>
        </p:txBody>
      </p:sp>
      <p:sp>
        <p:nvSpPr>
          <p:cNvPr id="8" name="Rectangle 7"/>
          <p:cNvSpPr/>
          <p:nvPr/>
        </p:nvSpPr>
        <p:spPr>
          <a:xfrm>
            <a:off x="0" y="5638800"/>
            <a:ext cx="9144000" cy="838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8202" y="5707773"/>
            <a:ext cx="2271090" cy="70025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3287" y="5687568"/>
            <a:ext cx="1954953" cy="738703"/>
          </a:xfrm>
          <a:prstGeom prst="rect">
            <a:avLst/>
          </a:prstGeom>
        </p:spPr>
      </p:pic>
      <p:sp>
        <p:nvSpPr>
          <p:cNvPr id="11" name="Rectangle 10"/>
          <p:cNvSpPr/>
          <p:nvPr/>
        </p:nvSpPr>
        <p:spPr>
          <a:xfrm>
            <a:off x="419100" y="5709603"/>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43983159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888" t="42802" r="34393" b="215"/>
          <a:stretch/>
        </p:blipFill>
        <p:spPr>
          <a:xfrm>
            <a:off x="0" y="548640"/>
            <a:ext cx="7677591" cy="5760720"/>
          </a:xfrm>
        </p:spPr>
      </p:pic>
      <p:sp>
        <p:nvSpPr>
          <p:cNvPr id="5" name="Rectangle 4"/>
          <p:cNvSpPr/>
          <p:nvPr/>
        </p:nvSpPr>
        <p:spPr>
          <a:xfrm>
            <a:off x="0" y="548640"/>
            <a:ext cx="9144000" cy="5760720"/>
          </a:xfrm>
          <a:prstGeom prst="rect">
            <a:avLst/>
          </a:prstGeom>
          <a:gradFill flip="none" rotWithShape="1">
            <a:gsLst>
              <a:gs pos="25000">
                <a:schemeClr val="tx1">
                  <a:alpha val="0"/>
                </a:schemeClr>
              </a:gs>
              <a:gs pos="65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57800" y="1659285"/>
            <a:ext cx="3733800" cy="3539430"/>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Chief</a:t>
            </a:r>
          </a:p>
          <a:p>
            <a:pPr algn="ctr"/>
            <a:r>
              <a:rPr lang="en-US" sz="2800" dirty="0" smtClean="0">
                <a:solidFill>
                  <a:schemeClr val="bg1"/>
                </a:solidFill>
                <a:latin typeface="Calibri" panose="020F0502020204030204" pitchFamily="34" charset="0"/>
              </a:rPr>
              <a:t>(name)</a:t>
            </a:r>
          </a:p>
          <a:p>
            <a:pPr algn="ctr"/>
            <a:endParaRPr lang="en-US" sz="2800" dirty="0" smtClean="0">
              <a:solidFill>
                <a:schemeClr val="bg1"/>
              </a:solidFill>
              <a:latin typeface="Calibri" panose="020F0502020204030204" pitchFamily="34" charset="0"/>
            </a:endParaRPr>
          </a:p>
          <a:p>
            <a:pPr algn="ctr"/>
            <a:r>
              <a:rPr lang="en-US" sz="2800" u="sng" dirty="0" smtClean="0">
                <a:solidFill>
                  <a:schemeClr val="bg1"/>
                </a:solidFill>
                <a:latin typeface="Calibri" panose="020F0502020204030204" pitchFamily="34" charset="0"/>
              </a:rPr>
              <a:t>Deputy Chief</a:t>
            </a:r>
          </a:p>
          <a:p>
            <a:pPr algn="ctr"/>
            <a:r>
              <a:rPr lang="en-US" sz="2800" dirty="0" smtClean="0">
                <a:solidFill>
                  <a:schemeClr val="bg1"/>
                </a:solidFill>
                <a:latin typeface="Calibri" panose="020F0502020204030204" pitchFamily="34" charset="0"/>
              </a:rPr>
              <a:t>(name)</a:t>
            </a:r>
          </a:p>
          <a:p>
            <a:pPr algn="ctr"/>
            <a:endParaRPr lang="en-US" sz="2800" dirty="0" smtClean="0">
              <a:solidFill>
                <a:schemeClr val="bg1"/>
              </a:solidFill>
              <a:latin typeface="Calibri" panose="020F0502020204030204" pitchFamily="34" charset="0"/>
            </a:endParaRPr>
          </a:p>
          <a:p>
            <a:pPr algn="ctr"/>
            <a:r>
              <a:rPr lang="en-US" sz="2800" u="sng" dirty="0" smtClean="0">
                <a:solidFill>
                  <a:schemeClr val="bg1"/>
                </a:solidFill>
                <a:latin typeface="Calibri" panose="020F0502020204030204" pitchFamily="34" charset="0"/>
              </a:rPr>
              <a:t>Assistant Chief</a:t>
            </a:r>
          </a:p>
          <a:p>
            <a:pPr algn="ctr"/>
            <a:r>
              <a:rPr lang="en-US" sz="2800" dirty="0" smtClean="0">
                <a:solidFill>
                  <a:schemeClr val="bg1"/>
                </a:solidFill>
                <a:latin typeface="Calibri" panose="020F0502020204030204" pitchFamily="34" charset="0"/>
              </a:rPr>
              <a:t>(name)</a:t>
            </a:r>
          </a:p>
        </p:txBody>
      </p:sp>
      <p:sp>
        <p:nvSpPr>
          <p:cNvPr id="7" name="Rectangle 6"/>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49063405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4875"/>
          <a:stretch/>
        </p:blipFill>
        <p:spPr>
          <a:xfrm>
            <a:off x="0" y="548640"/>
            <a:ext cx="6538452" cy="5760720"/>
          </a:xfrm>
          <a:scene3d>
            <a:camera prst="orthographicFront">
              <a:rot lat="0" lon="10799978" rev="0"/>
            </a:camera>
            <a:lightRig rig="threePt" dir="t"/>
          </a:scene3d>
        </p:spPr>
      </p:pic>
      <p:sp>
        <p:nvSpPr>
          <p:cNvPr id="5" name="Rectangle 4"/>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2951946"/>
            <a:ext cx="3962400" cy="954107"/>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We offer </a:t>
            </a:r>
            <a:r>
              <a:rPr lang="en-US" sz="2800" u="sng" dirty="0" smtClean="0">
                <a:solidFill>
                  <a:schemeClr val="bg1"/>
                </a:solidFill>
                <a:latin typeface="Calibri" panose="020F0502020204030204" pitchFamily="34" charset="0"/>
              </a:rPr>
              <a:t>vital</a:t>
            </a:r>
            <a:r>
              <a:rPr lang="en-US" sz="2800" dirty="0" smtClean="0">
                <a:solidFill>
                  <a:schemeClr val="bg1"/>
                </a:solidFill>
                <a:latin typeface="Calibri" panose="020F0502020204030204" pitchFamily="34" charset="0"/>
              </a:rPr>
              <a:t> services to the community. </a:t>
            </a:r>
            <a:endParaRPr lang="en-US" sz="2800" dirty="0">
              <a:solidFill>
                <a:schemeClr val="bg1"/>
              </a:solidFill>
              <a:latin typeface="Calibri" panose="020F0502020204030204" pitchFamily="34" charset="0"/>
            </a:endParaRPr>
          </a:p>
        </p:txBody>
      </p:sp>
      <p:sp>
        <p:nvSpPr>
          <p:cNvPr id="7" name="Rectangle 6"/>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686976458"/>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1149" t="2820" r="244" b="2820"/>
          <a:stretch/>
        </p:blipFill>
        <p:spPr>
          <a:xfrm>
            <a:off x="1" y="548640"/>
            <a:ext cx="6673754" cy="5760720"/>
          </a:xfrm>
        </p:spPr>
      </p:pic>
      <p:sp>
        <p:nvSpPr>
          <p:cNvPr id="5" name="Rectangle 4"/>
          <p:cNvSpPr/>
          <p:nvPr/>
        </p:nvSpPr>
        <p:spPr>
          <a:xfrm>
            <a:off x="0" y="548640"/>
            <a:ext cx="9144000" cy="5760720"/>
          </a:xfrm>
          <a:prstGeom prst="rect">
            <a:avLst/>
          </a:prstGeom>
          <a:gradFill flip="none" rotWithShape="1">
            <a:gsLst>
              <a:gs pos="17000">
                <a:schemeClr val="tx1">
                  <a:alpha val="0"/>
                </a:schemeClr>
              </a:gs>
              <a:gs pos="52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876800" y="2736502"/>
            <a:ext cx="4082143" cy="1384995"/>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Adequate resources are required to cover</a:t>
            </a:r>
          </a:p>
          <a:p>
            <a:pPr algn="ctr"/>
            <a:r>
              <a:rPr lang="en-US" sz="2800" u="sng" dirty="0">
                <a:solidFill>
                  <a:schemeClr val="bg1"/>
                </a:solidFill>
                <a:latin typeface="Calibri" panose="020F0502020204030204" pitchFamily="34" charset="0"/>
              </a:rPr>
              <a:t>x</a:t>
            </a:r>
            <a:r>
              <a:rPr lang="en-US" sz="2800" dirty="0" smtClean="0">
                <a:solidFill>
                  <a:schemeClr val="bg1"/>
                </a:solidFill>
                <a:latin typeface="Calibri" panose="020F0502020204030204" pitchFamily="34" charset="0"/>
              </a:rPr>
              <a:t> people in </a:t>
            </a:r>
            <a:r>
              <a:rPr lang="en-US" sz="2800" u="sng" dirty="0" smtClean="0">
                <a:solidFill>
                  <a:schemeClr val="bg1"/>
                </a:solidFill>
                <a:latin typeface="Calibri" panose="020F0502020204030204" pitchFamily="34" charset="0"/>
              </a:rPr>
              <a:t>x</a:t>
            </a:r>
            <a:r>
              <a:rPr lang="en-US" sz="2800" dirty="0" smtClean="0">
                <a:solidFill>
                  <a:schemeClr val="bg1"/>
                </a:solidFill>
                <a:latin typeface="Calibri" panose="020F0502020204030204" pitchFamily="34" charset="0"/>
              </a:rPr>
              <a:t> square miles. </a:t>
            </a:r>
          </a:p>
        </p:txBody>
      </p:sp>
      <p:sp>
        <p:nvSpPr>
          <p:cNvPr id="7" name="Rectangle 6"/>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368697645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8545" t="47602" r="28098" b="272"/>
          <a:stretch/>
        </p:blipFill>
        <p:spPr>
          <a:xfrm flipH="1">
            <a:off x="0" y="548640"/>
            <a:ext cx="6842085" cy="5760720"/>
          </a:xfrm>
        </p:spPr>
      </p:pic>
      <p:sp>
        <p:nvSpPr>
          <p:cNvPr id="7" name="Rectangle 6"/>
          <p:cNvSpPr/>
          <p:nvPr/>
        </p:nvSpPr>
        <p:spPr>
          <a:xfrm>
            <a:off x="0" y="548640"/>
            <a:ext cx="9144000" cy="5760720"/>
          </a:xfrm>
          <a:prstGeom prst="rect">
            <a:avLst/>
          </a:prstGeom>
          <a:gradFill flip="none" rotWithShape="1">
            <a:gsLst>
              <a:gs pos="25000">
                <a:schemeClr val="tx1">
                  <a:alpha val="0"/>
                </a:schemeClr>
              </a:gs>
              <a:gs pos="49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19600" y="2521059"/>
            <a:ext cx="4539343" cy="1815882"/>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Last year</a:t>
            </a:r>
            <a:r>
              <a:rPr lang="en-US" sz="2800" dirty="0" smtClean="0">
                <a:solidFill>
                  <a:schemeClr val="bg1"/>
                </a:solidFill>
                <a:latin typeface="Calibri" panose="020F0502020204030204" pitchFamily="34" charset="0"/>
              </a:rPr>
              <a:t>, we accomplished numerous goals including (insert biggest accomplishments here).</a:t>
            </a:r>
          </a:p>
        </p:txBody>
      </p:sp>
      <p:sp>
        <p:nvSpPr>
          <p:cNvPr id="5" name="Rectangle 4"/>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272862666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917" t="25946" r="36708" b="1209"/>
          <a:stretch/>
        </p:blipFill>
        <p:spPr>
          <a:xfrm>
            <a:off x="0" y="548640"/>
            <a:ext cx="7032790" cy="5760720"/>
          </a:xfrm>
        </p:spPr>
      </p:pic>
      <p:sp>
        <p:nvSpPr>
          <p:cNvPr id="5" name="Rectangle 4"/>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953000" y="2521059"/>
            <a:ext cx="4005943" cy="1815882"/>
          </a:xfrm>
          <a:prstGeom prst="rect">
            <a:avLst/>
          </a:prstGeom>
          <a:noFill/>
        </p:spPr>
        <p:txBody>
          <a:bodyPr wrap="square" rtlCol="0">
            <a:spAutoFit/>
          </a:bodyPr>
          <a:lstStyle/>
          <a:p>
            <a:pPr algn="ctr"/>
            <a:r>
              <a:rPr lang="en-US" sz="2800" u="sng" dirty="0" smtClean="0">
                <a:solidFill>
                  <a:schemeClr val="bg1"/>
                </a:solidFill>
                <a:latin typeface="Calibri" panose="020F0502020204030204" pitchFamily="34" charset="0"/>
              </a:rPr>
              <a:t>This year</a:t>
            </a:r>
            <a:r>
              <a:rPr lang="en-US" sz="2800" dirty="0" smtClean="0">
                <a:solidFill>
                  <a:schemeClr val="bg1"/>
                </a:solidFill>
                <a:latin typeface="Calibri" panose="020F0502020204030204" pitchFamily="34" charset="0"/>
              </a:rPr>
              <a:t>, we added to our accomplishments with (insert biggest accomplishments here).</a:t>
            </a:r>
          </a:p>
        </p:txBody>
      </p:sp>
      <p:sp>
        <p:nvSpPr>
          <p:cNvPr id="7" name="Rectangle 6"/>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360469947"/>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9823" t="-193" r="-542" b="193"/>
          <a:stretch/>
        </p:blipFill>
        <p:spPr>
          <a:xfrm>
            <a:off x="1" y="548640"/>
            <a:ext cx="6964762" cy="5760720"/>
          </a:xfrm>
        </p:spPr>
      </p:pic>
      <p:sp>
        <p:nvSpPr>
          <p:cNvPr id="5" name="Rectangle 4"/>
          <p:cNvSpPr/>
          <p:nvPr/>
        </p:nvSpPr>
        <p:spPr>
          <a:xfrm>
            <a:off x="0" y="548640"/>
            <a:ext cx="9144000" cy="5760720"/>
          </a:xfrm>
          <a:prstGeom prst="rect">
            <a:avLst/>
          </a:prstGeom>
          <a:gradFill flip="none" rotWithShape="1">
            <a:gsLst>
              <a:gs pos="18000">
                <a:schemeClr val="tx1">
                  <a:alpha val="0"/>
                </a:schemeClr>
              </a:gs>
              <a:gs pos="49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4412343" y="1874729"/>
            <a:ext cx="4539343" cy="3108543"/>
            <a:chOff x="4412343" y="1390280"/>
            <a:chExt cx="4539343" cy="3108543"/>
          </a:xfrm>
        </p:grpSpPr>
        <p:sp>
          <p:nvSpPr>
            <p:cNvPr id="6" name="TextBox 5"/>
            <p:cNvSpPr txBox="1"/>
            <p:nvPr/>
          </p:nvSpPr>
          <p:spPr>
            <a:xfrm>
              <a:off x="4412343" y="1390280"/>
              <a:ext cx="4539343" cy="3108543"/>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Operating Expense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Total Career Cost</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Capital Equipment Expense</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Total Company Value</a:t>
              </a:r>
            </a:p>
          </p:txBody>
        </p:sp>
        <p:cxnSp>
          <p:nvCxnSpPr>
            <p:cNvPr id="3" name="Straight Connector 2"/>
            <p:cNvCxnSpPr/>
            <p:nvPr/>
          </p:nvCxnSpPr>
          <p:spPr>
            <a:xfrm>
              <a:off x="4876800" y="3810000"/>
              <a:ext cx="3733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us 8"/>
            <p:cNvSpPr/>
            <p:nvPr/>
          </p:nvSpPr>
          <p:spPr>
            <a:xfrm>
              <a:off x="6479721" y="1924957"/>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479721" y="2819400"/>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79726197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
            <a:ext cx="6965202"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48640"/>
            <a:ext cx="9144000" cy="5760720"/>
          </a:xfrm>
          <a:prstGeom prst="rect">
            <a:avLst/>
          </a:prstGeom>
          <a:gradFill flip="none" rotWithShape="1">
            <a:gsLst>
              <a:gs pos="18000">
                <a:schemeClr val="tx1">
                  <a:alpha val="0"/>
                </a:schemeClr>
              </a:gs>
              <a:gs pos="49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988707" y="1659285"/>
            <a:ext cx="5105400" cy="3539430"/>
            <a:chOff x="4038600" y="1390281"/>
            <a:chExt cx="5105400" cy="3539430"/>
          </a:xfrm>
        </p:grpSpPr>
        <p:sp>
          <p:nvSpPr>
            <p:cNvPr id="6" name="TextBox 5"/>
            <p:cNvSpPr txBox="1"/>
            <p:nvPr/>
          </p:nvSpPr>
          <p:spPr>
            <a:xfrm>
              <a:off x="4038600" y="1390281"/>
              <a:ext cx="5105400" cy="3539430"/>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(Your Operating Expense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(Your Total Career Cost) </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(Your Capital Equipment Expense)</a:t>
              </a:r>
            </a:p>
            <a:p>
              <a:pPr algn="ctr"/>
              <a:endParaRPr lang="en-US" sz="2800" dirty="0" smtClean="0">
                <a:solidFill>
                  <a:schemeClr val="bg1"/>
                </a:solidFill>
                <a:latin typeface="Calibri" panose="020F0502020204030204" pitchFamily="34" charset="0"/>
              </a:endParaRPr>
            </a:p>
            <a:p>
              <a:pPr algn="ctr"/>
              <a:r>
                <a:rPr lang="en-US" sz="2800" dirty="0" smtClean="0">
                  <a:solidFill>
                    <a:schemeClr val="bg1"/>
                  </a:solidFill>
                  <a:latin typeface="Calibri" panose="020F0502020204030204" pitchFamily="34" charset="0"/>
                </a:rPr>
                <a:t>(Result of adding above values)</a:t>
              </a:r>
            </a:p>
            <a:p>
              <a:pPr algn="ctr"/>
              <a:r>
                <a:rPr lang="en-US" sz="2800" dirty="0" smtClean="0">
                  <a:solidFill>
                    <a:schemeClr val="bg1"/>
                  </a:solidFill>
                  <a:latin typeface="Calibri" panose="020F0502020204030204" pitchFamily="34" charset="0"/>
                </a:rPr>
                <a:t>Total Company Value</a:t>
              </a:r>
            </a:p>
          </p:txBody>
        </p:sp>
        <p:cxnSp>
          <p:nvCxnSpPr>
            <p:cNvPr id="3" name="Straight Connector 2"/>
            <p:cNvCxnSpPr/>
            <p:nvPr/>
          </p:nvCxnSpPr>
          <p:spPr>
            <a:xfrm>
              <a:off x="4876800" y="3810000"/>
              <a:ext cx="3733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lus 8"/>
            <p:cNvSpPr/>
            <p:nvPr/>
          </p:nvSpPr>
          <p:spPr>
            <a:xfrm>
              <a:off x="6389007" y="1867498"/>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lus 9"/>
            <p:cNvSpPr/>
            <p:nvPr/>
          </p:nvSpPr>
          <p:spPr>
            <a:xfrm>
              <a:off x="6389007" y="2778996"/>
              <a:ext cx="404586" cy="38100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73863942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258" t="-90" r="7096" b="90"/>
          <a:stretch/>
        </p:blipFill>
        <p:spPr>
          <a:xfrm>
            <a:off x="0" y="548640"/>
            <a:ext cx="7487215" cy="5760720"/>
          </a:xfrm>
        </p:spPr>
      </p:pic>
      <p:sp>
        <p:nvSpPr>
          <p:cNvPr id="5" name="Rectangle 4"/>
          <p:cNvSpPr/>
          <p:nvPr/>
        </p:nvSpPr>
        <p:spPr>
          <a:xfrm>
            <a:off x="0" y="548640"/>
            <a:ext cx="9144000" cy="5760720"/>
          </a:xfrm>
          <a:prstGeom prst="rect">
            <a:avLst/>
          </a:prstGeom>
          <a:gradFill flip="none" rotWithShape="1">
            <a:gsLst>
              <a:gs pos="25000">
                <a:schemeClr val="tx1">
                  <a:alpha val="0"/>
                </a:schemeClr>
              </a:gs>
              <a:gs pos="57000">
                <a:srgbClr val="10264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72743" y="2736502"/>
            <a:ext cx="3886200" cy="1384995"/>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rPr>
              <a:t>Our volunteers save us $(operation expense plus career cost) </a:t>
            </a:r>
            <a:r>
              <a:rPr lang="en-US" sz="2800" u="sng" dirty="0" smtClean="0">
                <a:solidFill>
                  <a:schemeClr val="bg1"/>
                </a:solidFill>
                <a:latin typeface="Calibri" panose="020F0502020204030204" pitchFamily="34" charset="0"/>
              </a:rPr>
              <a:t>every year</a:t>
            </a:r>
            <a:r>
              <a:rPr lang="en-US" sz="2800" dirty="0" smtClean="0">
                <a:solidFill>
                  <a:schemeClr val="bg1"/>
                </a:solidFill>
                <a:latin typeface="Calibri" panose="020F0502020204030204" pitchFamily="34" charset="0"/>
              </a:rPr>
              <a:t>!</a:t>
            </a:r>
          </a:p>
        </p:txBody>
      </p:sp>
      <p:sp>
        <p:nvSpPr>
          <p:cNvPr id="7" name="Rectangle 6"/>
          <p:cNvSpPr/>
          <p:nvPr/>
        </p:nvSpPr>
        <p:spPr>
          <a:xfrm>
            <a:off x="7696200" y="152400"/>
            <a:ext cx="1295400" cy="691197"/>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Your Logo Here</a:t>
            </a:r>
            <a:endParaRPr lang="en-US" dirty="0">
              <a:solidFill>
                <a:schemeClr val="tx2"/>
              </a:solidFill>
            </a:endParaRPr>
          </a:p>
        </p:txBody>
      </p:sp>
    </p:spTree>
    <p:extLst>
      <p:ext uri="{BB962C8B-B14F-4D97-AF65-F5344CB8AC3E}">
        <p14:creationId xmlns:p14="http://schemas.microsoft.com/office/powerpoint/2010/main" val="1208915567"/>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ost Saving F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Cost Saving Fire</Template>
  <TotalTime>526</TotalTime>
  <Words>575</Words>
  <Application>Microsoft Office PowerPoint</Application>
  <PresentationFormat>On-screen Show (4:3)</PresentationFormat>
  <Paragraphs>111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Cost Saving Fire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Stiegler</dc:creator>
  <cp:lastModifiedBy>Kari Stiegler</cp:lastModifiedBy>
  <cp:revision>29</cp:revision>
  <dcterms:created xsi:type="dcterms:W3CDTF">2017-07-10T23:50:47Z</dcterms:created>
  <dcterms:modified xsi:type="dcterms:W3CDTF">2017-07-20T15:38:15Z</dcterms:modified>
</cp:coreProperties>
</file>